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Default Extension="png" ContentType="image/png"/>
  <Default Extension="bin" ContentType="application/vnd.openxmlformats-officedocument.oleObject"/>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8"/>
  </p:notesMasterIdLst>
  <p:sldIdLst>
    <p:sldId id="256" r:id="rId2"/>
    <p:sldId id="257" r:id="rId3"/>
    <p:sldId id="357" r:id="rId4"/>
    <p:sldId id="259" r:id="rId5"/>
    <p:sldId id="260" r:id="rId6"/>
    <p:sldId id="261" r:id="rId7"/>
    <p:sldId id="268" r:id="rId8"/>
    <p:sldId id="269" r:id="rId9"/>
    <p:sldId id="270" r:id="rId10"/>
    <p:sldId id="277" r:id="rId11"/>
    <p:sldId id="279" r:id="rId12"/>
    <p:sldId id="281" r:id="rId13"/>
    <p:sldId id="282" r:id="rId14"/>
    <p:sldId id="290" r:id="rId15"/>
    <p:sldId id="483" r:id="rId16"/>
    <p:sldId id="283" r:id="rId17"/>
    <p:sldId id="358" r:id="rId18"/>
    <p:sldId id="359" r:id="rId19"/>
    <p:sldId id="360" r:id="rId20"/>
    <p:sldId id="296" r:id="rId21"/>
    <p:sldId id="297" r:id="rId22"/>
    <p:sldId id="298" r:id="rId23"/>
    <p:sldId id="299" r:id="rId24"/>
    <p:sldId id="301" r:id="rId25"/>
    <p:sldId id="302" r:id="rId26"/>
    <p:sldId id="303" r:id="rId27"/>
    <p:sldId id="300" r:id="rId28"/>
    <p:sldId id="353" r:id="rId29"/>
    <p:sldId id="305" r:id="rId30"/>
    <p:sldId id="361" r:id="rId31"/>
    <p:sldId id="307" r:id="rId32"/>
    <p:sldId id="363" r:id="rId33"/>
    <p:sldId id="364" r:id="rId34"/>
    <p:sldId id="365" r:id="rId35"/>
    <p:sldId id="304" r:id="rId36"/>
    <p:sldId id="366" r:id="rId37"/>
    <p:sldId id="310" r:id="rId38"/>
    <p:sldId id="311" r:id="rId39"/>
    <p:sldId id="312" r:id="rId40"/>
    <p:sldId id="313" r:id="rId41"/>
    <p:sldId id="315" r:id="rId42"/>
    <p:sldId id="449" r:id="rId43"/>
    <p:sldId id="486" r:id="rId44"/>
    <p:sldId id="316" r:id="rId45"/>
    <p:sldId id="317" r:id="rId46"/>
    <p:sldId id="318" r:id="rId47"/>
    <p:sldId id="319" r:id="rId48"/>
    <p:sldId id="320" r:id="rId49"/>
    <p:sldId id="321" r:id="rId50"/>
    <p:sldId id="354" r:id="rId51"/>
    <p:sldId id="367" r:id="rId52"/>
    <p:sldId id="368" r:id="rId53"/>
    <p:sldId id="373" r:id="rId54"/>
    <p:sldId id="484" r:id="rId55"/>
    <p:sldId id="369" r:id="rId56"/>
    <p:sldId id="370" r:id="rId57"/>
    <p:sldId id="452" r:id="rId58"/>
    <p:sldId id="324" r:id="rId59"/>
    <p:sldId id="451" r:id="rId60"/>
    <p:sldId id="453" r:id="rId61"/>
    <p:sldId id="482" r:id="rId62"/>
    <p:sldId id="332" r:id="rId63"/>
    <p:sldId id="333" r:id="rId64"/>
    <p:sldId id="334" r:id="rId65"/>
    <p:sldId id="335" r:id="rId66"/>
    <p:sldId id="336" r:id="rId67"/>
    <p:sldId id="337" r:id="rId68"/>
    <p:sldId id="338" r:id="rId69"/>
    <p:sldId id="339" r:id="rId70"/>
    <p:sldId id="340" r:id="rId71"/>
    <p:sldId id="485" r:id="rId72"/>
    <p:sldId id="341" r:id="rId73"/>
    <p:sldId id="342" r:id="rId74"/>
    <p:sldId id="383" r:id="rId75"/>
    <p:sldId id="343" r:id="rId76"/>
    <p:sldId id="344" r:id="rId7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7DB3"/>
    <a:srgbClr val="407EB8"/>
    <a:srgbClr val="6597C5"/>
    <a:srgbClr val="0099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114" d="100"/>
          <a:sy n="114" d="100"/>
        </p:scale>
        <p:origin x="-474"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2022/11/13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8C197D1-852E-4080-A6F1-548902519A34}" type="datetimeFigureOut">
              <a:rPr lang="zh-CN" altLang="en-US" smtClean="0"/>
              <a:pPr/>
              <a:t>2022/11/13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39E072F-E91E-467E-A724-0C3C80D887C1}" type="slidenum">
              <a:rPr lang="zh-CN" altLang="en-US" smtClean="0"/>
              <a:pPr/>
              <a:t>‹#›</a:t>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pPr/>
              <a:t>2022/11/13</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pPr/>
              <a:t>‹#›</a:t>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245225"/>
            <a:ext cx="2844800" cy="47625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a:xfrm>
            <a:off x="4165600" y="6245225"/>
            <a:ext cx="3860800" cy="47625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a:xfrm>
            <a:off x="8737600" y="6245225"/>
            <a:ext cx="2844800" cy="476250"/>
          </a:xfrm>
        </p:spPr>
        <p:txBody>
          <a:bodyPr/>
          <a:lstStyle/>
          <a:p>
            <a:pPr lvl="0" eaLnBrk="1" hangingPunct="1">
              <a:buNone/>
            </a:pPr>
            <a:fld id="{9A0DB2DC-4C9A-4742-B13C-FB6460FD3503}" type="slidenum">
              <a:rPr lang="zh-CN" altLang="en-US" dirty="0">
                <a:latin typeface="Arial" panose="020B0604020202020204" pitchFamily="34" charset="0"/>
              </a:rPr>
              <a:pPr lvl="0" eaLnBrk="1" hangingPunct="1">
                <a:buNone/>
              </a:pPr>
              <a:t>‹#›</a:t>
            </a:fld>
            <a:endParaRPr lang="zh-CN" altLang="en-US" dirty="0">
              <a:latin typeface="Arial" panose="020B0604020202020204" pitchFamily="34" charset="0"/>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0"/>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0"/>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09600" y="6245225"/>
            <a:ext cx="2844800" cy="476250"/>
          </a:xfr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a:xfrm>
            <a:off x="4165600" y="6245225"/>
            <a:ext cx="3860800" cy="476250"/>
          </a:xfr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a:xfrm>
            <a:off x="8737600" y="6245225"/>
            <a:ext cx="2844800" cy="476250"/>
          </a:xfrm>
        </p:spPr>
        <p:txBody>
          <a:bodyPr/>
          <a:lstStyle/>
          <a:p>
            <a:pPr lvl="0" eaLnBrk="1" hangingPunct="1">
              <a:buNone/>
            </a:pPr>
            <a:fld id="{9A0DB2DC-4C9A-4742-B13C-FB6460FD3503}" type="slidenum">
              <a:rPr lang="zh-CN" altLang="en-US" dirty="0">
                <a:latin typeface="Arial" panose="020B0604020202020204" pitchFamily="34" charset="0"/>
              </a:rPr>
              <a:pPr lvl="0" eaLnBrk="1" hangingPunct="1">
                <a:buNone/>
              </a:pPr>
              <a:t>‹#›</a:t>
            </a:fld>
            <a:endParaRPr lang="zh-CN" altLang="en-US" dirty="0">
              <a:latin typeface="Arial" panose="020B0604020202020204" pitchFamily="34" charset="0"/>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11/13/2022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A80000"/>
                </a:solidFill>
                <a:latin typeface="微软雅黑" panose="020B0503020204020204" charset="-122"/>
                <a:cs typeface="微软雅黑" panose="020B0503020204020204" charset="-122"/>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11/13/2022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8"/>
          <a:stretch>
            <a:fillRect/>
          </a:stretch>
        </p:blipFill>
        <p:spPr>
          <a:xfrm>
            <a:off x="407939" y="714374"/>
            <a:ext cx="11376122" cy="5893191"/>
          </a:xfrm>
          <a:prstGeom prst="rect">
            <a:avLst/>
          </a:prstGeom>
        </p:spPr>
      </p:pic>
      <p:pic>
        <p:nvPicPr>
          <p:cNvPr id="1028" name="Picture 4" descr="https://gimg2.baidu.com/image_search/src=http%3A%2F%2Fpic1.16pic.com%2F00%2F06%2F29%2F16pic_629520_b.jpg&amp;refer=http%3A%2F%2Fpic1.16pic.com&amp;app=2002&amp;size=f9999,10000&amp;q=a80&amp;n=0&amp;g=0n&amp;fmt=jpeg?sec=1631927357&amp;t=dd21e94fb72a90ed93b03edd5665f23b"/>
          <p:cNvPicPr>
            <a:picLocks noChangeAspect="1" noChangeArrowheads="1"/>
          </p:cNvPicPr>
          <p:nvPr userDrawn="1"/>
        </p:nvPicPr>
        <p:blipFill rotWithShape="1">
          <a:blip r:embed="rId9"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xmlns="" val="0"/>
              </a:ext>
            </a:extLst>
          </a:blip>
          <a:srcRect l="12000" t="59604" r="13077" b="7828"/>
          <a:stretch>
            <a:fillRect/>
          </a:stretch>
        </p:blipFill>
        <p:spPr bwMode="auto">
          <a:xfrm>
            <a:off x="10201275" y="243695"/>
            <a:ext cx="1390650" cy="445465"/>
          </a:xfrm>
          <a:prstGeom prst="rect">
            <a:avLst/>
          </a:prstGeom>
          <a:noFill/>
          <a:extLst>
            <a:ext uri="{909E8E84-426E-40DD-AFC4-6F175D3DCCD1}">
              <a14:hiddenFill xmlns:a14="http://schemas.microsoft.com/office/drawing/2010/main" xmlns="">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 Id="rId5" Type="http://schemas.openxmlformats.org/officeDocument/2006/relationships/image" Target="../media/image28.jpe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xml"/><Relationship Id="rId5" Type="http://schemas.openxmlformats.org/officeDocument/2006/relationships/image" Target="../media/image32.jpeg"/><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legaltheorynet.cn/wp-content/uploads/2008/06/0198761236-01-lzzzzzzz.jpg/"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legaltheorynet.cn/wp-content/uploads/2008/06/0198761236-01-lzzzzzzz.jpg/"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hyperlink" Target="http://images.google.cn/imgres?imgurl=http://pic.nipic.com/2008-04-29/20084291932577_2.jpg&amp;imgrefurl=http://www.nipic.com/show/2/28/b511fc33bffe4e34.html&amp;usg=__vGANJ1gRBiFb1fZnFakKhKcNA-o=&amp;h=1024&amp;w=857&amp;sz=145&amp;hl=zh-CN&amp;start=5&amp;tbnid=8KmaEP_WKVO9PM:&amp;tbnh=150&amp;tbnw=126&amp;prev=/images?q=%E8%A1%8C%E6%94%BF%E6%89%A7%E6%B3%95&amp;gbv=2&amp;hl=zh-CN&amp;newwindow=1"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1.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images.google.cn/imgres?imgurl=http://www.96128.com/images/200802/1204135238039157020.jpg&amp;imgrefurl=http://www.96128.com/goods-11516.html&amp;usg=__2QLThyKryZxwaoxYyO5rbHLDEfA=&amp;h=883&amp;w=600&amp;sz=440&amp;hl=zh-CN&amp;start=6&amp;tbnid=1EOlNT7O0NmeYM:&amp;tbnh=146&amp;tbnw=99&amp;prev=/images?q=%E8%AF%B4%E6%96%87%E8%A7%A3%E5%AD%97&amp;gbv=2&amp;hl=zh-CN&amp;newwindow=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Rectangle 6"/>
          <p:cNvSpPr>
            <a:spLocks noGrp="1"/>
          </p:cNvSpPr>
          <p:nvPr/>
        </p:nvSpPr>
        <p:spPr>
          <a:xfrm>
            <a:off x="831349" y="1129205"/>
            <a:ext cx="10546080" cy="1148080"/>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rgbClr val="000000"/>
                </a:solidFill>
                <a:latin typeface="Arial" panose="020B0604020202020204" pitchFamily="34" charset="0"/>
                <a:ea typeface="宋体" panose="02010600030101010101" pitchFamily="2" charset="-122"/>
                <a:cs typeface="+mn-ea"/>
              </a:defRPr>
            </a:lvl1pPr>
            <a:lvl2pPr algn="ctr" rtl="0" eaLnBrk="0" fontAlgn="base" hangingPunct="0">
              <a:spcBef>
                <a:spcPct val="0"/>
              </a:spcBef>
              <a:spcAft>
                <a:spcPct val="0"/>
              </a:spcAft>
              <a:defRPr sz="4400">
                <a:solidFill>
                  <a:srgbClr val="0000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rgbClr val="0000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rgbClr val="0000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rgbClr val="000000"/>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rgbClr val="0000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rgbClr val="0000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rgbClr val="0000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rgbClr val="000000"/>
                </a:solidFill>
                <a:latin typeface="Arial" panose="020B0604020202020204" pitchFamily="34" charset="0"/>
                <a:ea typeface="宋体" panose="02010600030101010101" pitchFamily="2" charset="-122"/>
              </a:defRPr>
            </a:lvl9pPr>
          </a:lstStyle>
          <a:p>
            <a:pPr eaLnBrk="1" fontAlgn="auto" hangingPunct="1"/>
            <a:r>
              <a:rPr lang="zh-CN" altLang="en-US" sz="4000" b="1" dirty="0">
                <a:solidFill>
                  <a:schemeClr val="accent1"/>
                </a:solidFill>
                <a:effectLst>
                  <a:outerShdw blurRad="38100" dist="25400" dir="5400000" algn="ctr" rotWithShape="0">
                    <a:srgbClr val="6E747A">
                      <a:alpha val="43000"/>
                    </a:srgbClr>
                  </a:outerShdw>
                </a:effectLst>
                <a:latin typeface="华文中宋" panose="02010600040101010101" charset="-122"/>
                <a:ea typeface="华文中宋" panose="02010600040101010101" charset="-122"/>
                <a:cs typeface="华文中宋" panose="02010600040101010101" charset="-122"/>
              </a:rPr>
              <a:t> </a:t>
            </a:r>
            <a:r>
              <a:rPr lang="zh-CN" altLang="en-US" sz="4800" b="1" dirty="0">
                <a:ln w="127">
                  <a:noFill/>
                </a:ln>
                <a:blipFill>
                  <a:blip r:embed="rId2"/>
                  <a:stretch>
                    <a:fillRect/>
                  </a:stretch>
                </a:blipFill>
                <a:latin typeface="华文中宋" panose="02010600040101010101" charset="-122"/>
                <a:ea typeface="华文中宋" panose="02010600040101010101" charset="-122"/>
                <a:cs typeface="华文中宋" panose="02010600040101010101" charset="-122"/>
              </a:rPr>
              <a:t>第九</a:t>
            </a:r>
            <a:r>
              <a:rPr lang="zh-CN" altLang="en-US" sz="4800" b="1" dirty="0" smtClean="0">
                <a:ln w="127">
                  <a:noFill/>
                </a:ln>
                <a:blipFill>
                  <a:blip r:embed="rId2"/>
                  <a:stretch>
                    <a:fillRect/>
                  </a:stretch>
                </a:blipFill>
                <a:latin typeface="华文中宋" panose="02010600040101010101" charset="-122"/>
                <a:ea typeface="华文中宋" panose="02010600040101010101" charset="-122"/>
                <a:cs typeface="华文中宋" panose="02010600040101010101" charset="-122"/>
              </a:rPr>
              <a:t>讲    </a:t>
            </a:r>
            <a:r>
              <a:rPr lang="zh-CN" altLang="en-US" sz="4800" b="1" dirty="0" smtClean="0">
                <a:ln w="127">
                  <a:noFill/>
                </a:ln>
                <a:blipFill>
                  <a:blip r:embed="rId2"/>
                  <a:stretch>
                    <a:fillRect/>
                  </a:stretch>
                </a:blipFill>
                <a:latin typeface="华文中宋" panose="02010600040101010101" charset="-122"/>
                <a:ea typeface="华文中宋" panose="02010600040101010101" charset="-122"/>
                <a:cs typeface="华文中宋" panose="02010600040101010101" charset="-122"/>
              </a:rPr>
              <a:t>学习</a:t>
            </a:r>
            <a:r>
              <a:rPr lang="zh-CN" altLang="en-US" sz="4800" b="1" dirty="0" smtClean="0">
                <a:ln w="127">
                  <a:noFill/>
                </a:ln>
                <a:blipFill>
                  <a:blip r:embed="rId2"/>
                  <a:stretch>
                    <a:fillRect/>
                  </a:stretch>
                </a:blipFill>
                <a:latin typeface="华文中宋" panose="02010600040101010101" charset="-122"/>
                <a:ea typeface="华文中宋" panose="02010600040101010101" charset="-122"/>
                <a:cs typeface="华文中宋" panose="02010600040101010101" charset="-122"/>
              </a:rPr>
              <a:t>法治思想和法律理论</a:t>
            </a:r>
          </a:p>
          <a:p>
            <a:pPr algn="ctr" eaLnBrk="1" fontAlgn="auto" hangingPunct="1">
              <a:buClrTx/>
              <a:buSzTx/>
              <a:buNone/>
            </a:pPr>
            <a:endParaRPr lang="zh-CN" altLang="en-US" sz="4800" b="1" dirty="0">
              <a:ln w="127">
                <a:noFill/>
              </a:ln>
              <a:blipFill>
                <a:blip r:embed="rId2"/>
                <a:stretch>
                  <a:fillRect/>
                </a:stretch>
              </a:blipFill>
              <a:latin typeface="华文中宋" panose="02010600040101010101" charset="-122"/>
              <a:ea typeface="华文中宋" panose="02010600040101010101" charset="-122"/>
              <a:cs typeface="华文中宋" panose="02010600040101010101" charset="-122"/>
            </a:endParaRPr>
          </a:p>
        </p:txBody>
      </p:sp>
      <p:pic>
        <p:nvPicPr>
          <p:cNvPr id="2" name="图片 1"/>
          <p:cNvPicPr>
            <a:picLocks noChangeAspect="1"/>
          </p:cNvPicPr>
          <p:nvPr/>
        </p:nvPicPr>
        <p:blipFill>
          <a:blip r:embed="rId3"/>
          <a:stretch>
            <a:fillRect/>
          </a:stretch>
        </p:blipFill>
        <p:spPr>
          <a:xfrm>
            <a:off x="2063750" y="3201670"/>
            <a:ext cx="8064500" cy="3039745"/>
          </a:xfrm>
          <a:prstGeom prst="rect">
            <a:avLst/>
          </a:prstGeom>
        </p:spPr>
      </p:pic>
      <p:cxnSp>
        <p:nvCxnSpPr>
          <p:cNvPr id="6" name="直接连接符 5"/>
          <p:cNvCxnSpPr/>
          <p:nvPr/>
        </p:nvCxnSpPr>
        <p:spPr>
          <a:xfrm flipV="1">
            <a:off x="1990725" y="2622550"/>
            <a:ext cx="8361680" cy="24130"/>
          </a:xfrm>
          <a:prstGeom prst="line">
            <a:avLst/>
          </a:prstGeom>
          <a:ln w="47625">
            <a:solidFill>
              <a:srgbClr val="407EB8"/>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500"/>
                                  </p:stCondLst>
                                  <p:childTnLst>
                                    <p:set>
                                      <p:cBhvr>
                                        <p:cTn id="6" dur="2000" fill="hold">
                                          <p:stCondLst>
                                            <p:cond delay="0"/>
                                          </p:stCondLst>
                                        </p:cTn>
                                        <p:tgtEl>
                                          <p:spTgt spid="122886"/>
                                        </p:tgtEl>
                                        <p:attrNameLst>
                                          <p:attrName>style.visibility</p:attrName>
                                        </p:attrNameLst>
                                      </p:cBhvr>
                                      <p:to>
                                        <p:strVal val="visible"/>
                                      </p:to>
                                    </p:set>
                                    <p:anim calcmode="lin" valueType="num">
                                      <p:cBhvr>
                                        <p:cTn id="7" dur="2000" fill="hold"/>
                                        <p:tgtEl>
                                          <p:spTgt spid="122886"/>
                                        </p:tgtEl>
                                        <p:attrNameLst>
                                          <p:attrName>ppt_x</p:attrName>
                                        </p:attrNameLst>
                                      </p:cBhvr>
                                      <p:tavLst>
                                        <p:tav tm="0">
                                          <p:val>
                                            <p:strVal val="#ppt_x-.2"/>
                                          </p:val>
                                        </p:tav>
                                        <p:tav tm="100000">
                                          <p:val>
                                            <p:strVal val="#ppt_x"/>
                                          </p:val>
                                        </p:tav>
                                      </p:tavLst>
                                    </p:anim>
                                    <p:anim calcmode="lin" valueType="num">
                                      <p:cBhvr>
                                        <p:cTn id="8" dur="2000" fill="hold"/>
                                        <p:tgtEl>
                                          <p:spTgt spid="122886"/>
                                        </p:tgtEl>
                                        <p:attrNameLst>
                                          <p:attrName>ppt_y</p:attrName>
                                        </p:attrNameLst>
                                      </p:cBhvr>
                                      <p:tavLst>
                                        <p:tav tm="0">
                                          <p:val>
                                            <p:strVal val="#ppt_y"/>
                                          </p:val>
                                        </p:tav>
                                        <p:tav tm="100000">
                                          <p:val>
                                            <p:strVal val="#ppt_y"/>
                                          </p:val>
                                        </p:tav>
                                      </p:tavLst>
                                    </p:anim>
                                    <p:animEffect transition="in" filter="wipe(right)" prLst="gradientSize: 0.1">
                                      <p:cBhvr>
                                        <p:cTn id="9" dur="2000"/>
                                        <p:tgtEl>
                                          <p:spTgt spid="122886"/>
                                        </p:tgtEl>
                                      </p:cBhvr>
                                    </p:animEffect>
                                  </p:childTnLst>
                                </p:cTn>
                              </p:par>
                              <p:par>
                                <p:cTn id="10" presetID="9" presetClass="entr" presetSubtype="0" fill="hold" nodeType="withEffect">
                                  <p:stCondLst>
                                    <p:cond delay="0"/>
                                  </p:stCondLst>
                                  <p:childTnLst>
                                    <p:set>
                                      <p:cBhvr>
                                        <p:cTn id="11" dur="2000" fill="hold">
                                          <p:stCondLst>
                                            <p:cond delay="0"/>
                                          </p:stCondLst>
                                        </p:cTn>
                                        <p:tgtEl>
                                          <p:spTgt spid="6"/>
                                        </p:tgtEl>
                                        <p:attrNameLst>
                                          <p:attrName>style.visibility</p:attrName>
                                        </p:attrNameLst>
                                      </p:cBhvr>
                                      <p:to>
                                        <p:strVal val="visible"/>
                                      </p:to>
                                    </p:set>
                                    <p:animEffect transition="in" filter="dissolve">
                                      <p:cBhvr>
                                        <p:cTn id="12" dur="2000"/>
                                        <p:tgtEl>
                                          <p:spTgt spid="6"/>
                                        </p:tgtEl>
                                      </p:cBhvr>
                                    </p:animEffect>
                                  </p:childTnLst>
                                </p:cTn>
                              </p:par>
                              <p:par>
                                <p:cTn id="13" presetID="9" presetClass="entr" presetSubtype="0" fill="hold" nodeType="withEffect">
                                  <p:stCondLst>
                                    <p:cond delay="0"/>
                                  </p:stCondLst>
                                  <p:childTnLst>
                                    <p:set>
                                      <p:cBhvr>
                                        <p:cTn id="14" dur="3000" fill="hold">
                                          <p:stCondLst>
                                            <p:cond delay="0"/>
                                          </p:stCondLst>
                                        </p:cTn>
                                        <p:tgtEl>
                                          <p:spTgt spid="2"/>
                                        </p:tgtEl>
                                        <p:attrNameLst>
                                          <p:attrName>style.visibility</p:attrName>
                                        </p:attrNameLst>
                                      </p:cBhvr>
                                      <p:to>
                                        <p:strVal val="visible"/>
                                      </p:to>
                                    </p:set>
                                    <p:animEffect transition="in" filter="dissolve">
                                      <p:cBhvr>
                                        <p:cTn id="15"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Grp="1"/>
          </p:cNvSpPr>
          <p:nvPr/>
        </p:nvSpPr>
        <p:spPr>
          <a:xfrm>
            <a:off x="1128395" y="1366520"/>
            <a:ext cx="6013450" cy="71882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har char="•"/>
              <a:defRPr sz="3200">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20000"/>
              </a:spcBef>
              <a:spcAft>
                <a:spcPct val="0"/>
              </a:spcAft>
              <a:buChar char="–"/>
              <a:defRPr sz="28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20000"/>
              </a:spcBef>
              <a:spcAft>
                <a:spcPct val="0"/>
              </a:spcAft>
              <a:buChar char="•"/>
              <a:defRPr sz="24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5pPr>
            <a:lvl6pPr marL="25146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6pPr>
            <a:lvl7pPr marL="29718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7pPr>
            <a:lvl8pPr marL="34290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8pPr>
            <a:lvl9pPr marL="38862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9pPr>
          </a:lstStyle>
          <a:p>
            <a:pPr eaLnBrk="1" hangingPunct="1">
              <a:buNone/>
            </a:pPr>
            <a:r>
              <a:rPr lang="zh-CN" altLang="en-US" b="1" dirty="0">
                <a:latin typeface="华文中宋" panose="02010600040101010101" charset="-122"/>
                <a:ea typeface="华文中宋" panose="02010600040101010101" charset="-122"/>
                <a:cs typeface="华文中宋" panose="02010600040101010101" charset="-122"/>
              </a:rPr>
              <a:t>平之如水</a:t>
            </a:r>
          </a:p>
          <a:p>
            <a:pPr eaLnBrk="1" hangingPunct="1">
              <a:buNone/>
            </a:pPr>
            <a:r>
              <a:rPr lang="zh-CN" altLang="en-US" b="1" dirty="0">
                <a:latin typeface="华文中宋" panose="02010600040101010101" charset="-122"/>
                <a:ea typeface="华文中宋" panose="02010600040101010101" charset="-122"/>
                <a:cs typeface="华文中宋" panose="02010600040101010101" charset="-122"/>
              </a:rPr>
              <a:t> </a:t>
            </a:r>
            <a:r>
              <a:rPr lang="en-US" altLang="zh-CN" b="1" dirty="0">
                <a:latin typeface="华文中宋" panose="02010600040101010101" charset="-122"/>
                <a:ea typeface="华文中宋" panose="02010600040101010101" charset="-122"/>
                <a:cs typeface="华文中宋" panose="02010600040101010101" charset="-122"/>
              </a:rPr>
              <a:t>                         ——</a:t>
            </a:r>
            <a:r>
              <a:rPr lang="zh-CN" altLang="en-US" b="1" dirty="0">
                <a:solidFill>
                  <a:srgbClr val="FF0000"/>
                </a:solidFill>
                <a:latin typeface="华文中宋" panose="02010600040101010101" charset="-122"/>
                <a:ea typeface="华文中宋" panose="02010600040101010101" charset="-122"/>
                <a:cs typeface="华文中宋" panose="02010600040101010101" charset="-122"/>
              </a:rPr>
              <a:t>公平</a:t>
            </a:r>
          </a:p>
          <a:p>
            <a:pPr eaLnBrk="1" hangingPunct="1"/>
            <a:endParaRPr lang="zh-CN" altLang="en-US" b="1" dirty="0">
              <a:latin typeface="华文中宋" panose="02010600040101010101" charset="-122"/>
              <a:ea typeface="华文中宋" panose="02010600040101010101" charset="-122"/>
              <a:cs typeface="华文中宋" panose="02010600040101010101" charset="-122"/>
            </a:endParaRPr>
          </a:p>
        </p:txBody>
      </p:sp>
      <p:pic>
        <p:nvPicPr>
          <p:cNvPr id="3" name="Picture 6" descr="zhengyi"/>
          <p:cNvPicPr>
            <a:picLocks noChangeAspect="1"/>
          </p:cNvPicPr>
          <p:nvPr/>
        </p:nvPicPr>
        <p:blipFill>
          <a:blip r:embed="rId2"/>
          <a:stretch>
            <a:fillRect/>
          </a:stretch>
        </p:blipFill>
        <p:spPr>
          <a:xfrm>
            <a:off x="7743825" y="2877820"/>
            <a:ext cx="3461385" cy="1743075"/>
          </a:xfrm>
          <a:prstGeom prst="rect">
            <a:avLst/>
          </a:prstGeom>
          <a:noFill/>
          <a:ln w="9525">
            <a:noFill/>
          </a:ln>
        </p:spPr>
      </p:pic>
      <p:pic>
        <p:nvPicPr>
          <p:cNvPr id="4" name="Picture 8" descr="yanjin"/>
          <p:cNvPicPr>
            <a:picLocks noChangeAspect="1"/>
          </p:cNvPicPr>
          <p:nvPr/>
        </p:nvPicPr>
        <p:blipFill>
          <a:blip r:embed="rId3"/>
          <a:stretch>
            <a:fillRect/>
          </a:stretch>
        </p:blipFill>
        <p:spPr>
          <a:xfrm>
            <a:off x="7743825" y="886460"/>
            <a:ext cx="3398520" cy="1805940"/>
          </a:xfrm>
          <a:prstGeom prst="rect">
            <a:avLst/>
          </a:prstGeom>
          <a:noFill/>
          <a:ln w="9525">
            <a:noFill/>
          </a:ln>
        </p:spPr>
      </p:pic>
      <p:pic>
        <p:nvPicPr>
          <p:cNvPr id="5" name="Picture 10" descr="guanhuai"/>
          <p:cNvPicPr>
            <a:picLocks noChangeAspect="1"/>
          </p:cNvPicPr>
          <p:nvPr/>
        </p:nvPicPr>
        <p:blipFill>
          <a:blip r:embed="rId4"/>
          <a:stretch>
            <a:fillRect/>
          </a:stretch>
        </p:blipFill>
        <p:spPr>
          <a:xfrm>
            <a:off x="7757795" y="4806950"/>
            <a:ext cx="3484245" cy="1753870"/>
          </a:xfrm>
          <a:prstGeom prst="rect">
            <a:avLst/>
          </a:prstGeom>
          <a:noFill/>
          <a:ln w="9525">
            <a:noFill/>
          </a:ln>
        </p:spPr>
      </p:pic>
      <p:sp>
        <p:nvSpPr>
          <p:cNvPr id="6" name="Rectangle 11"/>
          <p:cNvSpPr/>
          <p:nvPr/>
        </p:nvSpPr>
        <p:spPr>
          <a:xfrm>
            <a:off x="1128395" y="5088890"/>
            <a:ext cx="6361430" cy="1076325"/>
          </a:xfrm>
          <a:prstGeom prst="rect">
            <a:avLst/>
          </a:prstGeom>
          <a:noFill/>
          <a:ln w="9525">
            <a:noFill/>
          </a:ln>
        </p:spPr>
        <p:txBody>
          <a:bodyPr wrap="square">
            <a:spAutoFit/>
          </a:bodyPr>
          <a:lstStyle/>
          <a:p>
            <a:pPr eaLnBrk="1" hangingPunct="1"/>
            <a:r>
              <a:rPr lang="zh-CN" altLang="en-US" sz="3200" b="1" dirty="0">
                <a:latin typeface="华文中宋" panose="02010600040101010101" charset="-122"/>
                <a:ea typeface="华文中宋" panose="02010600040101010101" charset="-122"/>
                <a:cs typeface="华文中宋" panose="02010600040101010101" charset="-122"/>
              </a:rPr>
              <a:t>所以范天下不一者而归一</a:t>
            </a:r>
          </a:p>
          <a:p>
            <a:pPr eaLnBrk="1" hangingPunct="1"/>
            <a:r>
              <a:rPr lang="en-US" altLang="zh-CN" sz="3200" b="1" dirty="0">
                <a:latin typeface="华文中宋" panose="02010600040101010101" charset="-122"/>
                <a:ea typeface="华文中宋" panose="02010600040101010101" charset="-122"/>
                <a:cs typeface="华文中宋" panose="02010600040101010101" charset="-122"/>
              </a:rPr>
              <a:t>                          ——</a:t>
            </a:r>
            <a:r>
              <a:rPr lang="zh-CN" altLang="en-US" sz="3200" b="1" dirty="0">
                <a:solidFill>
                  <a:srgbClr val="FF0000"/>
                </a:solidFill>
                <a:latin typeface="华文中宋" panose="02010600040101010101" charset="-122"/>
                <a:ea typeface="华文中宋" panose="02010600040101010101" charset="-122"/>
                <a:cs typeface="华文中宋" panose="02010600040101010101" charset="-122"/>
              </a:rPr>
              <a:t>强制</a:t>
            </a:r>
          </a:p>
        </p:txBody>
      </p:sp>
      <p:sp>
        <p:nvSpPr>
          <p:cNvPr id="7" name="Rectangle 12"/>
          <p:cNvSpPr/>
          <p:nvPr/>
        </p:nvSpPr>
        <p:spPr>
          <a:xfrm>
            <a:off x="1128395" y="3147695"/>
            <a:ext cx="6076315" cy="1076325"/>
          </a:xfrm>
          <a:prstGeom prst="rect">
            <a:avLst/>
          </a:prstGeom>
          <a:noFill/>
          <a:ln w="9525">
            <a:noFill/>
          </a:ln>
        </p:spPr>
        <p:txBody>
          <a:bodyPr wrap="square">
            <a:spAutoFit/>
          </a:bodyPr>
          <a:lstStyle/>
          <a:p>
            <a:pPr eaLnBrk="1" hangingPunct="1"/>
            <a:r>
              <a:rPr lang="zh-CN" altLang="en-US" sz="3200" b="1" dirty="0">
                <a:latin typeface="华文中宋" panose="02010600040101010101" charset="-122"/>
                <a:ea typeface="华文中宋" panose="02010600040101010101" charset="-122"/>
                <a:cs typeface="华文中宋" panose="02010600040101010101" charset="-122"/>
              </a:rPr>
              <a:t>触其不直者而去之</a:t>
            </a:r>
          </a:p>
          <a:p>
            <a:pPr eaLnBrk="1" hangingPunct="1"/>
            <a:r>
              <a:rPr lang="en-US" altLang="zh-CN" sz="3200" b="1" dirty="0">
                <a:latin typeface="华文中宋" panose="02010600040101010101" charset="-122"/>
                <a:ea typeface="华文中宋" panose="02010600040101010101" charset="-122"/>
                <a:cs typeface="华文中宋" panose="02010600040101010101" charset="-122"/>
              </a:rPr>
              <a:t>                          ——</a:t>
            </a:r>
            <a:r>
              <a:rPr lang="zh-CN" altLang="en-US" sz="3200" b="1" dirty="0">
                <a:solidFill>
                  <a:srgbClr val="FF0000"/>
                </a:solidFill>
                <a:latin typeface="华文中宋" panose="02010600040101010101" charset="-122"/>
                <a:ea typeface="华文中宋" panose="02010600040101010101" charset="-122"/>
                <a:cs typeface="华文中宋" panose="02010600040101010101" charset="-122"/>
              </a:rPr>
              <a:t>正义</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500"/>
                                        <p:tgtEl>
                                          <p:spTgt spid="2"/>
                                        </p:tgtEl>
                                      </p:cBhvr>
                                    </p:animEffect>
                                  </p:childTnLst>
                                </p:cTn>
                              </p:par>
                              <p:par>
                                <p:cTn id="10" presetID="29" presetClass="entr" presetSubtype="0" fill="hold" nodeType="withEffect">
                                  <p:stCondLst>
                                    <p:cond delay="0"/>
                                  </p:stCondLst>
                                  <p:childTnLst>
                                    <p:set>
                                      <p:cBhvr>
                                        <p:cTn id="11" dur="500"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ppt_x</p:attrName>
                                        </p:attrNameLst>
                                      </p:cBhvr>
                                      <p:tavLst>
                                        <p:tav tm="0">
                                          <p:val>
                                            <p:strVal val="#ppt_x-.2"/>
                                          </p:val>
                                        </p:tav>
                                        <p:tav tm="100000">
                                          <p:val>
                                            <p:strVal val="#ppt_x"/>
                                          </p:val>
                                        </p:tav>
                                      </p:tavLst>
                                    </p:anim>
                                    <p:anim calcmode="lin" valueType="num">
                                      <p:cBhvr>
                                        <p:cTn id="13" dur="5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9" presetClass="entr" presetSubtype="0" fill="hold" grpId="0" nodeType="clickEffect">
                                  <p:stCondLst>
                                    <p:cond delay="0"/>
                                  </p:stCondLst>
                                  <p:childTnLst>
                                    <p:set>
                                      <p:cBhvr>
                                        <p:cTn id="18" dur="500"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ppt_x</p:attrName>
                                        </p:attrNameLst>
                                      </p:cBhvr>
                                      <p:tavLst>
                                        <p:tav tm="0">
                                          <p:val>
                                            <p:strVal val="#ppt_x-.2"/>
                                          </p:val>
                                        </p:tav>
                                        <p:tav tm="100000">
                                          <p:val>
                                            <p:strVal val="#ppt_x"/>
                                          </p:val>
                                        </p:tav>
                                      </p:tavLst>
                                    </p:anim>
                                    <p:anim calcmode="lin" valueType="num">
                                      <p:cBhvr>
                                        <p:cTn id="20" dur="5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21" dur="500"/>
                                        <p:tgtEl>
                                          <p:spTgt spid="7"/>
                                        </p:tgtEl>
                                      </p:cBhvr>
                                    </p:animEffect>
                                  </p:childTnLst>
                                </p:cTn>
                              </p:par>
                              <p:par>
                                <p:cTn id="22" presetID="29" presetClass="entr" presetSubtype="0" fill="hold" nodeType="withEffect">
                                  <p:stCondLst>
                                    <p:cond delay="0"/>
                                  </p:stCondLst>
                                  <p:childTnLst>
                                    <p:set>
                                      <p:cBhvr>
                                        <p:cTn id="23" dur="500"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ppt_x</p:attrName>
                                        </p:attrNameLst>
                                      </p:cBhvr>
                                      <p:tavLst>
                                        <p:tav tm="0">
                                          <p:val>
                                            <p:strVal val="#ppt_x-.2"/>
                                          </p:val>
                                        </p:tav>
                                        <p:tav tm="100000">
                                          <p:val>
                                            <p:strVal val="#ppt_x"/>
                                          </p:val>
                                        </p:tav>
                                      </p:tavLst>
                                    </p:anim>
                                    <p:anim calcmode="lin" valueType="num">
                                      <p:cBhvr>
                                        <p:cTn id="25" dur="5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9" presetClass="entr" presetSubtype="0" fill="hold" grpId="0" nodeType="clickEffect">
                                  <p:stCondLst>
                                    <p:cond delay="0"/>
                                  </p:stCondLst>
                                  <p:childTnLst>
                                    <p:set>
                                      <p:cBhvr>
                                        <p:cTn id="30" dur="500"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ppt_x</p:attrName>
                                        </p:attrNameLst>
                                      </p:cBhvr>
                                      <p:tavLst>
                                        <p:tav tm="0">
                                          <p:val>
                                            <p:strVal val="#ppt_x-.2"/>
                                          </p:val>
                                        </p:tav>
                                        <p:tav tm="100000">
                                          <p:val>
                                            <p:strVal val="#ppt_x"/>
                                          </p:val>
                                        </p:tav>
                                      </p:tavLst>
                                    </p:anim>
                                    <p:anim calcmode="lin" valueType="num">
                                      <p:cBhvr>
                                        <p:cTn id="32"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33" dur="500"/>
                                        <p:tgtEl>
                                          <p:spTgt spid="6"/>
                                        </p:tgtEl>
                                      </p:cBhvr>
                                    </p:animEffect>
                                  </p:childTnLst>
                                </p:cTn>
                              </p:par>
                              <p:par>
                                <p:cTn id="34" presetID="29" presetClass="entr" presetSubtype="0" fill="hold" nodeType="withEffect">
                                  <p:stCondLst>
                                    <p:cond delay="0"/>
                                  </p:stCondLst>
                                  <p:childTnLst>
                                    <p:set>
                                      <p:cBhvr>
                                        <p:cTn id="35" dur="500"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ppt_x</p:attrName>
                                        </p:attrNameLst>
                                      </p:cBhvr>
                                      <p:tavLst>
                                        <p:tav tm="0">
                                          <p:val>
                                            <p:strVal val="#ppt_x-.2"/>
                                          </p:val>
                                        </p:tav>
                                        <p:tav tm="100000">
                                          <p:val>
                                            <p:strVal val="#ppt_x"/>
                                          </p:val>
                                        </p:tav>
                                      </p:tavLst>
                                    </p:anim>
                                    <p:anim calcmode="lin" valueType="num">
                                      <p:cBhvr>
                                        <p:cTn id="37" dur="5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200581781920791"/>
          <p:cNvPicPr>
            <a:picLocks noChangeAspect="1"/>
          </p:cNvPicPr>
          <p:nvPr/>
        </p:nvPicPr>
        <p:blipFill>
          <a:blip r:embed="rId2"/>
          <a:srcRect/>
          <a:stretch>
            <a:fillRect/>
          </a:stretch>
        </p:blipFill>
        <p:spPr>
          <a:xfrm>
            <a:off x="7600426" y="839732"/>
            <a:ext cx="3799508" cy="2512796"/>
          </a:xfrm>
          <a:prstGeom prst="rect">
            <a:avLst/>
          </a:prstGeom>
          <a:noFill/>
          <a:ln w="9525">
            <a:noFill/>
          </a:ln>
        </p:spPr>
      </p:pic>
      <p:sp>
        <p:nvSpPr>
          <p:cNvPr id="14339" name="Rectangle 3"/>
          <p:cNvSpPr>
            <a:spLocks noGrp="1"/>
          </p:cNvSpPr>
          <p:nvPr/>
        </p:nvSpPr>
        <p:spPr>
          <a:xfrm>
            <a:off x="1099820" y="920115"/>
            <a:ext cx="3260725" cy="58166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har char="•"/>
              <a:defRPr sz="3200">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20000"/>
              </a:spcBef>
              <a:spcAft>
                <a:spcPct val="0"/>
              </a:spcAft>
              <a:buChar char="–"/>
              <a:defRPr sz="28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20000"/>
              </a:spcBef>
              <a:spcAft>
                <a:spcPct val="0"/>
              </a:spcAft>
              <a:buChar char="•"/>
              <a:defRPr sz="24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5pPr>
            <a:lvl6pPr marL="25146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6pPr>
            <a:lvl7pPr marL="29718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7pPr>
            <a:lvl8pPr marL="34290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8pPr>
            <a:lvl9pPr marL="38862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9pPr>
          </a:lstStyle>
          <a:p>
            <a:pPr algn="ctr" eaLnBrk="1" hangingPunct="1">
              <a:lnSpc>
                <a:spcPct val="90000"/>
              </a:lnSpc>
              <a:buClrTx/>
              <a:buSzTx/>
              <a:buFontTx/>
              <a:buNone/>
            </a:pPr>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rPr>
              <a:t> 2、西方的法</a:t>
            </a:r>
          </a:p>
        </p:txBody>
      </p:sp>
      <p:sp>
        <p:nvSpPr>
          <p:cNvPr id="14340" name="Rectangle 4"/>
          <p:cNvSpPr/>
          <p:nvPr/>
        </p:nvSpPr>
        <p:spPr>
          <a:xfrm>
            <a:off x="814070" y="1564005"/>
            <a:ext cx="4248150" cy="4115435"/>
          </a:xfrm>
          <a:prstGeom prst="rect">
            <a:avLst/>
          </a:prstGeom>
          <a:noFill/>
          <a:ln w="9525">
            <a:noFill/>
          </a:ln>
        </p:spPr>
        <p:txBody>
          <a:bodyPr/>
          <a:lstStyle/>
          <a:p>
            <a:pPr marL="342900" indent="-342900">
              <a:spcBef>
                <a:spcPct val="20000"/>
              </a:spcBef>
              <a:buFont typeface="Arial" panose="020B0604020202020204" pitchFamily="34" charset="0"/>
              <a:buChar char="•"/>
            </a:pPr>
            <a:r>
              <a:rPr lang="zh-CN" altLang="en-US" sz="2400" dirty="0">
                <a:latin typeface="华文中宋" panose="02010600040101010101" charset="-122"/>
                <a:ea typeface="华文中宋" panose="02010600040101010101" charset="-122"/>
              </a:rPr>
              <a:t>广义的法律与狭义的法律分别用两个不同的词来表达；</a:t>
            </a:r>
          </a:p>
          <a:p>
            <a:pPr marL="342900" indent="-342900">
              <a:spcBef>
                <a:spcPct val="20000"/>
              </a:spcBef>
              <a:buChar char="•"/>
            </a:pPr>
            <a:endParaRPr lang="zh-CN" altLang="en-US" sz="2400" dirty="0">
              <a:latin typeface="华文中宋" panose="02010600040101010101" charset="-122"/>
              <a:ea typeface="华文中宋" panose="02010600040101010101" charset="-122"/>
            </a:endParaRPr>
          </a:p>
          <a:p>
            <a:pPr marL="342900" indent="-342900">
              <a:spcBef>
                <a:spcPct val="20000"/>
              </a:spcBef>
              <a:buChar char="•"/>
            </a:pPr>
            <a:r>
              <a:rPr lang="zh-CN" altLang="en-US" sz="2400" dirty="0">
                <a:latin typeface="华文中宋" panose="02010600040101010101" charset="-122"/>
                <a:ea typeface="华文中宋" panose="02010600040101010101" charset="-122"/>
              </a:rPr>
              <a:t>广义的法律词汇不仅有法的意思，而且都兼有权利、公平、正义等含义；</a:t>
            </a:r>
          </a:p>
          <a:p>
            <a:pPr indent="0">
              <a:spcBef>
                <a:spcPct val="20000"/>
              </a:spcBef>
              <a:buNone/>
            </a:pPr>
            <a:endParaRPr lang="zh-CN" altLang="en-US" sz="2400" dirty="0">
              <a:latin typeface="华文中宋" panose="02010600040101010101" charset="-122"/>
              <a:ea typeface="华文中宋" panose="02010600040101010101" charset="-122"/>
            </a:endParaRPr>
          </a:p>
          <a:p>
            <a:pPr marL="342900" indent="-342900">
              <a:spcBef>
                <a:spcPct val="20000"/>
              </a:spcBef>
              <a:buChar char="•"/>
            </a:pPr>
            <a:r>
              <a:rPr lang="zh-CN" altLang="en-US" sz="2400" dirty="0">
                <a:latin typeface="华文中宋" panose="02010600040101010101" charset="-122"/>
                <a:ea typeface="华文中宋" panose="02010600040101010101" charset="-122"/>
              </a:rPr>
              <a:t>法指的是永恒的、普遍有效的正义原则和道德公理，法律则指由国家机关制定和颁布的具体行为规则。</a:t>
            </a:r>
          </a:p>
        </p:txBody>
      </p:sp>
      <p:sp>
        <p:nvSpPr>
          <p:cNvPr id="14341" name="Rectangle 5"/>
          <p:cNvSpPr/>
          <p:nvPr/>
        </p:nvSpPr>
        <p:spPr>
          <a:xfrm>
            <a:off x="6522394" y="3365173"/>
            <a:ext cx="5234940" cy="3274743"/>
          </a:xfrm>
          <a:prstGeom prst="rect">
            <a:avLst/>
          </a:prstGeom>
          <a:noFill/>
          <a:ln w="9525">
            <a:noFill/>
          </a:ln>
        </p:spPr>
        <p:txBody>
          <a:bodyPr wrap="square">
            <a:spAutoFit/>
          </a:bodyPr>
          <a:lstStyle/>
          <a:p>
            <a:pPr>
              <a:lnSpc>
                <a:spcPct val="100000"/>
              </a:lnSpc>
              <a:spcBef>
                <a:spcPct val="20000"/>
              </a:spcBef>
            </a:pPr>
            <a:r>
              <a:rPr lang="zh-CN" altLang="en-US" sz="2200" b="1" dirty="0">
                <a:solidFill>
                  <a:srgbClr val="009900"/>
                </a:solidFill>
                <a:latin typeface="华文楷体" panose="02010600040101010101" charset="-122"/>
                <a:ea typeface="华文楷体" panose="02010600040101010101" charset="-122"/>
                <a:sym typeface="+mn-ea"/>
              </a:rPr>
              <a:t>    正义女神一手提着天平，用它</a:t>
            </a:r>
            <a:r>
              <a:rPr lang="zh-CN" altLang="en-US" sz="2200" b="1" dirty="0">
                <a:solidFill>
                  <a:srgbClr val="7030A0"/>
                </a:solidFill>
                <a:latin typeface="华文楷体" panose="02010600040101010101" charset="-122"/>
                <a:ea typeface="华文楷体" panose="02010600040101010101" charset="-122"/>
                <a:sym typeface="+mn-ea"/>
              </a:rPr>
              <a:t>衡量法</a:t>
            </a:r>
            <a:r>
              <a:rPr lang="zh-CN" altLang="en-US" sz="2200" b="1" dirty="0">
                <a:solidFill>
                  <a:srgbClr val="009900"/>
                </a:solidFill>
                <a:latin typeface="华文楷体" panose="02010600040101010101" charset="-122"/>
                <a:ea typeface="华文楷体" panose="02010600040101010101" charset="-122"/>
                <a:sym typeface="+mn-ea"/>
              </a:rPr>
              <a:t>，另一手握着剑，用它</a:t>
            </a:r>
            <a:r>
              <a:rPr lang="zh-CN" altLang="en-US" sz="2200" b="1" dirty="0">
                <a:solidFill>
                  <a:srgbClr val="7030A0"/>
                </a:solidFill>
                <a:latin typeface="华文楷体" panose="02010600040101010101" charset="-122"/>
                <a:ea typeface="华文楷体" panose="02010600040101010101" charset="-122"/>
                <a:sym typeface="+mn-ea"/>
              </a:rPr>
              <a:t>维护法</a:t>
            </a:r>
            <a:r>
              <a:rPr lang="zh-CN" altLang="en-US" sz="2200" b="1" dirty="0">
                <a:solidFill>
                  <a:srgbClr val="009900"/>
                </a:solidFill>
                <a:latin typeface="华文楷体" panose="02010600040101010101" charset="-122"/>
                <a:ea typeface="华文楷体" panose="02010600040101010101" charset="-122"/>
                <a:sym typeface="+mn-ea"/>
              </a:rPr>
              <a:t>。剑如果不带着天平，就是赤裸裸的暴力；天平如果不带着剑，就意味着软弱无力。</a:t>
            </a:r>
            <a:r>
              <a:rPr lang="zh-CN" altLang="en-US" sz="2200" b="1" dirty="0">
                <a:solidFill>
                  <a:srgbClr val="009900"/>
                </a:solidFill>
                <a:latin typeface="华文楷体" panose="02010600040101010101" charset="-122"/>
                <a:ea typeface="华文楷体" panose="02010600040101010101" charset="-122"/>
              </a:rPr>
              <a:t>两者是相辅相成的，只有在正义女神持剑的力量和掌秤的技巧</a:t>
            </a:r>
            <a:r>
              <a:rPr lang="zh-CN" altLang="en-US" sz="2200" b="1" dirty="0">
                <a:solidFill>
                  <a:srgbClr val="7030A0"/>
                </a:solidFill>
                <a:latin typeface="华文楷体" panose="02010600040101010101" charset="-122"/>
                <a:ea typeface="华文楷体" panose="02010600040101010101" charset="-122"/>
              </a:rPr>
              <a:t>并驾齐驱</a:t>
            </a:r>
            <a:r>
              <a:rPr lang="zh-CN" altLang="en-US" sz="2200" b="1" dirty="0">
                <a:solidFill>
                  <a:srgbClr val="009900"/>
                </a:solidFill>
                <a:latin typeface="华文楷体" panose="02010600040101010101" charset="-122"/>
                <a:ea typeface="华文楷体" panose="02010600040101010101" charset="-122"/>
              </a:rPr>
              <a:t>的时候，一种完满的法治状态才能占统治地位</a:t>
            </a:r>
            <a:r>
              <a:rPr lang="zh-CN" altLang="en-US" sz="2200" b="1" dirty="0" smtClean="0">
                <a:solidFill>
                  <a:schemeClr val="accent6"/>
                </a:solidFill>
                <a:latin typeface="华文楷体" panose="02010600040101010101" charset="-122"/>
                <a:ea typeface="华文楷体" panose="02010600040101010101" charset="-122"/>
              </a:rPr>
              <a:t>。</a:t>
            </a:r>
            <a:endParaRPr lang="en-US" altLang="zh-CN" sz="2200" b="1" dirty="0" smtClean="0">
              <a:solidFill>
                <a:schemeClr val="accent6"/>
              </a:solidFill>
              <a:latin typeface="华文楷体" panose="02010600040101010101" charset="-122"/>
              <a:ea typeface="华文楷体" panose="02010600040101010101" charset="-122"/>
            </a:endParaRPr>
          </a:p>
          <a:p>
            <a:pPr>
              <a:lnSpc>
                <a:spcPct val="100000"/>
              </a:lnSpc>
              <a:spcBef>
                <a:spcPct val="20000"/>
              </a:spcBef>
            </a:pPr>
            <a:r>
              <a:rPr lang="zh-CN" altLang="en-US" sz="2200" dirty="0" smtClean="0">
                <a:solidFill>
                  <a:srgbClr val="009900"/>
                </a:solidFill>
                <a:latin typeface="华文楷体" panose="02010600040101010101" charset="-122"/>
                <a:ea typeface="华文楷体" panose="02010600040101010101" charset="-122"/>
                <a:sym typeface="+mn-ea"/>
              </a:rPr>
              <a:t>    </a:t>
            </a:r>
            <a:r>
              <a:rPr lang="zh-CN" altLang="en-US" sz="2000" b="1" dirty="0" smtClean="0">
                <a:solidFill>
                  <a:srgbClr val="009900"/>
                </a:solidFill>
                <a:latin typeface="华文楷体" panose="02010600040101010101" charset="-122"/>
                <a:ea typeface="华文楷体" panose="02010600040101010101" charset="-122"/>
                <a:sym typeface="+mn-ea"/>
              </a:rPr>
              <a:t>古罗马的法谚： “为实现正义哪怕天崩地裂”</a:t>
            </a:r>
            <a:endParaRPr lang="zh-CN" altLang="en-US" sz="2000" b="1" dirty="0">
              <a:solidFill>
                <a:srgbClr val="009900"/>
              </a:solidFill>
              <a:latin typeface="华文楷体" panose="02010600040101010101" charset="-122"/>
              <a:ea typeface="华文楷体" panose="02010600040101010101"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par>
                          <p:cTn id="7" fill="hold">
                            <p:stCondLst>
                              <p:cond delay="0"/>
                            </p:stCondLst>
                            <p:childTnLst>
                              <p:par>
                                <p:cTn id="8" presetID="29" presetClass="entr" presetSubtype="0" fill="hold" grpId="0" nodeType="afterEffect">
                                  <p:stCondLst>
                                    <p:cond delay="0"/>
                                  </p:stCondLst>
                                  <p:childTnLst>
                                    <p:set>
                                      <p:cBhvr>
                                        <p:cTn id="9" dur="500" fill="hold">
                                          <p:stCondLst>
                                            <p:cond delay="0"/>
                                          </p:stCondLst>
                                        </p:cTn>
                                        <p:tgtEl>
                                          <p:spTgt spid="14340"/>
                                        </p:tgtEl>
                                        <p:attrNameLst>
                                          <p:attrName>style.visibility</p:attrName>
                                        </p:attrNameLst>
                                      </p:cBhvr>
                                      <p:to>
                                        <p:strVal val="visible"/>
                                      </p:to>
                                    </p:set>
                                    <p:anim calcmode="lin" valueType="num">
                                      <p:cBhvr>
                                        <p:cTn id="10" dur="500" fill="hold"/>
                                        <p:tgtEl>
                                          <p:spTgt spid="14340"/>
                                        </p:tgtEl>
                                        <p:attrNameLst>
                                          <p:attrName>ppt_x</p:attrName>
                                        </p:attrNameLst>
                                      </p:cBhvr>
                                      <p:tavLst>
                                        <p:tav tm="0">
                                          <p:val>
                                            <p:strVal val="#ppt_x-.2"/>
                                          </p:val>
                                        </p:tav>
                                        <p:tav tm="100000">
                                          <p:val>
                                            <p:strVal val="#ppt_x"/>
                                          </p:val>
                                        </p:tav>
                                      </p:tavLst>
                                    </p:anim>
                                    <p:anim calcmode="lin" valueType="num">
                                      <p:cBhvr>
                                        <p:cTn id="11" dur="500" fill="hold"/>
                                        <p:tgtEl>
                                          <p:spTgt spid="14340"/>
                                        </p:tgtEl>
                                        <p:attrNameLst>
                                          <p:attrName>ppt_y</p:attrName>
                                        </p:attrNameLst>
                                      </p:cBhvr>
                                      <p:tavLst>
                                        <p:tav tm="0">
                                          <p:val>
                                            <p:strVal val="#ppt_y"/>
                                          </p:val>
                                        </p:tav>
                                        <p:tav tm="100000">
                                          <p:val>
                                            <p:strVal val="#ppt_y"/>
                                          </p:val>
                                        </p:tav>
                                      </p:tavLst>
                                    </p:anim>
                                    <p:animEffect transition="in" filter="wipe(right)" prLst="gradientSize: 0.1">
                                      <p:cBhvr>
                                        <p:cTn id="12" dur="500"/>
                                        <p:tgtEl>
                                          <p:spTgt spid="14340"/>
                                        </p:tgtEl>
                                      </p:cBhvr>
                                    </p:animEffect>
                                  </p:childTnLst>
                                </p:cTn>
                              </p:par>
                              <p:par>
                                <p:cTn id="13" presetID="1" presetClass="entr" presetSubtype="0" fill="hold" nodeType="withEffect">
                                  <p:stCondLst>
                                    <p:cond delay="0"/>
                                  </p:stCondLst>
                                  <p:childTnLst>
                                    <p:set>
                                      <p:cBhvr>
                                        <p:cTn id="14" dur="1" fill="hold">
                                          <p:stCondLst>
                                            <p:cond delay="0"/>
                                          </p:stCondLst>
                                        </p:cTn>
                                        <p:tgtEl>
                                          <p:spTgt spid="14338"/>
                                        </p:tgtEl>
                                        <p:attrNameLst>
                                          <p:attrName>style.visibility</p:attrName>
                                        </p:attrNameLst>
                                      </p:cBhvr>
                                      <p:to>
                                        <p:strVal val="visible"/>
                                      </p:to>
                                    </p:set>
                                  </p:childTnLst>
                                </p:cTn>
                              </p:par>
                            </p:childTnLst>
                          </p:cTn>
                        </p:par>
                        <p:par>
                          <p:cTn id="15" fill="hold">
                            <p:stCondLst>
                              <p:cond delay="500"/>
                            </p:stCondLst>
                            <p:childTnLst>
                              <p:par>
                                <p:cTn id="16" presetID="29" presetClass="entr" presetSubtype="0" fill="hold" grpId="0" nodeType="afterEffect">
                                  <p:stCondLst>
                                    <p:cond delay="0"/>
                                  </p:stCondLst>
                                  <p:childTnLst>
                                    <p:set>
                                      <p:cBhvr>
                                        <p:cTn id="17" dur="2000" fill="hold">
                                          <p:stCondLst>
                                            <p:cond delay="0"/>
                                          </p:stCondLst>
                                        </p:cTn>
                                        <p:tgtEl>
                                          <p:spTgt spid="14341"/>
                                        </p:tgtEl>
                                        <p:attrNameLst>
                                          <p:attrName>style.visibility</p:attrName>
                                        </p:attrNameLst>
                                      </p:cBhvr>
                                      <p:to>
                                        <p:strVal val="visible"/>
                                      </p:to>
                                    </p:set>
                                    <p:anim calcmode="lin" valueType="num">
                                      <p:cBhvr>
                                        <p:cTn id="18" dur="2000" fill="hold"/>
                                        <p:tgtEl>
                                          <p:spTgt spid="14341"/>
                                        </p:tgtEl>
                                        <p:attrNameLst>
                                          <p:attrName>ppt_x</p:attrName>
                                        </p:attrNameLst>
                                      </p:cBhvr>
                                      <p:tavLst>
                                        <p:tav tm="0">
                                          <p:val>
                                            <p:strVal val="#ppt_x-.2"/>
                                          </p:val>
                                        </p:tav>
                                        <p:tav tm="100000">
                                          <p:val>
                                            <p:strVal val="#ppt_x"/>
                                          </p:val>
                                        </p:tav>
                                      </p:tavLst>
                                    </p:anim>
                                    <p:anim calcmode="lin" valueType="num">
                                      <p:cBhvr>
                                        <p:cTn id="19" dur="2000" fill="hold"/>
                                        <p:tgtEl>
                                          <p:spTgt spid="14341"/>
                                        </p:tgtEl>
                                        <p:attrNameLst>
                                          <p:attrName>ppt_y</p:attrName>
                                        </p:attrNameLst>
                                      </p:cBhvr>
                                      <p:tavLst>
                                        <p:tav tm="0">
                                          <p:val>
                                            <p:strVal val="#ppt_y"/>
                                          </p:val>
                                        </p:tav>
                                        <p:tav tm="100000">
                                          <p:val>
                                            <p:strVal val="#ppt_y"/>
                                          </p:val>
                                        </p:tav>
                                      </p:tavLst>
                                    </p:anim>
                                    <p:animEffect transition="in" filter="wipe(right)" prLst="gradientSize: 0.1">
                                      <p:cBhvr>
                                        <p:cTn id="20" dur="20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p:bldP spid="14340" grpId="0"/>
      <p:bldP spid="143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08300" y="2465705"/>
            <a:ext cx="6248400" cy="3601085"/>
            <a:chOff x="2110" y="4040"/>
            <a:chExt cx="9840" cy="5671"/>
          </a:xfrm>
        </p:grpSpPr>
        <p:sp>
          <p:nvSpPr>
            <p:cNvPr id="16387" name="AutoShape 3"/>
            <p:cNvSpPr/>
            <p:nvPr/>
          </p:nvSpPr>
          <p:spPr>
            <a:xfrm>
              <a:off x="2110" y="4040"/>
              <a:ext cx="9840" cy="5040"/>
            </a:xfrm>
            <a:prstGeom prst="roundRect">
              <a:avLst>
                <a:gd name="adj" fmla="val 25389"/>
              </a:avLst>
            </a:prstGeom>
            <a:solidFill>
              <a:schemeClr val="accent1"/>
            </a:solidFill>
            <a:ln w="9525" cap="flat" cmpd="sng">
              <a:solidFill>
                <a:srgbClr val="808080"/>
              </a:solidFill>
              <a:prstDash val="solid"/>
              <a:headEnd type="none" w="med" len="med"/>
              <a:tailEnd type="none" w="med" len="med"/>
            </a:ln>
          </p:spPr>
          <p:txBody>
            <a:bodyPr/>
            <a:lstStyle/>
            <a:p>
              <a:pPr marL="342900" indent="-342900" eaLnBrk="1" hangingPunct="1">
                <a:spcBef>
                  <a:spcPct val="20000"/>
                </a:spcBef>
              </a:pPr>
              <a:r>
                <a:rPr lang="zh-CN" altLang="en-US" sz="2800" b="1" dirty="0">
                  <a:latin typeface="Arial" panose="020B0604020202020204" pitchFamily="34" charset="0"/>
                  <a:ea typeface="楷体_GB2312" pitchFamily="49" charset="-122"/>
                </a:rPr>
                <a:t>           </a:t>
              </a:r>
            </a:p>
          </p:txBody>
        </p:sp>
        <p:sp>
          <p:nvSpPr>
            <p:cNvPr id="16388" name="Rectangle 4"/>
            <p:cNvSpPr/>
            <p:nvPr/>
          </p:nvSpPr>
          <p:spPr>
            <a:xfrm>
              <a:off x="2890" y="4525"/>
              <a:ext cx="8280" cy="5186"/>
            </a:xfrm>
            <a:prstGeom prst="rect">
              <a:avLst/>
            </a:prstGeom>
            <a:noFill/>
            <a:ln w="9525">
              <a:noFill/>
            </a:ln>
          </p:spPr>
          <p:txBody>
            <a:bodyPr>
              <a:spAutoFit/>
            </a:bodyPr>
            <a:lstStyle/>
            <a:p>
              <a:pPr eaLnBrk="1" hangingPunct="1">
                <a:spcBef>
                  <a:spcPct val="50000"/>
                </a:spcBef>
              </a:pPr>
              <a:r>
                <a:rPr lang="zh-CN" altLang="en-US" sz="3200" b="1" dirty="0">
                  <a:solidFill>
                    <a:schemeClr val="bg1"/>
                  </a:solidFill>
                  <a:latin typeface="Arial" panose="020B0604020202020204" pitchFamily="34" charset="0"/>
                  <a:ea typeface="楷体_GB2312" pitchFamily="49" charset="-122"/>
                </a:rPr>
                <a:t>       法律是由国家制定或认可并由国家强制力保证实施的，反映由特定社会物质生活条件所决定的统治阶级意志的规范体系。</a:t>
              </a:r>
            </a:p>
            <a:p>
              <a:pPr eaLnBrk="1" hangingPunct="1">
                <a:spcBef>
                  <a:spcPct val="50000"/>
                </a:spcBef>
                <a:buChar char="•"/>
              </a:pPr>
              <a:endParaRPr lang="zh-CN" altLang="en-US" sz="3200" b="1" dirty="0">
                <a:solidFill>
                  <a:schemeClr val="bg1"/>
                </a:solidFill>
                <a:latin typeface="Arial" panose="020B0604020202020204" pitchFamily="34" charset="0"/>
                <a:ea typeface="楷体_GB2312" pitchFamily="49" charset="-122"/>
              </a:endParaRPr>
            </a:p>
          </p:txBody>
        </p:sp>
      </p:grpSp>
      <p:sp>
        <p:nvSpPr>
          <p:cNvPr id="7" name="object 5"/>
          <p:cNvSpPr txBox="1"/>
          <p:nvPr/>
        </p:nvSpPr>
        <p:spPr>
          <a:xfrm>
            <a:off x="1257300" y="1082675"/>
            <a:ext cx="1907959" cy="455930"/>
          </a:xfrm>
          <a:prstGeom prst="rect">
            <a:avLst/>
          </a:prstGeom>
        </p:spPr>
        <p:txBody>
          <a:bodyPr vert="horz" wrap="square" lIns="0" tIns="13335"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ctr" fontAlgn="base">
              <a:lnSpc>
                <a:spcPct val="90000"/>
              </a:lnSpc>
              <a:spcBef>
                <a:spcPct val="20000"/>
              </a:spcBef>
              <a:buClrTx/>
              <a:buSzTx/>
              <a:buFontTx/>
            </a:pPr>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rPr>
              <a:t>3、法律</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p:cNvSpPr>
          <p:nvPr/>
        </p:nvSpPr>
        <p:spPr>
          <a:xfrm>
            <a:off x="2392045" y="2782888"/>
            <a:ext cx="4392613" cy="3240087"/>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har char="•"/>
              <a:defRPr sz="3200">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20000"/>
              </a:spcBef>
              <a:spcAft>
                <a:spcPct val="0"/>
              </a:spcAft>
              <a:buChar char="–"/>
              <a:defRPr sz="28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20000"/>
              </a:spcBef>
              <a:spcAft>
                <a:spcPct val="0"/>
              </a:spcAft>
              <a:buChar char="•"/>
              <a:defRPr sz="24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5pPr>
            <a:lvl6pPr marL="25146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6pPr>
            <a:lvl7pPr marL="29718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7pPr>
            <a:lvl8pPr marL="34290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8pPr>
            <a:lvl9pPr marL="38862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9pPr>
          </a:lstStyle>
          <a:p>
            <a:pPr eaLnBrk="1" hangingPunct="1"/>
            <a:endParaRPr lang="zh-CN" altLang="en-US" sz="2800" dirty="0">
              <a:latin typeface="华文中宋" panose="02010600040101010101" charset="-122"/>
              <a:ea typeface="华文中宋" panose="02010600040101010101" charset="-122"/>
            </a:endParaRPr>
          </a:p>
          <a:p>
            <a:pPr eaLnBrk="1" hangingPunct="1"/>
            <a:endParaRPr lang="zh-CN" altLang="en-US" sz="2800" dirty="0">
              <a:latin typeface="华文中宋" panose="02010600040101010101" charset="-122"/>
              <a:ea typeface="华文中宋" panose="02010600040101010101" charset="-122"/>
            </a:endParaRPr>
          </a:p>
          <a:p>
            <a:pPr eaLnBrk="1" hangingPunct="1"/>
            <a:endParaRPr lang="zh-CN" altLang="en-US" sz="3600" dirty="0">
              <a:latin typeface="华文中宋" panose="02010600040101010101" charset="-122"/>
              <a:ea typeface="华文中宋" panose="02010600040101010101" charset="-122"/>
            </a:endParaRPr>
          </a:p>
        </p:txBody>
      </p:sp>
      <p:grpSp>
        <p:nvGrpSpPr>
          <p:cNvPr id="17412" name="Group 4"/>
          <p:cNvGrpSpPr/>
          <p:nvPr/>
        </p:nvGrpSpPr>
        <p:grpSpPr>
          <a:xfrm>
            <a:off x="2463483" y="2422525"/>
            <a:ext cx="7416800" cy="728663"/>
            <a:chOff x="912" y="1008"/>
            <a:chExt cx="3984" cy="938"/>
          </a:xfrm>
        </p:grpSpPr>
        <p:sp>
          <p:nvSpPr>
            <p:cNvPr id="18452" name="AutoShape 5"/>
            <p:cNvSpPr>
              <a:spLocks noChangeArrowheads="1"/>
            </p:cNvSpPr>
            <p:nvPr/>
          </p:nvSpPr>
          <p:spPr bwMode="gray">
            <a:xfrm>
              <a:off x="912" y="1008"/>
              <a:ext cx="3984" cy="911"/>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i="0" u="none" strike="noStrike" kern="1200" cap="none" spc="0" normalizeH="0" baseline="0" noProof="0">
                <a:ln>
                  <a:noFill/>
                </a:ln>
                <a:solidFill>
                  <a:srgbClr val="000000"/>
                </a:solidFill>
                <a:effectLst/>
                <a:uLnTx/>
                <a:uFillTx/>
                <a:latin typeface="华文中宋" panose="02010600040101010101" charset="-122"/>
                <a:ea typeface="华文中宋" panose="02010600040101010101" charset="-122"/>
                <a:cs typeface="+mn-ea"/>
              </a:endParaRPr>
            </a:p>
          </p:txBody>
        </p:sp>
        <p:grpSp>
          <p:nvGrpSpPr>
            <p:cNvPr id="17429" name="Group 6"/>
            <p:cNvGrpSpPr/>
            <p:nvPr/>
          </p:nvGrpSpPr>
          <p:grpSpPr>
            <a:xfrm>
              <a:off x="999" y="1092"/>
              <a:ext cx="768" cy="854"/>
              <a:chOff x="999" y="1092"/>
              <a:chExt cx="768" cy="854"/>
            </a:xfrm>
          </p:grpSpPr>
          <p:sp>
            <p:nvSpPr>
              <p:cNvPr id="689159" name="AutoShape 7"/>
              <p:cNvSpPr>
                <a:spLocks noChangeArrowheads="1"/>
              </p:cNvSpPr>
              <p:nvPr/>
            </p:nvSpPr>
            <p:spPr bwMode="gray">
              <a:xfrm>
                <a:off x="999" y="1092"/>
                <a:ext cx="768" cy="746"/>
              </a:xfrm>
              <a:prstGeom prst="roundRect">
                <a:avLst>
                  <a:gd name="adj" fmla="val 11921"/>
                </a:avLst>
              </a:prstGeom>
              <a:gradFill rotWithShape="1">
                <a:gsLst>
                  <a:gs pos="0">
                    <a:srgbClr val="BBE0E3"/>
                  </a:gs>
                  <a:gs pos="100000">
                    <a:srgbClr val="BBE0E3">
                      <a:gamma/>
                      <a:shade val="69804"/>
                      <a:invGamma/>
                    </a:srgbClr>
                  </a:gs>
                </a:gsLst>
                <a:lin ang="5400000" scaled="1"/>
              </a:gradFill>
              <a:ln w="38100">
                <a:solidFill>
                  <a:srgbClr val="FFFFFF"/>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i="0" u="none" strike="noStrike" kern="1200" cap="none" spc="0" normalizeH="0" baseline="0" noProof="0">
                  <a:ln>
                    <a:noFill/>
                  </a:ln>
                  <a:solidFill>
                    <a:srgbClr val="000000"/>
                  </a:solidFill>
                  <a:effectLst/>
                  <a:uLnTx/>
                  <a:uFillTx/>
                  <a:latin typeface="华文中宋" panose="02010600040101010101" charset="-122"/>
                  <a:ea typeface="华文中宋" panose="02010600040101010101" charset="-122"/>
                  <a:cs typeface="+mn-ea"/>
                </a:endParaRPr>
              </a:p>
            </p:txBody>
          </p:sp>
          <p:sp>
            <p:nvSpPr>
              <p:cNvPr id="689160" name="Freeform 8"/>
              <p:cNvSpPr/>
              <p:nvPr/>
            </p:nvSpPr>
            <p:spPr bwMode="gray">
              <a:xfrm>
                <a:off x="1047" y="1139"/>
                <a:ext cx="385" cy="374"/>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BBE0E3">
                      <a:gamma/>
                      <a:tint val="54510"/>
                      <a:invGamma/>
                    </a:srgbClr>
                  </a:gs>
                  <a:gs pos="50000">
                    <a:srgbClr val="BBE0E3">
                      <a:alpha val="0"/>
                    </a:srgbClr>
                  </a:gs>
                  <a:gs pos="100000">
                    <a:srgbClr val="BBE0E3">
                      <a:gamma/>
                      <a:tint val="54510"/>
                      <a:invGamma/>
                    </a:srgbClr>
                  </a:gs>
                </a:gsLst>
                <a:lin ang="2700000" scaled="1"/>
              </a:gra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i="0" u="none" strike="noStrike" kern="1200" cap="none" spc="0" normalizeH="0" baseline="0" noProof="0">
                  <a:ln>
                    <a:noFill/>
                  </a:ln>
                  <a:solidFill>
                    <a:srgbClr val="000000"/>
                  </a:solidFill>
                  <a:effectLst/>
                  <a:uLnTx/>
                  <a:uFillTx/>
                  <a:latin typeface="华文中宋" panose="02010600040101010101" charset="-122"/>
                  <a:ea typeface="华文中宋" panose="02010600040101010101" charset="-122"/>
                  <a:cs typeface="+mn-ea"/>
                </a:endParaRPr>
              </a:p>
            </p:txBody>
          </p:sp>
          <p:sp>
            <p:nvSpPr>
              <p:cNvPr id="689161" name="Text Box 9"/>
              <p:cNvSpPr txBox="1">
                <a:spLocks noChangeArrowheads="1"/>
              </p:cNvSpPr>
              <p:nvPr/>
            </p:nvSpPr>
            <p:spPr bwMode="gray">
              <a:xfrm>
                <a:off x="1325" y="1278"/>
                <a:ext cx="98" cy="668"/>
              </a:xfrm>
              <a:prstGeom prst="rect">
                <a:avLst/>
              </a:prstGeom>
              <a:noFill/>
              <a:ln w="9525" algn="ctr">
                <a:noFill/>
                <a:miter lim="800000"/>
              </a:ln>
              <a:effectLst/>
            </p:spPr>
            <p:txBody>
              <a:bodyPr wrap="none">
                <a:spAutoFit/>
              </a:bodyPr>
              <a:lstStyle/>
              <a:p>
                <a:pPr marR="0" algn="ctr" defTabSz="914400">
                  <a:buClrTx/>
                  <a:buSzTx/>
                  <a:buFontTx/>
                  <a:buNone/>
                  <a:defRPr/>
                </a:pPr>
                <a:endParaRPr kumimoji="0" lang="zh-CN" altLang="en-US" sz="2800" kern="1200" cap="none" spc="0" normalizeH="0" baseline="0" noProof="0">
                  <a:solidFill>
                    <a:srgbClr val="FFFFFF"/>
                  </a:solidFill>
                  <a:effectLst>
                    <a:outerShdw blurRad="38100" dist="38100" dir="2700000" algn="tl">
                      <a:srgbClr val="C0C0C0"/>
                    </a:outerShdw>
                  </a:effectLst>
                  <a:latin typeface="华文中宋" panose="02010600040101010101" charset="-122"/>
                  <a:ea typeface="华文中宋" panose="02010600040101010101" charset="-122"/>
                  <a:cs typeface="+mn-ea"/>
                </a:endParaRPr>
              </a:p>
            </p:txBody>
          </p:sp>
        </p:grpSp>
        <p:sp>
          <p:nvSpPr>
            <p:cNvPr id="17430" name="Text Box 10"/>
            <p:cNvSpPr txBox="1"/>
            <p:nvPr/>
          </p:nvSpPr>
          <p:spPr>
            <a:xfrm>
              <a:off x="1872" y="1147"/>
              <a:ext cx="2928" cy="669"/>
            </a:xfrm>
            <a:prstGeom prst="rect">
              <a:avLst/>
            </a:prstGeom>
            <a:noFill/>
            <a:ln w="9525">
              <a:noFill/>
            </a:ln>
          </p:spPr>
          <p:txBody>
            <a:bodyPr>
              <a:spAutoFit/>
            </a:bodyPr>
            <a:lstStyle/>
            <a:p>
              <a:pPr algn="ctr"/>
              <a:endParaRPr lang="zh-CN" altLang="en-US" sz="2800" dirty="0">
                <a:solidFill>
                  <a:srgbClr val="000000"/>
                </a:solidFill>
                <a:latin typeface="华文中宋" panose="02010600040101010101" charset="-122"/>
                <a:ea typeface="华文中宋" panose="02010600040101010101" charset="-122"/>
              </a:endParaRPr>
            </a:p>
          </p:txBody>
        </p:sp>
      </p:grpSp>
      <p:grpSp>
        <p:nvGrpSpPr>
          <p:cNvPr id="17413" name="Group 11"/>
          <p:cNvGrpSpPr/>
          <p:nvPr/>
        </p:nvGrpSpPr>
        <p:grpSpPr>
          <a:xfrm>
            <a:off x="2423795" y="4755515"/>
            <a:ext cx="7447280" cy="685800"/>
            <a:chOff x="865" y="2856"/>
            <a:chExt cx="3984" cy="911"/>
          </a:xfrm>
        </p:grpSpPr>
        <p:sp>
          <p:nvSpPr>
            <p:cNvPr id="18446" name="AutoShape 12"/>
            <p:cNvSpPr>
              <a:spLocks noChangeArrowheads="1"/>
            </p:cNvSpPr>
            <p:nvPr/>
          </p:nvSpPr>
          <p:spPr bwMode="gray">
            <a:xfrm>
              <a:off x="865" y="2856"/>
              <a:ext cx="3984" cy="911"/>
            </a:xfrm>
            <a:prstGeom prst="roundRect">
              <a:avLst>
                <a:gd name="adj" fmla="val 10889"/>
              </a:avLst>
            </a:prstGeom>
            <a:gradFill rotWithShape="1">
              <a:gsLst>
                <a:gs pos="0">
                  <a:srgbClr val="DDDDDD"/>
                </a:gs>
                <a:gs pos="50000">
                  <a:srgbClr val="EEEEEE"/>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i="0" u="none" strike="noStrike" kern="1200" cap="none" spc="0" normalizeH="0" baseline="0" noProof="0">
                <a:ln>
                  <a:noFill/>
                </a:ln>
                <a:solidFill>
                  <a:srgbClr val="000000"/>
                </a:solidFill>
                <a:effectLst/>
                <a:uLnTx/>
                <a:uFillTx/>
                <a:latin typeface="华文中宋" panose="02010600040101010101" charset="-122"/>
                <a:ea typeface="华文中宋" panose="02010600040101010101" charset="-122"/>
                <a:cs typeface="+mn-ea"/>
              </a:endParaRPr>
            </a:p>
          </p:txBody>
        </p:sp>
        <p:grpSp>
          <p:nvGrpSpPr>
            <p:cNvPr id="17423" name="Group 13"/>
            <p:cNvGrpSpPr/>
            <p:nvPr/>
          </p:nvGrpSpPr>
          <p:grpSpPr>
            <a:xfrm>
              <a:off x="977" y="2950"/>
              <a:ext cx="768" cy="747"/>
              <a:chOff x="977" y="2950"/>
              <a:chExt cx="768" cy="747"/>
            </a:xfrm>
          </p:grpSpPr>
          <p:sp>
            <p:nvSpPr>
              <p:cNvPr id="689166" name="AutoShape 14"/>
              <p:cNvSpPr>
                <a:spLocks noChangeArrowheads="1"/>
              </p:cNvSpPr>
              <p:nvPr/>
            </p:nvSpPr>
            <p:spPr bwMode="gray">
              <a:xfrm>
                <a:off x="977" y="2950"/>
                <a:ext cx="768" cy="747"/>
              </a:xfrm>
              <a:prstGeom prst="roundRect">
                <a:avLst>
                  <a:gd name="adj" fmla="val 11921"/>
                </a:avLst>
              </a:prstGeom>
              <a:gradFill rotWithShape="1">
                <a:gsLst>
                  <a:gs pos="0">
                    <a:srgbClr val="333399">
                      <a:gamma/>
                      <a:tint val="63529"/>
                      <a:invGamma/>
                    </a:srgbClr>
                  </a:gs>
                  <a:gs pos="100000">
                    <a:srgbClr val="333399"/>
                  </a:gs>
                </a:gsLst>
                <a:lin ang="5400000" scaled="1"/>
              </a:gradFill>
              <a:ln w="38100">
                <a:solidFill>
                  <a:srgbClr val="FFFFFF"/>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i="0" u="none" strike="noStrike" kern="1200" cap="none" spc="0" normalizeH="0" baseline="0" noProof="0">
                  <a:ln>
                    <a:noFill/>
                  </a:ln>
                  <a:solidFill>
                    <a:srgbClr val="000000"/>
                  </a:solidFill>
                  <a:effectLst/>
                  <a:uLnTx/>
                  <a:uFillTx/>
                  <a:latin typeface="华文中宋" panose="02010600040101010101" charset="-122"/>
                  <a:ea typeface="华文中宋" panose="02010600040101010101" charset="-122"/>
                  <a:cs typeface="+mn-ea"/>
                </a:endParaRPr>
              </a:p>
            </p:txBody>
          </p:sp>
          <p:sp>
            <p:nvSpPr>
              <p:cNvPr id="689167" name="Freeform 15"/>
              <p:cNvSpPr/>
              <p:nvPr/>
            </p:nvSpPr>
            <p:spPr bwMode="gray">
              <a:xfrm>
                <a:off x="1047" y="3168"/>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333399">
                      <a:gamma/>
                      <a:tint val="48627"/>
                      <a:invGamma/>
                    </a:srgbClr>
                  </a:gs>
                  <a:gs pos="100000">
                    <a:srgbClr val="333399">
                      <a:alpha val="0"/>
                    </a:srgbClr>
                  </a:gs>
                </a:gsLst>
                <a:lin ang="2700000" scaled="1"/>
              </a:gra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i="0" u="none" strike="noStrike" kern="1200" cap="none" spc="0" normalizeH="0" baseline="0" noProof="0">
                  <a:ln>
                    <a:noFill/>
                  </a:ln>
                  <a:solidFill>
                    <a:srgbClr val="000000"/>
                  </a:solidFill>
                  <a:effectLst/>
                  <a:uLnTx/>
                  <a:uFillTx/>
                  <a:latin typeface="华文中宋" panose="02010600040101010101" charset="-122"/>
                  <a:ea typeface="华文中宋" panose="02010600040101010101" charset="-122"/>
                  <a:cs typeface="+mn-ea"/>
                </a:endParaRPr>
              </a:p>
            </p:txBody>
          </p:sp>
        </p:grpSp>
        <p:sp>
          <p:nvSpPr>
            <p:cNvPr id="17424" name="Text Box 17"/>
            <p:cNvSpPr txBox="1"/>
            <p:nvPr/>
          </p:nvSpPr>
          <p:spPr>
            <a:xfrm>
              <a:off x="1888" y="3051"/>
              <a:ext cx="2930" cy="612"/>
            </a:xfrm>
            <a:prstGeom prst="rect">
              <a:avLst/>
            </a:prstGeom>
            <a:noFill/>
            <a:ln w="9525">
              <a:noFill/>
            </a:ln>
          </p:spPr>
          <p:txBody>
            <a:bodyPr>
              <a:spAutoFit/>
            </a:bodyPr>
            <a:lstStyle/>
            <a:p>
              <a:pPr eaLnBrk="1" hangingPunct="1"/>
              <a:r>
                <a:rPr lang="zh-CN" altLang="en-US" sz="2400" dirty="0">
                  <a:latin typeface="华文中宋" panose="02010600040101010101" charset="-122"/>
                  <a:ea typeface="华文中宋" panose="02010600040101010101" charset="-122"/>
                </a:rPr>
                <a:t>法律是统治阶级意志的体现。</a:t>
              </a:r>
            </a:p>
          </p:txBody>
        </p:sp>
      </p:grpSp>
      <p:grpSp>
        <p:nvGrpSpPr>
          <p:cNvPr id="17414" name="Group 18"/>
          <p:cNvGrpSpPr/>
          <p:nvPr/>
        </p:nvGrpSpPr>
        <p:grpSpPr>
          <a:xfrm>
            <a:off x="2392045" y="3587750"/>
            <a:ext cx="7861935" cy="687705"/>
            <a:chOff x="912" y="2016"/>
            <a:chExt cx="4188" cy="919"/>
          </a:xfrm>
        </p:grpSpPr>
        <p:sp>
          <p:nvSpPr>
            <p:cNvPr id="18440" name="AutoShape 19"/>
            <p:cNvSpPr>
              <a:spLocks noChangeArrowheads="1"/>
            </p:cNvSpPr>
            <p:nvPr/>
          </p:nvSpPr>
          <p:spPr bwMode="gray">
            <a:xfrm>
              <a:off x="912" y="2016"/>
              <a:ext cx="3984" cy="913"/>
            </a:xfrm>
            <a:prstGeom prst="roundRect">
              <a:avLst>
                <a:gd name="adj" fmla="val 10889"/>
              </a:avLst>
            </a:prstGeom>
            <a:gradFill rotWithShape="1">
              <a:gsLst>
                <a:gs pos="0">
                  <a:srgbClr val="DDDDDD"/>
                </a:gs>
                <a:gs pos="50000">
                  <a:srgbClr val="F2F2F2"/>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i="0" u="none" strike="noStrike" kern="1200" cap="none" spc="0" normalizeH="0" baseline="0" noProof="0">
                <a:ln>
                  <a:noFill/>
                </a:ln>
                <a:solidFill>
                  <a:srgbClr val="000000"/>
                </a:solidFill>
                <a:effectLst/>
                <a:uLnTx/>
                <a:uFillTx/>
                <a:latin typeface="华文中宋" panose="02010600040101010101" charset="-122"/>
                <a:ea typeface="华文中宋" panose="02010600040101010101" charset="-122"/>
                <a:cs typeface="+mn-ea"/>
              </a:endParaRPr>
            </a:p>
          </p:txBody>
        </p:sp>
        <p:grpSp>
          <p:nvGrpSpPr>
            <p:cNvPr id="17417" name="Group 20"/>
            <p:cNvGrpSpPr/>
            <p:nvPr/>
          </p:nvGrpSpPr>
          <p:grpSpPr>
            <a:xfrm>
              <a:off x="1047" y="2149"/>
              <a:ext cx="773" cy="786"/>
              <a:chOff x="1047" y="2149"/>
              <a:chExt cx="773" cy="786"/>
            </a:xfrm>
          </p:grpSpPr>
          <p:sp>
            <p:nvSpPr>
              <p:cNvPr id="689173" name="AutoShape 21"/>
              <p:cNvSpPr>
                <a:spLocks noChangeArrowheads="1"/>
              </p:cNvSpPr>
              <p:nvPr/>
            </p:nvSpPr>
            <p:spPr bwMode="gray">
              <a:xfrm>
                <a:off x="1052" y="2160"/>
                <a:ext cx="768" cy="747"/>
              </a:xfrm>
              <a:prstGeom prst="roundRect">
                <a:avLst>
                  <a:gd name="adj" fmla="val 11921"/>
                </a:avLst>
              </a:prstGeom>
              <a:gradFill rotWithShape="1">
                <a:gsLst>
                  <a:gs pos="0">
                    <a:srgbClr val="009999">
                      <a:gamma/>
                      <a:tint val="72549"/>
                      <a:invGamma/>
                    </a:srgbClr>
                  </a:gs>
                  <a:gs pos="100000">
                    <a:srgbClr val="009999"/>
                  </a:gs>
                </a:gsLst>
                <a:lin ang="5400000" scaled="1"/>
              </a:gradFill>
              <a:ln w="38100">
                <a:solidFill>
                  <a:srgbClr val="FFFFFF"/>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i="0" u="none" strike="noStrike" kern="1200" cap="none" spc="0" normalizeH="0" baseline="0" noProof="0">
                  <a:ln>
                    <a:noFill/>
                  </a:ln>
                  <a:solidFill>
                    <a:srgbClr val="000000"/>
                  </a:solidFill>
                  <a:effectLst/>
                  <a:uLnTx/>
                  <a:uFillTx/>
                  <a:latin typeface="华文中宋" panose="02010600040101010101" charset="-122"/>
                  <a:ea typeface="华文中宋" panose="02010600040101010101" charset="-122"/>
                  <a:cs typeface="+mn-ea"/>
                </a:endParaRPr>
              </a:p>
            </p:txBody>
          </p:sp>
          <p:sp>
            <p:nvSpPr>
              <p:cNvPr id="689174" name="Freeform 22"/>
              <p:cNvSpPr/>
              <p:nvPr/>
            </p:nvSpPr>
            <p:spPr bwMode="gray">
              <a:xfrm>
                <a:off x="1047" y="2150"/>
                <a:ext cx="383" cy="37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9999">
                      <a:gamma/>
                      <a:tint val="42353"/>
                      <a:invGamma/>
                    </a:srgbClr>
                  </a:gs>
                  <a:gs pos="100000">
                    <a:srgbClr val="009999">
                      <a:alpha val="0"/>
                    </a:srgbClr>
                  </a:gs>
                </a:gsLst>
                <a:lin ang="2700000" scaled="1"/>
              </a:gra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i="0" u="none" strike="noStrike" kern="1200" cap="none" spc="0" normalizeH="0" baseline="0" noProof="0">
                  <a:ln>
                    <a:noFill/>
                  </a:ln>
                  <a:solidFill>
                    <a:srgbClr val="000000"/>
                  </a:solidFill>
                  <a:effectLst/>
                  <a:uLnTx/>
                  <a:uFillTx/>
                  <a:latin typeface="华文中宋" panose="02010600040101010101" charset="-122"/>
                  <a:ea typeface="华文中宋" panose="02010600040101010101" charset="-122"/>
                  <a:cs typeface="+mn-ea"/>
                </a:endParaRPr>
              </a:p>
            </p:txBody>
          </p:sp>
          <p:sp>
            <p:nvSpPr>
              <p:cNvPr id="689175" name="Text Box 23"/>
              <p:cNvSpPr txBox="1">
                <a:spLocks noChangeArrowheads="1"/>
              </p:cNvSpPr>
              <p:nvPr/>
            </p:nvSpPr>
            <p:spPr bwMode="gray">
              <a:xfrm>
                <a:off x="1334" y="2175"/>
                <a:ext cx="102" cy="760"/>
              </a:xfrm>
              <a:prstGeom prst="rect">
                <a:avLst/>
              </a:prstGeom>
              <a:noFill/>
              <a:ln w="9525" algn="ctr">
                <a:noFill/>
                <a:miter lim="800000"/>
              </a:ln>
              <a:effectLst/>
            </p:spPr>
            <p:txBody>
              <a:bodyPr wrap="square">
                <a:spAutoFit/>
              </a:bodyPr>
              <a:lstStyle/>
              <a:p>
                <a:pPr marR="0" algn="ctr" defTabSz="914400">
                  <a:buClrTx/>
                  <a:buSzTx/>
                  <a:buFontTx/>
                  <a:buNone/>
                  <a:defRPr/>
                </a:pPr>
                <a:endParaRPr kumimoji="0" lang="zh-CN" altLang="en-US" sz="2800" kern="1200" cap="none" spc="0" normalizeH="0" baseline="0" noProof="0">
                  <a:solidFill>
                    <a:srgbClr val="FFFFFF"/>
                  </a:solidFill>
                  <a:effectLst>
                    <a:outerShdw blurRad="38100" dist="38100" dir="2700000" algn="tl">
                      <a:srgbClr val="C0C0C0"/>
                    </a:outerShdw>
                  </a:effectLst>
                  <a:latin typeface="华文中宋" panose="02010600040101010101" charset="-122"/>
                  <a:ea typeface="华文中宋" panose="02010600040101010101" charset="-122"/>
                  <a:cs typeface="+mn-ea"/>
                </a:endParaRPr>
              </a:p>
            </p:txBody>
          </p:sp>
        </p:grpSp>
        <p:sp>
          <p:nvSpPr>
            <p:cNvPr id="17418" name="Text Box 24"/>
            <p:cNvSpPr txBox="1"/>
            <p:nvPr/>
          </p:nvSpPr>
          <p:spPr>
            <a:xfrm>
              <a:off x="1820" y="2104"/>
              <a:ext cx="3280" cy="615"/>
            </a:xfrm>
            <a:prstGeom prst="rect">
              <a:avLst/>
            </a:prstGeom>
            <a:noFill/>
            <a:ln w="9525">
              <a:noFill/>
            </a:ln>
          </p:spPr>
          <p:txBody>
            <a:bodyPr>
              <a:spAutoFit/>
            </a:bodyPr>
            <a:lstStyle/>
            <a:p>
              <a:pPr eaLnBrk="1" hangingPunct="1"/>
              <a:r>
                <a:rPr lang="zh-CN" altLang="en-US" sz="2400" dirty="0">
                  <a:latin typeface="华文中宋" panose="02010600040101010101" charset="-122"/>
                  <a:ea typeface="华文中宋" panose="02010600040101010101" charset="-122"/>
                </a:rPr>
                <a:t>法律是由一定的社会物质生活条件所决定；</a:t>
              </a:r>
            </a:p>
          </p:txBody>
        </p:sp>
      </p:grpSp>
      <p:sp>
        <p:nvSpPr>
          <p:cNvPr id="17415" name="Rectangle 25"/>
          <p:cNvSpPr/>
          <p:nvPr/>
        </p:nvSpPr>
        <p:spPr>
          <a:xfrm>
            <a:off x="3976370" y="2566988"/>
            <a:ext cx="6048375" cy="460375"/>
          </a:xfrm>
          <a:prstGeom prst="rect">
            <a:avLst/>
          </a:prstGeom>
          <a:noFill/>
          <a:ln w="9525">
            <a:noFill/>
          </a:ln>
        </p:spPr>
        <p:txBody>
          <a:bodyPr>
            <a:spAutoFit/>
          </a:bodyPr>
          <a:lstStyle/>
          <a:p>
            <a:pPr eaLnBrk="1" hangingPunct="1"/>
            <a:r>
              <a:rPr lang="zh-CN" altLang="en-US" sz="2400" dirty="0">
                <a:latin typeface="华文中宋" panose="02010600040101010101" charset="-122"/>
                <a:ea typeface="华文中宋" panose="02010600040101010101" charset="-122"/>
              </a:rPr>
              <a:t>法律是由国家创制和实施的行为规范；</a:t>
            </a:r>
          </a:p>
        </p:txBody>
      </p:sp>
      <p:grpSp>
        <p:nvGrpSpPr>
          <p:cNvPr id="12" name="组合 11"/>
          <p:cNvGrpSpPr/>
          <p:nvPr/>
        </p:nvGrpSpPr>
        <p:grpSpPr>
          <a:xfrm>
            <a:off x="3323590" y="1123315"/>
            <a:ext cx="5481955" cy="817880"/>
            <a:chOff x="1113" y="2828"/>
            <a:chExt cx="8557" cy="1288"/>
          </a:xfrm>
        </p:grpSpPr>
        <p:sp>
          <p:nvSpPr>
            <p:cNvPr id="3" name="燕尾形 14"/>
            <p:cNvSpPr/>
            <p:nvPr/>
          </p:nvSpPr>
          <p:spPr>
            <a:xfrm>
              <a:off x="1113" y="2828"/>
              <a:ext cx="8557" cy="1288"/>
            </a:xfrm>
            <a:prstGeom prst="chevron">
              <a:avLst>
                <a:gd name="adj" fmla="val 38791"/>
              </a:avLst>
            </a:prstGeom>
            <a:solidFill>
              <a:srgbClr val="2A4D82"/>
            </a:solidFill>
            <a:ln w="12700" cap="flat" cmpd="sng" algn="ctr">
              <a:noFill/>
              <a:prstDash val="solid"/>
              <a:miter lim="800000"/>
            </a:ln>
            <a:effectLst>
              <a:outerShdw blurRad="76200" dist="50800" dir="2700000" algn="tl" rotWithShape="0">
                <a:prstClr val="black">
                  <a:alpha val="20000"/>
                </a:prstClr>
              </a:outerShdw>
            </a:effectLst>
          </p:spPr>
          <p:txBody>
            <a:bodyPr lIns="288000" rIns="288000" rtlCol="0" anchor="ctr"/>
            <a:lstStyle/>
            <a:p>
              <a:pPr marL="0" marR="0" lvl="0" indent="0" algn="just" defTabSz="914400" eaLnBrk="1" fontAlgn="auto" latinLnBrk="0" hangingPunct="1">
                <a:lnSpc>
                  <a:spcPct val="15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prstClr val="black">
                    <a:lumMod val="75000"/>
                    <a:lumOff val="25000"/>
                  </a:prstClr>
                </a:solidFill>
                <a:effectLst/>
                <a:uLnTx/>
                <a:uFillTx/>
                <a:latin typeface="Arial" panose="020B0604020202020204"/>
                <a:ea typeface="微软雅黑" panose="020B0503020204020204" charset="-122"/>
                <a:cs typeface="等线" panose="02010600030101010101" charset="-122"/>
                <a:sym typeface="Calibri" panose="020F0502020204030204" charset="0"/>
              </a:endParaRPr>
            </a:p>
          </p:txBody>
        </p:sp>
        <p:sp>
          <p:nvSpPr>
            <p:cNvPr id="5" name="矩形 4"/>
            <p:cNvSpPr/>
            <p:nvPr/>
          </p:nvSpPr>
          <p:spPr>
            <a:xfrm>
              <a:off x="2313" y="3246"/>
              <a:ext cx="6761" cy="485"/>
            </a:xfrm>
            <a:prstGeom prst="rect">
              <a:avLst/>
            </a:prstGeom>
          </p:spPr>
          <p:txBody>
            <a:bodyPr wrap="square" lIns="0" tIns="0" rIns="0" bIns="0" anchor="ctr" anchorCtr="1">
              <a:spAutoFit/>
            </a:bodyPr>
            <a:lstStyle/>
            <a:p>
              <a:pPr algn="ctr" defTabSz="914400"/>
              <a:r>
                <a:rPr lang="zh-CN" altLang="en-US" sz="2000" b="1" dirty="0">
                  <a:solidFill>
                    <a:prstClr val="white"/>
                  </a:solidFill>
                  <a:latin typeface="Arial" panose="020B0604020202020204"/>
                  <a:ea typeface="微软雅黑" panose="020B0503020204020204" charset="-122"/>
                  <a:cs typeface="等线" panose="02010600030101010101" charset="-122"/>
                  <a:sym typeface="Calibri" panose="020F0502020204030204" charset="0"/>
                </a:rPr>
                <a:t>法的定义包含三个层次</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500"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ppt_x-.2"/>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9" dur="500"/>
                                        <p:tgtEl>
                                          <p:spTgt spid="12"/>
                                        </p:tgtEl>
                                      </p:cBhvr>
                                    </p:animEffect>
                                  </p:childTnLst>
                                </p:cTn>
                              </p:par>
                            </p:childTnLst>
                          </p:cTn>
                        </p:par>
                        <p:par>
                          <p:cTn id="10" fill="hold">
                            <p:stCondLst>
                              <p:cond delay="500"/>
                            </p:stCondLst>
                            <p:childTnLst>
                              <p:par>
                                <p:cTn id="11" presetID="9" presetClass="entr" presetSubtype="0" fill="hold" grpId="0" nodeType="afterEffect">
                                  <p:stCondLst>
                                    <p:cond delay="0"/>
                                  </p:stCondLst>
                                  <p:childTnLst>
                                    <p:set>
                                      <p:cBhvr>
                                        <p:cTn id="12" dur="1" fill="hold">
                                          <p:stCondLst>
                                            <p:cond delay="0"/>
                                          </p:stCondLst>
                                        </p:cTn>
                                        <p:tgtEl>
                                          <p:spTgt spid="17411"/>
                                        </p:tgtEl>
                                        <p:attrNameLst>
                                          <p:attrName>style.visibility</p:attrName>
                                        </p:attrNameLst>
                                      </p:cBhvr>
                                      <p:to>
                                        <p:strVal val="visible"/>
                                      </p:to>
                                    </p:set>
                                    <p:animEffect transition="in" filter="dissolve">
                                      <p:cBhvr>
                                        <p:cTn id="13" dur="500"/>
                                        <p:tgtEl>
                                          <p:spTgt spid="174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7415"/>
                                        </p:tgtEl>
                                        <p:attrNameLst>
                                          <p:attrName>style.visibility</p:attrName>
                                        </p:attrNameLst>
                                      </p:cBhvr>
                                      <p:to>
                                        <p:strVal val="visible"/>
                                      </p:to>
                                    </p:set>
                                    <p:animEffect transition="in" filter="dissolve">
                                      <p:cBhvr>
                                        <p:cTn id="16" dur="500"/>
                                        <p:tgtEl>
                                          <p:spTgt spid="17415"/>
                                        </p:tgtEl>
                                      </p:cBhvr>
                                    </p:animEffect>
                                  </p:childTnLst>
                                </p:cTn>
                              </p:par>
                              <p:par>
                                <p:cTn id="17" presetID="9" presetClass="entr" presetSubtype="0" fill="hold" nodeType="withEffect">
                                  <p:stCondLst>
                                    <p:cond delay="0"/>
                                  </p:stCondLst>
                                  <p:childTnLst>
                                    <p:set>
                                      <p:cBhvr>
                                        <p:cTn id="18" dur="1" fill="hold">
                                          <p:stCondLst>
                                            <p:cond delay="0"/>
                                          </p:stCondLst>
                                        </p:cTn>
                                        <p:tgtEl>
                                          <p:spTgt spid="17412"/>
                                        </p:tgtEl>
                                        <p:attrNameLst>
                                          <p:attrName>style.visibility</p:attrName>
                                        </p:attrNameLst>
                                      </p:cBhvr>
                                      <p:to>
                                        <p:strVal val="visible"/>
                                      </p:to>
                                    </p:set>
                                    <p:animEffect transition="in" filter="dissolve">
                                      <p:cBhvr>
                                        <p:cTn id="19" dur="500"/>
                                        <p:tgtEl>
                                          <p:spTgt spid="17412"/>
                                        </p:tgtEl>
                                      </p:cBhvr>
                                    </p:animEffect>
                                  </p:childTnLst>
                                </p:cTn>
                              </p:par>
                              <p:par>
                                <p:cTn id="20" presetID="9" presetClass="entr" presetSubtype="0" fill="hold" nodeType="withEffect">
                                  <p:stCondLst>
                                    <p:cond delay="0"/>
                                  </p:stCondLst>
                                  <p:childTnLst>
                                    <p:set>
                                      <p:cBhvr>
                                        <p:cTn id="21" dur="1" fill="hold">
                                          <p:stCondLst>
                                            <p:cond delay="0"/>
                                          </p:stCondLst>
                                        </p:cTn>
                                        <p:tgtEl>
                                          <p:spTgt spid="17413"/>
                                        </p:tgtEl>
                                        <p:attrNameLst>
                                          <p:attrName>style.visibility</p:attrName>
                                        </p:attrNameLst>
                                      </p:cBhvr>
                                      <p:to>
                                        <p:strVal val="visible"/>
                                      </p:to>
                                    </p:set>
                                    <p:animEffect transition="in" filter="dissolve">
                                      <p:cBhvr>
                                        <p:cTn id="22" dur="500"/>
                                        <p:tgtEl>
                                          <p:spTgt spid="17413"/>
                                        </p:tgtEl>
                                      </p:cBhvr>
                                    </p:animEffect>
                                  </p:childTnLst>
                                </p:cTn>
                              </p:par>
                              <p:par>
                                <p:cTn id="23" presetID="9" presetClass="entr" presetSubtype="0" fill="hold" nodeType="withEffect">
                                  <p:stCondLst>
                                    <p:cond delay="0"/>
                                  </p:stCondLst>
                                  <p:childTnLst>
                                    <p:set>
                                      <p:cBhvr>
                                        <p:cTn id="24" dur="1" fill="hold">
                                          <p:stCondLst>
                                            <p:cond delay="0"/>
                                          </p:stCondLst>
                                        </p:cTn>
                                        <p:tgtEl>
                                          <p:spTgt spid="17414"/>
                                        </p:tgtEl>
                                        <p:attrNameLst>
                                          <p:attrName>style.visibility</p:attrName>
                                        </p:attrNameLst>
                                      </p:cBhvr>
                                      <p:to>
                                        <p:strVal val="visible"/>
                                      </p:to>
                                    </p:set>
                                    <p:animEffect transition="in" filter="dissolve">
                                      <p:cBhvr>
                                        <p:cTn id="25" dur="500"/>
                                        <p:tgtEl>
                                          <p:spTgt spid="174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p:bldP spid="174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7"/>
          <p:cNvSpPr>
            <a:spLocks noRot="1"/>
          </p:cNvSpPr>
          <p:nvPr/>
        </p:nvSpPr>
        <p:spPr>
          <a:xfrm>
            <a:off x="495300" y="919480"/>
            <a:ext cx="7429500" cy="626110"/>
          </a:xfrm>
          <a:prstGeom prst="rect">
            <a:avLst/>
          </a:prstGeom>
          <a:noFill/>
          <a:ln w="9525">
            <a:noFill/>
          </a:ln>
        </p:spPr>
        <p:txBody>
          <a:bodyPr anchor="ctr" anchorCtr="0"/>
          <a:lstStyle/>
          <a:p>
            <a:pPr eaLnBrk="1" hangingPunct="1"/>
            <a:r>
              <a:rPr lang="zh-CN" altLang="en-US" sz="3600" b="1" dirty="0">
                <a:solidFill>
                  <a:srgbClr val="407EB8"/>
                </a:solidFill>
                <a:latin typeface="华文中宋" panose="02010600040101010101" charset="-122"/>
                <a:ea typeface="华文中宋" panose="02010600040101010101" charset="-122"/>
                <a:cs typeface="华文中宋" panose="02010600040101010101" charset="-122"/>
              </a:rPr>
              <a:t>    二、法律的本质与特征</a:t>
            </a:r>
          </a:p>
        </p:txBody>
      </p:sp>
      <p:sp>
        <p:nvSpPr>
          <p:cNvPr id="1031" name="Rectangle 14"/>
          <p:cNvSpPr/>
          <p:nvPr/>
        </p:nvSpPr>
        <p:spPr>
          <a:xfrm>
            <a:off x="1162685" y="1757680"/>
            <a:ext cx="3427541" cy="584775"/>
          </a:xfrm>
          <a:prstGeom prst="rect">
            <a:avLst/>
          </a:prstGeom>
          <a:noFill/>
          <a:ln w="9525">
            <a:noFill/>
          </a:ln>
        </p:spPr>
        <p:txBody>
          <a:bodyPr wrap="none">
            <a:spAutoFit/>
          </a:bodyPr>
          <a:lstStyle/>
          <a:p>
            <a:pPr algn="l" eaLnBrk="1" hangingPunct="1"/>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rPr>
              <a:t>   </a:t>
            </a:r>
            <a:r>
              <a:rPr lang="en-US" altLang="zh-CN" sz="3200" b="1" dirty="0">
                <a:solidFill>
                  <a:srgbClr val="FF5050"/>
                </a:solidFill>
                <a:latin typeface="华文中宋" panose="02010600040101010101" charset="-122"/>
                <a:ea typeface="华文中宋" panose="02010600040101010101" charset="-122"/>
                <a:cs typeface="华文中宋" panose="02010600040101010101" charset="-122"/>
              </a:rPr>
              <a:t>1</a:t>
            </a:r>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rPr>
              <a:t>、 法律的本质</a:t>
            </a:r>
          </a:p>
        </p:txBody>
      </p:sp>
      <p:sp>
        <p:nvSpPr>
          <p:cNvPr id="543749" name="Freeform 5"/>
          <p:cNvSpPr/>
          <p:nvPr/>
        </p:nvSpPr>
        <p:spPr bwMode="gray">
          <a:xfrm>
            <a:off x="6969760" y="1799590"/>
            <a:ext cx="1651000" cy="1054100"/>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009999">
                  <a:gamma/>
                  <a:tint val="90980"/>
                  <a:invGamma/>
                  <a:alpha val="32001"/>
                </a:srgbClr>
              </a:gs>
              <a:gs pos="100000">
                <a:srgbClr val="009999"/>
              </a:gs>
            </a:gsLst>
            <a:lin ang="0" scaled="1"/>
          </a:gradFill>
          <a:ln w="1270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ea"/>
            </a:endParaRPr>
          </a:p>
        </p:txBody>
      </p:sp>
      <p:sp>
        <p:nvSpPr>
          <p:cNvPr id="543758" name="Freeform 14"/>
          <p:cNvSpPr/>
          <p:nvPr/>
        </p:nvSpPr>
        <p:spPr bwMode="gray">
          <a:xfrm>
            <a:off x="3418840" y="2273300"/>
            <a:ext cx="1651000" cy="1055370"/>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99CC00">
                  <a:gamma/>
                  <a:tint val="57647"/>
                  <a:invGamma/>
                  <a:alpha val="32001"/>
                </a:srgbClr>
              </a:gs>
              <a:gs pos="100000">
                <a:srgbClr val="99CC00"/>
              </a:gs>
            </a:gsLst>
            <a:lin ang="0" scaled="1"/>
          </a:gradFill>
          <a:ln w="1270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ea"/>
            </a:endParaRPr>
          </a:p>
        </p:txBody>
      </p:sp>
      <p:grpSp>
        <p:nvGrpSpPr>
          <p:cNvPr id="18448" name="Group 17"/>
          <p:cNvGrpSpPr/>
          <p:nvPr/>
        </p:nvGrpSpPr>
        <p:grpSpPr>
          <a:xfrm>
            <a:off x="1399540" y="3190875"/>
            <a:ext cx="2583180" cy="3145155"/>
            <a:chOff x="576" y="1758"/>
            <a:chExt cx="1446" cy="2172"/>
          </a:xfrm>
        </p:grpSpPr>
        <p:sp>
          <p:nvSpPr>
            <p:cNvPr id="18451" name="AutoShape 18"/>
            <p:cNvSpPr/>
            <p:nvPr/>
          </p:nvSpPr>
          <p:spPr>
            <a:xfrm>
              <a:off x="576" y="1942"/>
              <a:ext cx="1446" cy="1988"/>
            </a:xfrm>
            <a:prstGeom prst="roundRect">
              <a:avLst>
                <a:gd name="adj" fmla="val 4690"/>
              </a:avLst>
            </a:prstGeom>
            <a:noFill/>
            <a:ln w="57150" cap="flat" cmpd="sng">
              <a:solidFill>
                <a:srgbClr val="99CC00"/>
              </a:solidFill>
              <a:prstDash val="solid"/>
              <a:headEnd type="none" w="med" len="med"/>
              <a:tailEnd type="none" w="med" len="med"/>
            </a:ln>
          </p:spPr>
          <p:txBody>
            <a:bodyPr wrap="none" anchor="ctr" anchorCtr="0"/>
            <a:lstStyle/>
            <a:p>
              <a:pPr eaLnBrk="1" hangingPunct="1"/>
              <a:endParaRPr lang="zh-CN" altLang="en-US" dirty="0">
                <a:latin typeface="Arial" panose="020B0604020202020204" pitchFamily="34" charset="0"/>
              </a:endParaRPr>
            </a:p>
          </p:txBody>
        </p:sp>
        <p:sp>
          <p:nvSpPr>
            <p:cNvPr id="543763" name="AutoShape 19"/>
            <p:cNvSpPr>
              <a:spLocks noChangeArrowheads="1"/>
            </p:cNvSpPr>
            <p:nvPr/>
          </p:nvSpPr>
          <p:spPr bwMode="gray">
            <a:xfrm>
              <a:off x="713" y="1853"/>
              <a:ext cx="1173" cy="180"/>
            </a:xfrm>
            <a:prstGeom prst="roundRect">
              <a:avLst>
                <a:gd name="adj" fmla="val 50000"/>
              </a:avLst>
            </a:prstGeom>
            <a:gradFill rotWithShape="1">
              <a:gsLst>
                <a:gs pos="0">
                  <a:srgbClr val="99CC00">
                    <a:gamma/>
                    <a:shade val="38824"/>
                    <a:invGamma/>
                  </a:srgbClr>
                </a:gs>
                <a:gs pos="50000">
                  <a:srgbClr val="99CC00"/>
                </a:gs>
                <a:gs pos="100000">
                  <a:srgbClr val="99CC00">
                    <a:gamma/>
                    <a:shade val="38824"/>
                    <a:invGamma/>
                  </a:srgbClr>
                </a:gs>
              </a:gsLst>
              <a:lin ang="54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ea"/>
              </a:endParaRPr>
            </a:p>
          </p:txBody>
        </p:sp>
        <p:sp>
          <p:nvSpPr>
            <p:cNvPr id="18453" name="AutoShape 20"/>
            <p:cNvSpPr/>
            <p:nvPr/>
          </p:nvSpPr>
          <p:spPr>
            <a:xfrm flipH="1">
              <a:off x="1773" y="1897"/>
              <a:ext cx="45" cy="91"/>
            </a:xfrm>
            <a:prstGeom prst="octagon">
              <a:avLst>
                <a:gd name="adj" fmla="val 29287"/>
              </a:avLst>
            </a:prstGeom>
            <a:solidFill>
              <a:srgbClr val="FFFFFF"/>
            </a:soli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18454" name="AutoShape 21"/>
            <p:cNvSpPr/>
            <p:nvPr/>
          </p:nvSpPr>
          <p:spPr>
            <a:xfrm flipH="1">
              <a:off x="776" y="1897"/>
              <a:ext cx="46" cy="91"/>
            </a:xfrm>
            <a:prstGeom prst="octagon">
              <a:avLst>
                <a:gd name="adj" fmla="val 29287"/>
              </a:avLst>
            </a:prstGeom>
            <a:solidFill>
              <a:srgbClr val="FFFFFF"/>
            </a:soli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18455" name="Text Box 22"/>
            <p:cNvSpPr txBox="1"/>
            <p:nvPr/>
          </p:nvSpPr>
          <p:spPr>
            <a:xfrm>
              <a:off x="1236" y="1758"/>
              <a:ext cx="116" cy="311"/>
            </a:xfrm>
            <a:prstGeom prst="rect">
              <a:avLst/>
            </a:prstGeom>
            <a:noFill/>
            <a:ln w="9525">
              <a:noFill/>
            </a:ln>
          </p:spPr>
          <p:txBody>
            <a:bodyPr wrap="square">
              <a:spAutoFit/>
            </a:bodyPr>
            <a:lstStyle/>
            <a:p>
              <a:pPr algn="ctr"/>
              <a:endParaRPr lang="zh-CN" altLang="en-US" sz="2000" b="1" dirty="0">
                <a:latin typeface="楷体_GB2312" pitchFamily="49" charset="-122"/>
                <a:ea typeface="楷体_GB2312" pitchFamily="49" charset="-122"/>
              </a:endParaRPr>
            </a:p>
          </p:txBody>
        </p:sp>
        <p:sp>
          <p:nvSpPr>
            <p:cNvPr id="18456" name="Text Box 23"/>
            <p:cNvSpPr txBox="1"/>
            <p:nvPr/>
          </p:nvSpPr>
          <p:spPr>
            <a:xfrm>
              <a:off x="624" y="2107"/>
              <a:ext cx="1344" cy="870"/>
            </a:xfrm>
            <a:prstGeom prst="rect">
              <a:avLst/>
            </a:prstGeom>
            <a:noFill/>
            <a:ln w="9525">
              <a:noFill/>
            </a:ln>
          </p:spPr>
          <p:txBody>
            <a:bodyPr>
              <a:spAutoFit/>
            </a:bodyPr>
            <a:lstStyle/>
            <a:p>
              <a:endParaRPr lang="zh-CN" altLang="en-US" sz="2000" b="1" dirty="0">
                <a:latin typeface="Arial" panose="020B0604020202020204" pitchFamily="34" charset="0"/>
                <a:ea typeface="楷体_GB2312" pitchFamily="49" charset="-122"/>
              </a:endParaRPr>
            </a:p>
            <a:p>
              <a:pPr algn="l" eaLnBrk="1" hangingPunct="1">
                <a:lnSpc>
                  <a:spcPct val="100000"/>
                </a:lnSpc>
                <a:buClrTx/>
                <a:buSzTx/>
                <a:buNone/>
              </a:pPr>
              <a:r>
                <a:rPr lang="zh-CN" altLang="en-US" sz="2800" dirty="0">
                  <a:latin typeface="华文中宋" panose="02010600040101010101" charset="-122"/>
                  <a:ea typeface="华文中宋" panose="02010600040101010101" charset="-122"/>
                </a:rPr>
                <a:t>法律是统治阶级意志的体现。</a:t>
              </a:r>
            </a:p>
          </p:txBody>
        </p:sp>
      </p:grpSp>
      <p:grpSp>
        <p:nvGrpSpPr>
          <p:cNvPr id="3" name="组合 2"/>
          <p:cNvGrpSpPr/>
          <p:nvPr/>
        </p:nvGrpSpPr>
        <p:grpSpPr>
          <a:xfrm>
            <a:off x="4841875" y="2872105"/>
            <a:ext cx="2583180" cy="3030220"/>
            <a:chOff x="6957" y="4588"/>
            <a:chExt cx="4068" cy="4772"/>
          </a:xfrm>
        </p:grpSpPr>
        <p:sp>
          <p:nvSpPr>
            <p:cNvPr id="18437" name="AutoShape 6"/>
            <p:cNvSpPr/>
            <p:nvPr/>
          </p:nvSpPr>
          <p:spPr>
            <a:xfrm>
              <a:off x="6957" y="4827"/>
              <a:ext cx="4068" cy="4533"/>
            </a:xfrm>
            <a:prstGeom prst="roundRect">
              <a:avLst>
                <a:gd name="adj" fmla="val 4690"/>
              </a:avLst>
            </a:prstGeom>
            <a:noFill/>
            <a:ln w="57150" cap="flat" cmpd="sng">
              <a:solidFill>
                <a:srgbClr val="333399"/>
              </a:solidFill>
              <a:prstDash val="solid"/>
              <a:headEnd type="none" w="med" len="med"/>
              <a:tailEnd type="none" w="med" len="med"/>
            </a:ln>
          </p:spPr>
          <p:txBody>
            <a:bodyPr wrap="none" anchor="ctr" anchorCtr="0"/>
            <a:lstStyle/>
            <a:p>
              <a:pPr eaLnBrk="1" hangingPunct="1"/>
              <a:endParaRPr lang="zh-CN" altLang="en-US" dirty="0">
                <a:latin typeface="Arial" panose="020B0604020202020204" pitchFamily="34" charset="0"/>
              </a:endParaRPr>
            </a:p>
          </p:txBody>
        </p:sp>
        <p:sp>
          <p:nvSpPr>
            <p:cNvPr id="543751" name="AutoShape 7"/>
            <p:cNvSpPr>
              <a:spLocks noChangeArrowheads="1"/>
            </p:cNvSpPr>
            <p:nvPr/>
          </p:nvSpPr>
          <p:spPr bwMode="gray">
            <a:xfrm>
              <a:off x="7370" y="4629"/>
              <a:ext cx="3297" cy="408"/>
            </a:xfrm>
            <a:prstGeom prst="roundRect">
              <a:avLst>
                <a:gd name="adj" fmla="val 50000"/>
              </a:avLst>
            </a:prstGeom>
            <a:gradFill rotWithShape="1">
              <a:gsLst>
                <a:gs pos="0">
                  <a:srgbClr val="333399">
                    <a:gamma/>
                    <a:shade val="46275"/>
                    <a:invGamma/>
                  </a:srgbClr>
                </a:gs>
                <a:gs pos="50000">
                  <a:srgbClr val="333399"/>
                </a:gs>
                <a:gs pos="100000">
                  <a:srgbClr val="333399">
                    <a:gamma/>
                    <a:shade val="46275"/>
                    <a:invGamma/>
                  </a:srgbClr>
                </a:gs>
              </a:gsLst>
              <a:lin ang="54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ea"/>
              </a:endParaRPr>
            </a:p>
          </p:txBody>
        </p:sp>
        <p:sp>
          <p:nvSpPr>
            <p:cNvPr id="18439" name="AutoShape 8"/>
            <p:cNvSpPr/>
            <p:nvPr/>
          </p:nvSpPr>
          <p:spPr>
            <a:xfrm flipH="1">
              <a:off x="10341" y="4738"/>
              <a:ext cx="129" cy="207"/>
            </a:xfrm>
            <a:prstGeom prst="octagon">
              <a:avLst>
                <a:gd name="adj" fmla="val 29287"/>
              </a:avLst>
            </a:prstGeom>
            <a:solidFill>
              <a:srgbClr val="FFFFFF"/>
            </a:soli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18440" name="AutoShape 9"/>
            <p:cNvSpPr/>
            <p:nvPr/>
          </p:nvSpPr>
          <p:spPr>
            <a:xfrm flipH="1">
              <a:off x="7522" y="4724"/>
              <a:ext cx="127" cy="207"/>
            </a:xfrm>
            <a:prstGeom prst="octagon">
              <a:avLst>
                <a:gd name="adj" fmla="val 29287"/>
              </a:avLst>
            </a:prstGeom>
            <a:solidFill>
              <a:srgbClr val="FFFFFF"/>
            </a:soli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18446" name="Text Box 15"/>
            <p:cNvSpPr txBox="1"/>
            <p:nvPr/>
          </p:nvSpPr>
          <p:spPr>
            <a:xfrm>
              <a:off x="7826" y="4588"/>
              <a:ext cx="2318" cy="545"/>
            </a:xfrm>
            <a:prstGeom prst="rect">
              <a:avLst/>
            </a:prstGeom>
            <a:noFill/>
            <a:ln w="9525">
              <a:noFill/>
            </a:ln>
          </p:spPr>
          <p:txBody>
            <a:bodyPr>
              <a:spAutoFit/>
            </a:bodyPr>
            <a:lstStyle/>
            <a:p>
              <a:pPr algn="ctr"/>
              <a:endParaRPr lang="zh-CN" altLang="en-US" sz="1400" dirty="0">
                <a:solidFill>
                  <a:srgbClr val="FFFFFF"/>
                </a:solidFill>
                <a:latin typeface="Arial" panose="020B0604020202020204" pitchFamily="34" charset="0"/>
              </a:endParaRPr>
            </a:p>
          </p:txBody>
        </p:sp>
        <p:sp>
          <p:nvSpPr>
            <p:cNvPr id="18449" name="Text Box 24"/>
            <p:cNvSpPr txBox="1"/>
            <p:nvPr/>
          </p:nvSpPr>
          <p:spPr>
            <a:xfrm>
              <a:off x="7061" y="5664"/>
              <a:ext cx="3781" cy="2858"/>
            </a:xfrm>
            <a:prstGeom prst="rect">
              <a:avLst/>
            </a:prstGeom>
            <a:noFill/>
            <a:ln w="9525">
              <a:noFill/>
            </a:ln>
          </p:spPr>
          <p:txBody>
            <a:bodyPr>
              <a:spAutoFit/>
            </a:bodyPr>
            <a:lstStyle/>
            <a:p>
              <a:pPr algn="l">
                <a:buClrTx/>
                <a:buSzTx/>
                <a:buFontTx/>
              </a:pPr>
              <a:r>
                <a:rPr lang="zh-CN" altLang="en-US" sz="2800" dirty="0">
                  <a:latin typeface="华文中宋" panose="02010600040101010101" charset="-122"/>
                  <a:ea typeface="华文中宋" panose="02010600040101010101" charset="-122"/>
                </a:rPr>
                <a:t>法律体现的是上升为国家意志的统治阶级共同意志。</a:t>
              </a:r>
            </a:p>
          </p:txBody>
        </p:sp>
      </p:grpSp>
      <p:grpSp>
        <p:nvGrpSpPr>
          <p:cNvPr id="2" name="组合 1"/>
          <p:cNvGrpSpPr/>
          <p:nvPr/>
        </p:nvGrpSpPr>
        <p:grpSpPr>
          <a:xfrm>
            <a:off x="8380730" y="2408555"/>
            <a:ext cx="2583180" cy="3037205"/>
            <a:chOff x="11405" y="3856"/>
            <a:chExt cx="4068" cy="4783"/>
          </a:xfrm>
        </p:grpSpPr>
        <p:sp>
          <p:nvSpPr>
            <p:cNvPr id="18441" name="AutoShape 10"/>
            <p:cNvSpPr/>
            <p:nvPr/>
          </p:nvSpPr>
          <p:spPr>
            <a:xfrm>
              <a:off x="11405" y="4106"/>
              <a:ext cx="4068" cy="4533"/>
            </a:xfrm>
            <a:prstGeom prst="roundRect">
              <a:avLst>
                <a:gd name="adj" fmla="val 4690"/>
              </a:avLst>
            </a:prstGeom>
            <a:noFill/>
            <a:ln w="57150" cap="flat" cmpd="sng">
              <a:solidFill>
                <a:srgbClr val="009999"/>
              </a:solidFill>
              <a:prstDash val="solid"/>
              <a:headEnd type="none" w="med" len="med"/>
              <a:tailEnd type="none" w="med" len="med"/>
            </a:ln>
          </p:spPr>
          <p:txBody>
            <a:bodyPr wrap="none" anchor="ctr" anchorCtr="0"/>
            <a:lstStyle/>
            <a:p>
              <a:pPr eaLnBrk="1" hangingPunct="1"/>
              <a:endParaRPr lang="zh-CN" altLang="en-US" dirty="0">
                <a:latin typeface="Arial" panose="020B0604020202020204" pitchFamily="34" charset="0"/>
              </a:endParaRPr>
            </a:p>
          </p:txBody>
        </p:sp>
        <p:sp>
          <p:nvSpPr>
            <p:cNvPr id="543755" name="AutoShape 11"/>
            <p:cNvSpPr>
              <a:spLocks noChangeArrowheads="1"/>
            </p:cNvSpPr>
            <p:nvPr/>
          </p:nvSpPr>
          <p:spPr bwMode="gray">
            <a:xfrm>
              <a:off x="11787" y="3901"/>
              <a:ext cx="3303" cy="417"/>
            </a:xfrm>
            <a:prstGeom prst="roundRect">
              <a:avLst>
                <a:gd name="adj" fmla="val 50000"/>
              </a:avLst>
            </a:prstGeom>
            <a:gradFill rotWithShape="1">
              <a:gsLst>
                <a:gs pos="0">
                  <a:srgbClr val="009999">
                    <a:gamma/>
                    <a:shade val="46275"/>
                    <a:invGamma/>
                  </a:srgbClr>
                </a:gs>
                <a:gs pos="50000">
                  <a:srgbClr val="009999"/>
                </a:gs>
                <a:gs pos="100000">
                  <a:srgbClr val="009999">
                    <a:gamma/>
                    <a:shade val="46275"/>
                    <a:invGamma/>
                  </a:srgbClr>
                </a:gs>
              </a:gsLst>
              <a:lin ang="54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ea"/>
              </a:endParaRPr>
            </a:p>
          </p:txBody>
        </p:sp>
        <p:sp>
          <p:nvSpPr>
            <p:cNvPr id="18443" name="AutoShape 12"/>
            <p:cNvSpPr/>
            <p:nvPr/>
          </p:nvSpPr>
          <p:spPr>
            <a:xfrm flipH="1">
              <a:off x="14775" y="4004"/>
              <a:ext cx="127" cy="205"/>
            </a:xfrm>
            <a:prstGeom prst="octagon">
              <a:avLst>
                <a:gd name="adj" fmla="val 29287"/>
              </a:avLst>
            </a:prstGeom>
            <a:solidFill>
              <a:srgbClr val="FFFFFF"/>
            </a:soli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18444" name="AutoShape 13"/>
            <p:cNvSpPr/>
            <p:nvPr/>
          </p:nvSpPr>
          <p:spPr>
            <a:xfrm flipH="1">
              <a:off x="11970" y="4004"/>
              <a:ext cx="127" cy="205"/>
            </a:xfrm>
            <a:prstGeom prst="octagon">
              <a:avLst>
                <a:gd name="adj" fmla="val 29287"/>
              </a:avLst>
            </a:prstGeom>
            <a:solidFill>
              <a:srgbClr val="FFFFFF"/>
            </a:soli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18447" name="Text Box 16"/>
            <p:cNvSpPr txBox="1"/>
            <p:nvPr/>
          </p:nvSpPr>
          <p:spPr>
            <a:xfrm>
              <a:off x="13279" y="3856"/>
              <a:ext cx="326" cy="545"/>
            </a:xfrm>
            <a:prstGeom prst="rect">
              <a:avLst/>
            </a:prstGeom>
            <a:noFill/>
            <a:ln w="9525">
              <a:noFill/>
            </a:ln>
          </p:spPr>
          <p:txBody>
            <a:bodyPr wrap="square">
              <a:spAutoFit/>
            </a:bodyPr>
            <a:lstStyle/>
            <a:p>
              <a:pPr algn="ctr"/>
              <a:endParaRPr lang="zh-CN" altLang="en-US" sz="1400" dirty="0">
                <a:solidFill>
                  <a:srgbClr val="FFFFFF"/>
                </a:solidFill>
                <a:latin typeface="Arial" panose="020B0604020202020204" pitchFamily="34" charset="0"/>
              </a:endParaRPr>
            </a:p>
          </p:txBody>
        </p:sp>
        <p:sp>
          <p:nvSpPr>
            <p:cNvPr id="18450" name="Text Box 25"/>
            <p:cNvSpPr txBox="1"/>
            <p:nvPr/>
          </p:nvSpPr>
          <p:spPr>
            <a:xfrm>
              <a:off x="11557" y="4318"/>
              <a:ext cx="3781" cy="2858"/>
            </a:xfrm>
            <a:prstGeom prst="rect">
              <a:avLst/>
            </a:prstGeom>
            <a:noFill/>
            <a:ln w="9525">
              <a:noFill/>
            </a:ln>
          </p:spPr>
          <p:txBody>
            <a:bodyPr>
              <a:spAutoFit/>
            </a:bodyPr>
            <a:lstStyle/>
            <a:p>
              <a:endParaRPr lang="zh-CN" altLang="en-US" sz="2800" dirty="0">
                <a:latin typeface="华文中宋" panose="02010600040101010101" charset="-122"/>
                <a:ea typeface="华文中宋" panose="02010600040101010101" charset="-122"/>
              </a:endParaRPr>
            </a:p>
            <a:p>
              <a:pPr eaLnBrk="1" hangingPunct="1"/>
              <a:r>
                <a:rPr lang="zh-CN" altLang="en-US" sz="2800" dirty="0">
                  <a:latin typeface="华文中宋" panose="02010600040101010101" charset="-122"/>
                  <a:ea typeface="华文中宋" panose="02010600040101010101" charset="-122"/>
                </a:rPr>
                <a:t>法律是由特定社会的物质生活条件决定的</a:t>
              </a:r>
              <a:r>
                <a:rPr lang="zh-CN" altLang="en-US" sz="2800" b="1" dirty="0">
                  <a:latin typeface="华文中宋" panose="02010600040101010101" charset="-122"/>
                  <a:ea typeface="华文中宋" panose="02010600040101010101" charset="-122"/>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1028"/>
                                        </p:tgtEl>
                                        <p:attrNameLst>
                                          <p:attrName>style.visibility</p:attrName>
                                        </p:attrNameLst>
                                      </p:cBhvr>
                                      <p:to>
                                        <p:strVal val="visible"/>
                                      </p:to>
                                    </p:set>
                                    <p:anim calcmode="lin" valueType="num">
                                      <p:cBhvr>
                                        <p:cTn id="7" dur="500" fill="hold"/>
                                        <p:tgtEl>
                                          <p:spTgt spid="1028"/>
                                        </p:tgtEl>
                                        <p:attrNameLst>
                                          <p:attrName>ppt_x</p:attrName>
                                        </p:attrNameLst>
                                      </p:cBhvr>
                                      <p:tavLst>
                                        <p:tav tm="0">
                                          <p:val>
                                            <p:strVal val="#ppt_x-.2"/>
                                          </p:val>
                                        </p:tav>
                                        <p:tav tm="100000">
                                          <p:val>
                                            <p:strVal val="#ppt_x"/>
                                          </p:val>
                                        </p:tav>
                                      </p:tavLst>
                                    </p:anim>
                                    <p:anim calcmode="lin" valueType="num">
                                      <p:cBhvr>
                                        <p:cTn id="8" dur="5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9" dur="500"/>
                                        <p:tgtEl>
                                          <p:spTgt spid="1028"/>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500" fill="hold">
                                          <p:stCondLst>
                                            <p:cond delay="0"/>
                                          </p:stCondLst>
                                        </p:cTn>
                                        <p:tgtEl>
                                          <p:spTgt spid="1031"/>
                                        </p:tgtEl>
                                        <p:attrNameLst>
                                          <p:attrName>style.visibility</p:attrName>
                                        </p:attrNameLst>
                                      </p:cBhvr>
                                      <p:to>
                                        <p:strVal val="visible"/>
                                      </p:to>
                                    </p:set>
                                    <p:anim calcmode="lin" valueType="num">
                                      <p:cBhvr>
                                        <p:cTn id="13" dur="500" fill="hold"/>
                                        <p:tgtEl>
                                          <p:spTgt spid="1031"/>
                                        </p:tgtEl>
                                        <p:attrNameLst>
                                          <p:attrName>ppt_x</p:attrName>
                                        </p:attrNameLst>
                                      </p:cBhvr>
                                      <p:tavLst>
                                        <p:tav tm="0">
                                          <p:val>
                                            <p:strVal val="#ppt_x-.2"/>
                                          </p:val>
                                        </p:tav>
                                        <p:tav tm="100000">
                                          <p:val>
                                            <p:strVal val="#ppt_x"/>
                                          </p:val>
                                        </p:tav>
                                      </p:tavLst>
                                    </p:anim>
                                    <p:anim calcmode="lin" valueType="num">
                                      <p:cBhvr>
                                        <p:cTn id="14" dur="500" fill="hold"/>
                                        <p:tgtEl>
                                          <p:spTgt spid="1031"/>
                                        </p:tgtEl>
                                        <p:attrNameLst>
                                          <p:attrName>ppt_y</p:attrName>
                                        </p:attrNameLst>
                                      </p:cBhvr>
                                      <p:tavLst>
                                        <p:tav tm="0">
                                          <p:val>
                                            <p:strVal val="#ppt_y"/>
                                          </p:val>
                                        </p:tav>
                                        <p:tav tm="100000">
                                          <p:val>
                                            <p:strVal val="#ppt_y"/>
                                          </p:val>
                                        </p:tav>
                                      </p:tavLst>
                                    </p:anim>
                                    <p:animEffect transition="in" filter="wipe(right)" prLst="gradientSize: 0.1">
                                      <p:cBhvr>
                                        <p:cTn id="15" dur="500"/>
                                        <p:tgtEl>
                                          <p:spTgt spid="1031"/>
                                        </p:tgtEl>
                                      </p:cBhvr>
                                    </p:animEffect>
                                  </p:childTnLst>
                                </p:cTn>
                              </p:par>
                            </p:childTnLst>
                          </p:cTn>
                        </p:par>
                        <p:par>
                          <p:cTn id="16" fill="hold">
                            <p:stCondLst>
                              <p:cond delay="1000"/>
                            </p:stCondLst>
                            <p:childTnLst>
                              <p:par>
                                <p:cTn id="17" presetID="3" presetClass="entr" presetSubtype="10" fill="hold" nodeType="afterEffect">
                                  <p:stCondLst>
                                    <p:cond delay="0"/>
                                  </p:stCondLst>
                                  <p:childTnLst>
                                    <p:set>
                                      <p:cBhvr>
                                        <p:cTn id="18" dur="1" fill="hold">
                                          <p:stCondLst>
                                            <p:cond delay="0"/>
                                          </p:stCondLst>
                                        </p:cTn>
                                        <p:tgtEl>
                                          <p:spTgt spid="18448"/>
                                        </p:tgtEl>
                                        <p:attrNameLst>
                                          <p:attrName>style.visibility</p:attrName>
                                        </p:attrNameLst>
                                      </p:cBhvr>
                                      <p:to>
                                        <p:strVal val="visible"/>
                                      </p:to>
                                    </p:set>
                                    <p:animEffect transition="in" filter="blinds(horizontal)">
                                      <p:cBhvr>
                                        <p:cTn id="19" dur="500"/>
                                        <p:tgtEl>
                                          <p:spTgt spid="18448"/>
                                        </p:tgtEl>
                                      </p:cBhvr>
                                    </p:animEffect>
                                  </p:childTnLst>
                                </p:cTn>
                              </p:par>
                            </p:childTnLst>
                          </p:cTn>
                        </p:par>
                      </p:childTnLst>
                    </p:cTn>
                  </p:par>
                  <p:par>
                    <p:cTn id="20" fill="hold">
                      <p:stCondLst>
                        <p:cond delay="indefinite"/>
                      </p:stCondLst>
                      <p:childTnLst>
                        <p:par>
                          <p:cTn id="21" fill="hold">
                            <p:stCondLst>
                              <p:cond delay="0"/>
                            </p:stCondLst>
                            <p:childTnLst>
                              <p:par>
                                <p:cTn id="22" presetID="29" presetClass="entr" presetSubtype="0" fill="hold" grpId="0" nodeType="clickEffect">
                                  <p:stCondLst>
                                    <p:cond delay="0"/>
                                  </p:stCondLst>
                                  <p:childTnLst>
                                    <p:set>
                                      <p:cBhvr>
                                        <p:cTn id="23" dur="500" fill="hold">
                                          <p:stCondLst>
                                            <p:cond delay="0"/>
                                          </p:stCondLst>
                                        </p:cTn>
                                        <p:tgtEl>
                                          <p:spTgt spid="543758"/>
                                        </p:tgtEl>
                                        <p:attrNameLst>
                                          <p:attrName>style.visibility</p:attrName>
                                        </p:attrNameLst>
                                      </p:cBhvr>
                                      <p:to>
                                        <p:strVal val="visible"/>
                                      </p:to>
                                    </p:set>
                                    <p:anim calcmode="lin" valueType="num">
                                      <p:cBhvr>
                                        <p:cTn id="24" dur="500" fill="hold"/>
                                        <p:tgtEl>
                                          <p:spTgt spid="543758"/>
                                        </p:tgtEl>
                                        <p:attrNameLst>
                                          <p:attrName>ppt_x</p:attrName>
                                        </p:attrNameLst>
                                      </p:cBhvr>
                                      <p:tavLst>
                                        <p:tav tm="0">
                                          <p:val>
                                            <p:strVal val="#ppt_x-.2"/>
                                          </p:val>
                                        </p:tav>
                                        <p:tav tm="100000">
                                          <p:val>
                                            <p:strVal val="#ppt_x"/>
                                          </p:val>
                                        </p:tav>
                                      </p:tavLst>
                                    </p:anim>
                                    <p:anim calcmode="lin" valueType="num">
                                      <p:cBhvr>
                                        <p:cTn id="25" dur="500" fill="hold"/>
                                        <p:tgtEl>
                                          <p:spTgt spid="543758"/>
                                        </p:tgtEl>
                                        <p:attrNameLst>
                                          <p:attrName>ppt_y</p:attrName>
                                        </p:attrNameLst>
                                      </p:cBhvr>
                                      <p:tavLst>
                                        <p:tav tm="0">
                                          <p:val>
                                            <p:strVal val="#ppt_y"/>
                                          </p:val>
                                        </p:tav>
                                        <p:tav tm="100000">
                                          <p:val>
                                            <p:strVal val="#ppt_y"/>
                                          </p:val>
                                        </p:tav>
                                      </p:tavLst>
                                    </p:anim>
                                    <p:animEffect transition="in" filter="wipe(right)" prLst="gradientSize: 0.1">
                                      <p:cBhvr>
                                        <p:cTn id="26" dur="500"/>
                                        <p:tgtEl>
                                          <p:spTgt spid="543758"/>
                                        </p:tgtEl>
                                      </p:cBhvr>
                                    </p:animEffect>
                                  </p:childTnLst>
                                </p:cTn>
                              </p:par>
                            </p:childTnLst>
                          </p:cTn>
                        </p:par>
                        <p:par>
                          <p:cTn id="27" fill="hold">
                            <p:stCondLst>
                              <p:cond delay="500"/>
                            </p:stCondLst>
                            <p:childTnLst>
                              <p:par>
                                <p:cTn id="28" presetID="3" presetClass="entr" presetSubtype="1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linds(horizontal)">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9" presetClass="entr" presetSubtype="0" fill="hold" grpId="0" nodeType="clickEffect">
                                  <p:stCondLst>
                                    <p:cond delay="0"/>
                                  </p:stCondLst>
                                  <p:childTnLst>
                                    <p:set>
                                      <p:cBhvr>
                                        <p:cTn id="34" dur="500" fill="hold">
                                          <p:stCondLst>
                                            <p:cond delay="0"/>
                                          </p:stCondLst>
                                        </p:cTn>
                                        <p:tgtEl>
                                          <p:spTgt spid="543749"/>
                                        </p:tgtEl>
                                        <p:attrNameLst>
                                          <p:attrName>style.visibility</p:attrName>
                                        </p:attrNameLst>
                                      </p:cBhvr>
                                      <p:to>
                                        <p:strVal val="visible"/>
                                      </p:to>
                                    </p:set>
                                    <p:anim calcmode="lin" valueType="num">
                                      <p:cBhvr>
                                        <p:cTn id="35" dur="500" fill="hold"/>
                                        <p:tgtEl>
                                          <p:spTgt spid="543749"/>
                                        </p:tgtEl>
                                        <p:attrNameLst>
                                          <p:attrName>ppt_x</p:attrName>
                                        </p:attrNameLst>
                                      </p:cBhvr>
                                      <p:tavLst>
                                        <p:tav tm="0">
                                          <p:val>
                                            <p:strVal val="#ppt_x-.2"/>
                                          </p:val>
                                        </p:tav>
                                        <p:tav tm="100000">
                                          <p:val>
                                            <p:strVal val="#ppt_x"/>
                                          </p:val>
                                        </p:tav>
                                      </p:tavLst>
                                    </p:anim>
                                    <p:anim calcmode="lin" valueType="num">
                                      <p:cBhvr>
                                        <p:cTn id="36" dur="500" fill="hold"/>
                                        <p:tgtEl>
                                          <p:spTgt spid="543749"/>
                                        </p:tgtEl>
                                        <p:attrNameLst>
                                          <p:attrName>ppt_y</p:attrName>
                                        </p:attrNameLst>
                                      </p:cBhvr>
                                      <p:tavLst>
                                        <p:tav tm="0">
                                          <p:val>
                                            <p:strVal val="#ppt_y"/>
                                          </p:val>
                                        </p:tav>
                                        <p:tav tm="100000">
                                          <p:val>
                                            <p:strVal val="#ppt_y"/>
                                          </p:val>
                                        </p:tav>
                                      </p:tavLst>
                                    </p:anim>
                                    <p:animEffect transition="in" filter="wipe(right)" prLst="gradientSize: 0.1">
                                      <p:cBhvr>
                                        <p:cTn id="37" dur="500"/>
                                        <p:tgtEl>
                                          <p:spTgt spid="543749"/>
                                        </p:tgtEl>
                                      </p:cBhvr>
                                    </p:animEffect>
                                  </p:childTnLst>
                                </p:cTn>
                              </p:par>
                            </p:childTnLst>
                          </p:cTn>
                        </p:par>
                        <p:par>
                          <p:cTn id="38" fill="hold">
                            <p:stCondLst>
                              <p:cond delay="500"/>
                            </p:stCondLst>
                            <p:childTnLst>
                              <p:par>
                                <p:cTn id="39" presetID="3" presetClass="entr" presetSubtype="10"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blinds(horizontal)">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p:bldP spid="1031" grpId="0"/>
      <p:bldP spid="543749" grpId="0" animBg="1"/>
      <p:bldP spid="543758"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9" name="Freeform 5"/>
          <p:cNvSpPr/>
          <p:nvPr/>
        </p:nvSpPr>
        <p:spPr bwMode="gray">
          <a:xfrm rot="2539449">
            <a:off x="3703695" y="762264"/>
            <a:ext cx="1970380" cy="1226946"/>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009999">
                  <a:gamma/>
                  <a:tint val="90980"/>
                  <a:invGamma/>
                  <a:alpha val="32001"/>
                </a:srgbClr>
              </a:gs>
              <a:gs pos="100000">
                <a:srgbClr val="009999"/>
              </a:gs>
            </a:gsLst>
            <a:lin ang="0" scaled="1"/>
          </a:gradFill>
          <a:ln w="1270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ea"/>
            </a:endParaRPr>
          </a:p>
        </p:txBody>
      </p:sp>
      <p:grpSp>
        <p:nvGrpSpPr>
          <p:cNvPr id="3" name="组合 2"/>
          <p:cNvGrpSpPr/>
          <p:nvPr/>
        </p:nvGrpSpPr>
        <p:grpSpPr>
          <a:xfrm>
            <a:off x="4236440" y="2108705"/>
            <a:ext cx="6140741" cy="3847477"/>
            <a:chOff x="6957" y="4588"/>
            <a:chExt cx="4068" cy="4772"/>
          </a:xfrm>
        </p:grpSpPr>
        <p:sp>
          <p:nvSpPr>
            <p:cNvPr id="18437" name="AutoShape 6"/>
            <p:cNvSpPr/>
            <p:nvPr/>
          </p:nvSpPr>
          <p:spPr>
            <a:xfrm>
              <a:off x="6957" y="4827"/>
              <a:ext cx="4068" cy="4533"/>
            </a:xfrm>
            <a:prstGeom prst="roundRect">
              <a:avLst>
                <a:gd name="adj" fmla="val 4690"/>
              </a:avLst>
            </a:prstGeom>
            <a:noFill/>
            <a:ln w="57150" cap="flat" cmpd="sng">
              <a:solidFill>
                <a:srgbClr val="333399"/>
              </a:solidFill>
              <a:prstDash val="solid"/>
              <a:headEnd type="none" w="med" len="med"/>
              <a:tailEnd type="none" w="med" len="med"/>
            </a:ln>
          </p:spPr>
          <p:txBody>
            <a:bodyPr wrap="none" anchor="ctr" anchorCtr="0"/>
            <a:lstStyle/>
            <a:p>
              <a:pPr eaLnBrk="1" hangingPunct="1"/>
              <a:endParaRPr lang="zh-CN" altLang="en-US" dirty="0">
                <a:latin typeface="Arial" panose="020B0604020202020204" pitchFamily="34" charset="0"/>
              </a:endParaRPr>
            </a:p>
          </p:txBody>
        </p:sp>
        <p:sp>
          <p:nvSpPr>
            <p:cNvPr id="543751" name="AutoShape 7"/>
            <p:cNvSpPr>
              <a:spLocks noChangeArrowheads="1"/>
            </p:cNvSpPr>
            <p:nvPr/>
          </p:nvSpPr>
          <p:spPr bwMode="gray">
            <a:xfrm>
              <a:off x="7370" y="4629"/>
              <a:ext cx="3297" cy="408"/>
            </a:xfrm>
            <a:prstGeom prst="roundRect">
              <a:avLst>
                <a:gd name="adj" fmla="val 50000"/>
              </a:avLst>
            </a:prstGeom>
            <a:gradFill rotWithShape="1">
              <a:gsLst>
                <a:gs pos="0">
                  <a:srgbClr val="333399">
                    <a:gamma/>
                    <a:shade val="46275"/>
                    <a:invGamma/>
                  </a:srgbClr>
                </a:gs>
                <a:gs pos="50000">
                  <a:srgbClr val="333399"/>
                </a:gs>
                <a:gs pos="100000">
                  <a:srgbClr val="333399">
                    <a:gamma/>
                    <a:shade val="46275"/>
                    <a:invGamma/>
                  </a:srgbClr>
                </a:gs>
              </a:gsLst>
              <a:lin ang="54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ea"/>
              </a:endParaRPr>
            </a:p>
          </p:txBody>
        </p:sp>
        <p:sp>
          <p:nvSpPr>
            <p:cNvPr id="18439" name="AutoShape 8"/>
            <p:cNvSpPr/>
            <p:nvPr/>
          </p:nvSpPr>
          <p:spPr>
            <a:xfrm flipH="1">
              <a:off x="10341" y="4738"/>
              <a:ext cx="129" cy="207"/>
            </a:xfrm>
            <a:prstGeom prst="octagon">
              <a:avLst>
                <a:gd name="adj" fmla="val 29287"/>
              </a:avLst>
            </a:prstGeom>
            <a:solidFill>
              <a:srgbClr val="FFFFFF"/>
            </a:soli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18440" name="AutoShape 9"/>
            <p:cNvSpPr/>
            <p:nvPr/>
          </p:nvSpPr>
          <p:spPr>
            <a:xfrm flipH="1">
              <a:off x="7522" y="4724"/>
              <a:ext cx="127" cy="207"/>
            </a:xfrm>
            <a:prstGeom prst="octagon">
              <a:avLst>
                <a:gd name="adj" fmla="val 29287"/>
              </a:avLst>
            </a:prstGeom>
            <a:solidFill>
              <a:srgbClr val="FFFFFF"/>
            </a:soli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18446" name="Text Box 15"/>
            <p:cNvSpPr txBox="1"/>
            <p:nvPr/>
          </p:nvSpPr>
          <p:spPr>
            <a:xfrm>
              <a:off x="7826" y="4588"/>
              <a:ext cx="2318" cy="545"/>
            </a:xfrm>
            <a:prstGeom prst="rect">
              <a:avLst/>
            </a:prstGeom>
            <a:noFill/>
            <a:ln w="9525">
              <a:noFill/>
            </a:ln>
          </p:spPr>
          <p:txBody>
            <a:bodyPr>
              <a:spAutoFit/>
            </a:bodyPr>
            <a:lstStyle/>
            <a:p>
              <a:pPr algn="ctr"/>
              <a:endParaRPr lang="zh-CN" altLang="en-US" sz="1400" dirty="0">
                <a:solidFill>
                  <a:srgbClr val="FFFFFF"/>
                </a:solidFill>
                <a:latin typeface="Arial" panose="020B0604020202020204" pitchFamily="34" charset="0"/>
              </a:endParaRPr>
            </a:p>
          </p:txBody>
        </p:sp>
        <p:sp>
          <p:nvSpPr>
            <p:cNvPr id="18449" name="Text Box 24"/>
            <p:cNvSpPr txBox="1"/>
            <p:nvPr/>
          </p:nvSpPr>
          <p:spPr>
            <a:xfrm>
              <a:off x="7157" y="5362"/>
              <a:ext cx="3784" cy="3512"/>
            </a:xfrm>
            <a:prstGeom prst="rect">
              <a:avLst/>
            </a:prstGeom>
            <a:noFill/>
            <a:ln w="9525">
              <a:noFill/>
            </a:ln>
          </p:spPr>
          <p:txBody>
            <a:bodyPr wrap="square">
              <a:spAutoFit/>
            </a:bodyPr>
            <a:lstStyle/>
            <a:p>
              <a:pPr latinLnBrk="1"/>
              <a:r>
                <a:rPr lang="zh-CN" altLang="en-US" dirty="0" smtClean="0"/>
                <a:t>      如：帮助网络信息犯罪活动罪：是于</a:t>
              </a:r>
              <a:r>
                <a:rPr lang="en-US" altLang="zh-CN" dirty="0" smtClean="0"/>
                <a:t>2015</a:t>
              </a:r>
              <a:r>
                <a:rPr lang="zh-CN" altLang="en-US" dirty="0" smtClean="0"/>
                <a:t>年</a:t>
              </a:r>
              <a:r>
                <a:rPr lang="en-US" altLang="zh-CN" dirty="0" smtClean="0"/>
                <a:t>11</a:t>
              </a:r>
              <a:r>
                <a:rPr lang="zh-CN" altLang="en-US" dirty="0" smtClean="0"/>
                <a:t>月</a:t>
              </a:r>
              <a:r>
                <a:rPr lang="en-US" altLang="zh-CN" dirty="0" smtClean="0"/>
                <a:t>1</a:t>
              </a:r>
              <a:r>
                <a:rPr lang="zh-CN" altLang="en-US" dirty="0" smtClean="0"/>
                <a:t>日生效的</a:t>
              </a:r>
              <a:r>
                <a:rPr lang="en-US" altLang="zh-CN" dirty="0" smtClean="0"/>
                <a:t>《</a:t>
              </a:r>
              <a:r>
                <a:rPr lang="zh-CN" altLang="en-US" dirty="0" smtClean="0"/>
                <a:t>刑法修正案（九）</a:t>
              </a:r>
              <a:r>
                <a:rPr lang="en-US" altLang="zh-CN" dirty="0" smtClean="0"/>
                <a:t>》</a:t>
              </a:r>
              <a:r>
                <a:rPr lang="zh-CN" altLang="en-US" dirty="0" smtClean="0"/>
                <a:t>中新增加的一项罪名，在此之前我国刑法并没有该项罪名。主要目的是为了打击、预防当今信息网络高度发达的社会中催生的各种应用互联网的新型犯罪活动。</a:t>
              </a:r>
            </a:p>
            <a:p>
              <a:r>
                <a:rPr lang="zh-CN" altLang="en-US" dirty="0" smtClean="0"/>
                <a:t>    帮助信息网络犯罪活动罪是指：明知他人利用信息网络实施犯罪，为其犯罪提供互联网接入、服务器托管、网络存储、通讯传输等技术支持，或者提供广告推广、支付结算等帮助，情节严重的行为。</a:t>
              </a:r>
            </a:p>
            <a:p>
              <a:r>
                <a:rPr lang="zh-CN" altLang="en-US" sz="1600" dirty="0" smtClean="0"/>
                <a:t> </a:t>
              </a:r>
              <a:endParaRPr lang="zh-CN" altLang="en-US" sz="1600" dirty="0"/>
            </a:p>
          </p:txBody>
        </p:sp>
      </p:grpSp>
      <p:grpSp>
        <p:nvGrpSpPr>
          <p:cNvPr id="4" name="组合 1"/>
          <p:cNvGrpSpPr/>
          <p:nvPr/>
        </p:nvGrpSpPr>
        <p:grpSpPr>
          <a:xfrm>
            <a:off x="872583" y="999205"/>
            <a:ext cx="2583180" cy="3037205"/>
            <a:chOff x="11405" y="3856"/>
            <a:chExt cx="4068" cy="4783"/>
          </a:xfrm>
        </p:grpSpPr>
        <p:sp>
          <p:nvSpPr>
            <p:cNvPr id="18441" name="AutoShape 10"/>
            <p:cNvSpPr/>
            <p:nvPr/>
          </p:nvSpPr>
          <p:spPr>
            <a:xfrm>
              <a:off x="11405" y="4106"/>
              <a:ext cx="4068" cy="4533"/>
            </a:xfrm>
            <a:prstGeom prst="roundRect">
              <a:avLst>
                <a:gd name="adj" fmla="val 4690"/>
              </a:avLst>
            </a:prstGeom>
            <a:noFill/>
            <a:ln w="57150" cap="flat" cmpd="sng">
              <a:solidFill>
                <a:srgbClr val="009999"/>
              </a:solidFill>
              <a:prstDash val="solid"/>
              <a:headEnd type="none" w="med" len="med"/>
              <a:tailEnd type="none" w="med" len="med"/>
            </a:ln>
          </p:spPr>
          <p:txBody>
            <a:bodyPr wrap="none" anchor="ctr" anchorCtr="0"/>
            <a:lstStyle/>
            <a:p>
              <a:pPr eaLnBrk="1" hangingPunct="1"/>
              <a:endParaRPr lang="zh-CN" altLang="en-US" dirty="0">
                <a:latin typeface="Arial" panose="020B0604020202020204" pitchFamily="34" charset="0"/>
              </a:endParaRPr>
            </a:p>
          </p:txBody>
        </p:sp>
        <p:sp>
          <p:nvSpPr>
            <p:cNvPr id="543755" name="AutoShape 11"/>
            <p:cNvSpPr>
              <a:spLocks noChangeArrowheads="1"/>
            </p:cNvSpPr>
            <p:nvPr/>
          </p:nvSpPr>
          <p:spPr bwMode="gray">
            <a:xfrm>
              <a:off x="11787" y="3901"/>
              <a:ext cx="3303" cy="417"/>
            </a:xfrm>
            <a:prstGeom prst="roundRect">
              <a:avLst>
                <a:gd name="adj" fmla="val 50000"/>
              </a:avLst>
            </a:prstGeom>
            <a:gradFill rotWithShape="1">
              <a:gsLst>
                <a:gs pos="0">
                  <a:srgbClr val="009999">
                    <a:gamma/>
                    <a:shade val="46275"/>
                    <a:invGamma/>
                  </a:srgbClr>
                </a:gs>
                <a:gs pos="50000">
                  <a:srgbClr val="009999"/>
                </a:gs>
                <a:gs pos="100000">
                  <a:srgbClr val="009999">
                    <a:gamma/>
                    <a:shade val="46275"/>
                    <a:invGamma/>
                  </a:srgbClr>
                </a:gs>
              </a:gsLst>
              <a:lin ang="54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ea"/>
              </a:endParaRPr>
            </a:p>
          </p:txBody>
        </p:sp>
        <p:sp>
          <p:nvSpPr>
            <p:cNvPr id="18443" name="AutoShape 12"/>
            <p:cNvSpPr/>
            <p:nvPr/>
          </p:nvSpPr>
          <p:spPr>
            <a:xfrm flipH="1">
              <a:off x="14775" y="4004"/>
              <a:ext cx="127" cy="205"/>
            </a:xfrm>
            <a:prstGeom prst="octagon">
              <a:avLst>
                <a:gd name="adj" fmla="val 29287"/>
              </a:avLst>
            </a:prstGeom>
            <a:solidFill>
              <a:srgbClr val="FFFFFF"/>
            </a:soli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18444" name="AutoShape 13"/>
            <p:cNvSpPr/>
            <p:nvPr/>
          </p:nvSpPr>
          <p:spPr>
            <a:xfrm flipH="1">
              <a:off x="11970" y="4004"/>
              <a:ext cx="127" cy="205"/>
            </a:xfrm>
            <a:prstGeom prst="octagon">
              <a:avLst>
                <a:gd name="adj" fmla="val 29287"/>
              </a:avLst>
            </a:prstGeom>
            <a:solidFill>
              <a:srgbClr val="FFFFFF"/>
            </a:soli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18447" name="Text Box 16"/>
            <p:cNvSpPr txBox="1"/>
            <p:nvPr/>
          </p:nvSpPr>
          <p:spPr>
            <a:xfrm>
              <a:off x="13279" y="3856"/>
              <a:ext cx="326" cy="545"/>
            </a:xfrm>
            <a:prstGeom prst="rect">
              <a:avLst/>
            </a:prstGeom>
            <a:noFill/>
            <a:ln w="9525">
              <a:noFill/>
            </a:ln>
          </p:spPr>
          <p:txBody>
            <a:bodyPr wrap="square">
              <a:spAutoFit/>
            </a:bodyPr>
            <a:lstStyle/>
            <a:p>
              <a:pPr algn="ctr"/>
              <a:endParaRPr lang="zh-CN" altLang="en-US" sz="1400" dirty="0">
                <a:solidFill>
                  <a:srgbClr val="FFFFFF"/>
                </a:solidFill>
                <a:latin typeface="Arial" panose="020B0604020202020204" pitchFamily="34" charset="0"/>
              </a:endParaRPr>
            </a:p>
          </p:txBody>
        </p:sp>
        <p:sp>
          <p:nvSpPr>
            <p:cNvPr id="18450" name="Text Box 25"/>
            <p:cNvSpPr txBox="1"/>
            <p:nvPr/>
          </p:nvSpPr>
          <p:spPr>
            <a:xfrm>
              <a:off x="11557" y="4318"/>
              <a:ext cx="3781" cy="2858"/>
            </a:xfrm>
            <a:prstGeom prst="rect">
              <a:avLst/>
            </a:prstGeom>
            <a:noFill/>
            <a:ln w="9525">
              <a:noFill/>
            </a:ln>
          </p:spPr>
          <p:txBody>
            <a:bodyPr>
              <a:spAutoFit/>
            </a:bodyPr>
            <a:lstStyle/>
            <a:p>
              <a:endParaRPr lang="zh-CN" altLang="en-US" sz="2800" dirty="0">
                <a:latin typeface="华文中宋" panose="02010600040101010101" charset="-122"/>
                <a:ea typeface="华文中宋" panose="02010600040101010101" charset="-122"/>
              </a:endParaRPr>
            </a:p>
            <a:p>
              <a:pPr eaLnBrk="1" hangingPunct="1"/>
              <a:r>
                <a:rPr lang="zh-CN" altLang="en-US" sz="2800" dirty="0">
                  <a:latin typeface="华文中宋" panose="02010600040101010101" charset="-122"/>
                  <a:ea typeface="华文中宋" panose="02010600040101010101" charset="-122"/>
                </a:rPr>
                <a:t>法律是由特定社会的物质生活条件决定的</a:t>
              </a:r>
              <a:r>
                <a:rPr lang="zh-CN" altLang="en-US" sz="2800" b="1" dirty="0">
                  <a:latin typeface="华文中宋" panose="02010600040101010101" charset="-122"/>
                  <a:ea typeface="华文中宋" panose="02010600040101010101" charset="-122"/>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grpId="0" nodeType="clickEffect">
                                  <p:stCondLst>
                                    <p:cond delay="0"/>
                                  </p:stCondLst>
                                  <p:childTnLst>
                                    <p:set>
                                      <p:cBhvr>
                                        <p:cTn id="11" dur="500" fill="hold">
                                          <p:stCondLst>
                                            <p:cond delay="0"/>
                                          </p:stCondLst>
                                        </p:cTn>
                                        <p:tgtEl>
                                          <p:spTgt spid="543749"/>
                                        </p:tgtEl>
                                        <p:attrNameLst>
                                          <p:attrName>style.visibility</p:attrName>
                                        </p:attrNameLst>
                                      </p:cBhvr>
                                      <p:to>
                                        <p:strVal val="visible"/>
                                      </p:to>
                                    </p:set>
                                    <p:anim calcmode="lin" valueType="num">
                                      <p:cBhvr>
                                        <p:cTn id="12" dur="500" fill="hold"/>
                                        <p:tgtEl>
                                          <p:spTgt spid="543749"/>
                                        </p:tgtEl>
                                        <p:attrNameLst>
                                          <p:attrName>ppt_x</p:attrName>
                                        </p:attrNameLst>
                                      </p:cBhvr>
                                      <p:tavLst>
                                        <p:tav tm="0">
                                          <p:val>
                                            <p:strVal val="#ppt_x-.2"/>
                                          </p:val>
                                        </p:tav>
                                        <p:tav tm="100000">
                                          <p:val>
                                            <p:strVal val="#ppt_x"/>
                                          </p:val>
                                        </p:tav>
                                      </p:tavLst>
                                    </p:anim>
                                    <p:anim calcmode="lin" valueType="num">
                                      <p:cBhvr>
                                        <p:cTn id="13" dur="500" fill="hold"/>
                                        <p:tgtEl>
                                          <p:spTgt spid="543749"/>
                                        </p:tgtEl>
                                        <p:attrNameLst>
                                          <p:attrName>ppt_y</p:attrName>
                                        </p:attrNameLst>
                                      </p:cBhvr>
                                      <p:tavLst>
                                        <p:tav tm="0">
                                          <p:val>
                                            <p:strVal val="#ppt_y"/>
                                          </p:val>
                                        </p:tav>
                                        <p:tav tm="100000">
                                          <p:val>
                                            <p:strVal val="#ppt_y"/>
                                          </p:val>
                                        </p:tav>
                                      </p:tavLst>
                                    </p:anim>
                                    <p:animEffect transition="in" filter="wipe(right)" prLst="gradientSize: 0.1">
                                      <p:cBhvr>
                                        <p:cTn id="14" dur="500"/>
                                        <p:tgtEl>
                                          <p:spTgt spid="543749"/>
                                        </p:tgtEl>
                                      </p:cBhvr>
                                    </p:animEffect>
                                  </p:childTnLst>
                                </p:cTn>
                              </p:par>
                            </p:childTnLst>
                          </p:cTn>
                        </p:par>
                        <p:par>
                          <p:cTn id="15" fill="hold">
                            <p:stCondLst>
                              <p:cond delay="500"/>
                            </p:stCondLst>
                            <p:childTnLst>
                              <p:par>
                                <p:cTn id="16" presetID="3" presetClass="entr" presetSubtype="1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74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nvSpPr>
        <p:spPr>
          <a:xfrm>
            <a:off x="735648" y="970915"/>
            <a:ext cx="5976937" cy="792163"/>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rgbClr val="000000"/>
                </a:solidFill>
                <a:latin typeface="Arial" panose="020B0604020202020204" pitchFamily="34" charset="0"/>
                <a:ea typeface="宋体" panose="02010600030101010101" pitchFamily="2" charset="-122"/>
                <a:cs typeface="+mn-ea"/>
              </a:defRPr>
            </a:lvl1pPr>
            <a:lvl2pPr algn="ctr" rtl="0" eaLnBrk="0" fontAlgn="base" hangingPunct="0">
              <a:spcBef>
                <a:spcPct val="0"/>
              </a:spcBef>
              <a:spcAft>
                <a:spcPct val="0"/>
              </a:spcAft>
              <a:defRPr sz="4400">
                <a:solidFill>
                  <a:srgbClr val="000000"/>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rgbClr val="000000"/>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rgbClr val="000000"/>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rgbClr val="000000"/>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rgbClr val="0000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rgbClr val="0000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rgbClr val="0000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rgbClr val="000000"/>
                </a:solidFill>
                <a:latin typeface="Arial" panose="020B0604020202020204" pitchFamily="34" charset="0"/>
                <a:ea typeface="宋体" panose="02010600030101010101" pitchFamily="2" charset="-122"/>
              </a:defRPr>
            </a:lvl9pPr>
          </a:lstStyle>
          <a:p>
            <a:pPr algn="l" eaLnBrk="1" fontAlgn="auto" hangingPunct="1">
              <a:buClrTx/>
              <a:buSzTx/>
              <a:buFontTx/>
            </a:pPr>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rPr>
              <a:t>      </a:t>
            </a:r>
            <a:r>
              <a:rPr lang="en-US" altLang="zh-CN" sz="3200" b="1" dirty="0">
                <a:solidFill>
                  <a:srgbClr val="FF5050"/>
                </a:solidFill>
                <a:latin typeface="华文中宋" panose="02010600040101010101" charset="-122"/>
                <a:ea typeface="华文中宋" panose="02010600040101010101" charset="-122"/>
                <a:cs typeface="华文中宋" panose="02010600040101010101" charset="-122"/>
              </a:rPr>
              <a:t>2</a:t>
            </a:r>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rPr>
              <a:t>、 法律的特征</a:t>
            </a:r>
          </a:p>
        </p:txBody>
      </p:sp>
      <p:sp>
        <p:nvSpPr>
          <p:cNvPr id="19459" name="Rectangle 3"/>
          <p:cNvSpPr>
            <a:spLocks noGrp="1"/>
          </p:cNvSpPr>
          <p:nvPr/>
        </p:nvSpPr>
        <p:spPr>
          <a:xfrm>
            <a:off x="2047240" y="2662873"/>
            <a:ext cx="4392613" cy="3240087"/>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har char="•"/>
              <a:defRPr sz="3200">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20000"/>
              </a:spcBef>
              <a:spcAft>
                <a:spcPct val="0"/>
              </a:spcAft>
              <a:buChar char="–"/>
              <a:defRPr sz="2800">
                <a:solidFill>
                  <a:srgbClr val="000000"/>
                </a:solidFill>
                <a:latin typeface="Arial" panose="020B0604020202020204" pitchFamily="34" charset="0"/>
                <a:ea typeface="宋体" panose="02010600030101010101" pitchFamily="2" charset="-122"/>
              </a:defRPr>
            </a:lvl2pPr>
            <a:lvl3pPr marL="1143000" indent="-228600" algn="l" rtl="0" eaLnBrk="0" fontAlgn="base" hangingPunct="0">
              <a:spcBef>
                <a:spcPct val="20000"/>
              </a:spcBef>
              <a:spcAft>
                <a:spcPct val="0"/>
              </a:spcAft>
              <a:buChar char="•"/>
              <a:defRPr sz="2400">
                <a:solidFill>
                  <a:srgbClr val="000000"/>
                </a:solidFill>
                <a:latin typeface="Arial" panose="020B0604020202020204" pitchFamily="34" charset="0"/>
                <a:ea typeface="宋体" panose="02010600030101010101" pitchFamily="2" charset="-122"/>
              </a:defRPr>
            </a:lvl3pPr>
            <a:lvl4pPr marL="1600200" indent="-228600" algn="l" rtl="0" eaLnBrk="0" fontAlgn="base" hangingPunct="0">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4pPr>
            <a:lvl5pPr marL="2057400" indent="-228600" algn="l" rtl="0" eaLnBrk="0" fontAlgn="base" hangingPunct="0">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5pPr>
            <a:lvl6pPr marL="25146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6pPr>
            <a:lvl7pPr marL="29718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7pPr>
            <a:lvl8pPr marL="34290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8pPr>
            <a:lvl9pPr marL="3886200" indent="-228600" algn="l" rtl="0" fontAlgn="base">
              <a:spcBef>
                <a:spcPct val="20000"/>
              </a:spcBef>
              <a:spcAft>
                <a:spcPct val="0"/>
              </a:spcAft>
              <a:buChar char="»"/>
              <a:defRPr sz="2000">
                <a:solidFill>
                  <a:srgbClr val="000000"/>
                </a:solidFill>
                <a:latin typeface="Arial" panose="020B0604020202020204" pitchFamily="34" charset="0"/>
                <a:ea typeface="宋体" panose="02010600030101010101" pitchFamily="2" charset="-122"/>
              </a:defRPr>
            </a:lvl9pPr>
          </a:lstStyle>
          <a:p>
            <a:pPr eaLnBrk="1" hangingPunct="1"/>
            <a:endParaRPr lang="zh-CN" altLang="en-US" sz="2800" b="1" dirty="0">
              <a:ea typeface="楷体_GB2312" pitchFamily="49" charset="-122"/>
            </a:endParaRPr>
          </a:p>
          <a:p>
            <a:pPr eaLnBrk="1" hangingPunct="1"/>
            <a:endParaRPr lang="zh-CN" altLang="en-US" sz="2800" b="1" dirty="0">
              <a:ea typeface="楷体_GB2312" pitchFamily="49" charset="-122"/>
            </a:endParaRPr>
          </a:p>
          <a:p>
            <a:pPr eaLnBrk="1" hangingPunct="1"/>
            <a:endParaRPr lang="zh-CN" altLang="en-US" sz="3600" b="1" dirty="0">
              <a:ea typeface="楷体_GB2312" pitchFamily="49" charset="-122"/>
            </a:endParaRPr>
          </a:p>
        </p:txBody>
      </p:sp>
      <p:grpSp>
        <p:nvGrpSpPr>
          <p:cNvPr id="19460" name="Group 4"/>
          <p:cNvGrpSpPr/>
          <p:nvPr/>
        </p:nvGrpSpPr>
        <p:grpSpPr>
          <a:xfrm>
            <a:off x="2118995" y="2277110"/>
            <a:ext cx="7877175" cy="728980"/>
            <a:chOff x="912" y="1008"/>
            <a:chExt cx="3984" cy="938"/>
          </a:xfrm>
        </p:grpSpPr>
        <p:sp>
          <p:nvSpPr>
            <p:cNvPr id="20500" name="AutoShape 5"/>
            <p:cNvSpPr>
              <a:spLocks noChangeArrowheads="1"/>
            </p:cNvSpPr>
            <p:nvPr/>
          </p:nvSpPr>
          <p:spPr bwMode="gray">
            <a:xfrm>
              <a:off x="912" y="1008"/>
              <a:ext cx="3984" cy="911"/>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ea"/>
              </a:endParaRPr>
            </a:p>
          </p:txBody>
        </p:sp>
        <p:grpSp>
          <p:nvGrpSpPr>
            <p:cNvPr id="19477" name="Group 6"/>
            <p:cNvGrpSpPr/>
            <p:nvPr/>
          </p:nvGrpSpPr>
          <p:grpSpPr>
            <a:xfrm>
              <a:off x="999" y="1092"/>
              <a:ext cx="718" cy="854"/>
              <a:chOff x="999" y="1092"/>
              <a:chExt cx="718" cy="854"/>
            </a:xfrm>
          </p:grpSpPr>
          <p:sp>
            <p:nvSpPr>
              <p:cNvPr id="689159" name="AutoShape 7"/>
              <p:cNvSpPr>
                <a:spLocks noChangeArrowheads="1"/>
              </p:cNvSpPr>
              <p:nvPr/>
            </p:nvSpPr>
            <p:spPr bwMode="gray">
              <a:xfrm>
                <a:off x="999" y="1092"/>
                <a:ext cx="718" cy="746"/>
              </a:xfrm>
              <a:prstGeom prst="roundRect">
                <a:avLst>
                  <a:gd name="adj" fmla="val 11921"/>
                </a:avLst>
              </a:prstGeom>
              <a:gradFill rotWithShape="1">
                <a:gsLst>
                  <a:gs pos="0">
                    <a:srgbClr val="BBE0E3"/>
                  </a:gs>
                  <a:gs pos="100000">
                    <a:srgbClr val="BBE0E3">
                      <a:gamma/>
                      <a:shade val="69804"/>
                      <a:invGamma/>
                    </a:srgbClr>
                  </a:gs>
                </a:gsLst>
                <a:lin ang="5400000" scaled="1"/>
              </a:gradFill>
              <a:ln w="38100">
                <a:solidFill>
                  <a:srgbClr val="FFFFFF"/>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ea"/>
                </a:endParaRPr>
              </a:p>
            </p:txBody>
          </p:sp>
          <p:sp>
            <p:nvSpPr>
              <p:cNvPr id="689160" name="Freeform 8"/>
              <p:cNvSpPr/>
              <p:nvPr/>
            </p:nvSpPr>
            <p:spPr bwMode="gray">
              <a:xfrm>
                <a:off x="1047" y="1139"/>
                <a:ext cx="385" cy="374"/>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BBE0E3">
                      <a:gamma/>
                      <a:tint val="54510"/>
                      <a:invGamma/>
                    </a:srgbClr>
                  </a:gs>
                  <a:gs pos="50000">
                    <a:srgbClr val="BBE0E3">
                      <a:alpha val="0"/>
                    </a:srgbClr>
                  </a:gs>
                  <a:gs pos="100000">
                    <a:srgbClr val="BBE0E3">
                      <a:gamma/>
                      <a:tint val="54510"/>
                      <a:invGamma/>
                    </a:srgbClr>
                  </a:gs>
                </a:gsLst>
                <a:lin ang="2700000" scaled="1"/>
              </a:gra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ea"/>
                </a:endParaRPr>
              </a:p>
            </p:txBody>
          </p:sp>
          <p:sp>
            <p:nvSpPr>
              <p:cNvPr id="689161" name="Text Box 9"/>
              <p:cNvSpPr txBox="1">
                <a:spLocks noChangeArrowheads="1"/>
              </p:cNvSpPr>
              <p:nvPr/>
            </p:nvSpPr>
            <p:spPr bwMode="gray">
              <a:xfrm>
                <a:off x="1325" y="1278"/>
                <a:ext cx="98" cy="668"/>
              </a:xfrm>
              <a:prstGeom prst="rect">
                <a:avLst/>
              </a:prstGeom>
              <a:noFill/>
              <a:ln w="9525" algn="ctr">
                <a:noFill/>
                <a:miter lim="800000"/>
              </a:ln>
              <a:effectLst/>
            </p:spPr>
            <p:txBody>
              <a:bodyPr wrap="square">
                <a:spAutoFit/>
              </a:bodyPr>
              <a:lstStyle/>
              <a:p>
                <a:pPr marR="0" algn="ctr" defTabSz="914400">
                  <a:buClrTx/>
                  <a:buSzTx/>
                  <a:buFontTx/>
                  <a:buNone/>
                  <a:defRPr/>
                </a:pPr>
                <a:endParaRPr kumimoji="0" lang="zh-CN" altLang="en-US" sz="2800" kern="1200" cap="none" spc="0" normalizeH="0" baseline="0" noProof="0">
                  <a:solidFill>
                    <a:srgbClr val="FFFFFF"/>
                  </a:solidFill>
                  <a:effectLst>
                    <a:outerShdw blurRad="38100" dist="38100" dir="2700000" algn="tl">
                      <a:srgbClr val="C0C0C0"/>
                    </a:outerShdw>
                  </a:effectLst>
                  <a:latin typeface="Arial" panose="020B0604020202020204" pitchFamily="34" charset="0"/>
                  <a:ea typeface="宋体" panose="02010600030101010101" pitchFamily="2" charset="-122"/>
                  <a:cs typeface="+mn-ea"/>
                </a:endParaRPr>
              </a:p>
            </p:txBody>
          </p:sp>
        </p:grpSp>
        <p:sp>
          <p:nvSpPr>
            <p:cNvPr id="19478" name="Text Box 10"/>
            <p:cNvSpPr txBox="1"/>
            <p:nvPr/>
          </p:nvSpPr>
          <p:spPr>
            <a:xfrm>
              <a:off x="1872" y="1147"/>
              <a:ext cx="2928" cy="669"/>
            </a:xfrm>
            <a:prstGeom prst="rect">
              <a:avLst/>
            </a:prstGeom>
            <a:noFill/>
            <a:ln w="9525">
              <a:noFill/>
            </a:ln>
          </p:spPr>
          <p:txBody>
            <a:bodyPr>
              <a:spAutoFit/>
            </a:bodyPr>
            <a:lstStyle/>
            <a:p>
              <a:pPr algn="ctr"/>
              <a:endParaRPr lang="zh-CN" altLang="en-US" sz="2800" dirty="0">
                <a:solidFill>
                  <a:srgbClr val="000000"/>
                </a:solidFill>
                <a:latin typeface="Arial" panose="020B0604020202020204" pitchFamily="34" charset="0"/>
                <a:ea typeface="黑体" panose="02010609060101010101" charset="-122"/>
              </a:endParaRPr>
            </a:p>
          </p:txBody>
        </p:sp>
      </p:grpSp>
      <p:grpSp>
        <p:nvGrpSpPr>
          <p:cNvPr id="19461" name="Group 11"/>
          <p:cNvGrpSpPr/>
          <p:nvPr/>
        </p:nvGrpSpPr>
        <p:grpSpPr>
          <a:xfrm>
            <a:off x="2118995" y="3526790"/>
            <a:ext cx="7986984" cy="725726"/>
            <a:chOff x="912" y="3036"/>
            <a:chExt cx="4040" cy="963"/>
          </a:xfrm>
        </p:grpSpPr>
        <p:sp>
          <p:nvSpPr>
            <p:cNvPr id="20494" name="AutoShape 12"/>
            <p:cNvSpPr>
              <a:spLocks noChangeArrowheads="1"/>
            </p:cNvSpPr>
            <p:nvPr/>
          </p:nvSpPr>
          <p:spPr bwMode="gray">
            <a:xfrm>
              <a:off x="912" y="3036"/>
              <a:ext cx="3984" cy="912"/>
            </a:xfrm>
            <a:prstGeom prst="roundRect">
              <a:avLst>
                <a:gd name="adj" fmla="val 10889"/>
              </a:avLst>
            </a:prstGeom>
            <a:gradFill rotWithShape="1">
              <a:gsLst>
                <a:gs pos="0">
                  <a:srgbClr val="DDDDDD"/>
                </a:gs>
                <a:gs pos="50000">
                  <a:srgbClr val="EEEEEE"/>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ea"/>
              </a:endParaRPr>
            </a:p>
          </p:txBody>
        </p:sp>
        <p:grpSp>
          <p:nvGrpSpPr>
            <p:cNvPr id="19471" name="Group 13"/>
            <p:cNvGrpSpPr/>
            <p:nvPr/>
          </p:nvGrpSpPr>
          <p:grpSpPr>
            <a:xfrm>
              <a:off x="999" y="3120"/>
              <a:ext cx="718" cy="879"/>
              <a:chOff x="999" y="3120"/>
              <a:chExt cx="718" cy="879"/>
            </a:xfrm>
          </p:grpSpPr>
          <p:sp>
            <p:nvSpPr>
              <p:cNvPr id="689166" name="AutoShape 14"/>
              <p:cNvSpPr>
                <a:spLocks noChangeArrowheads="1"/>
              </p:cNvSpPr>
              <p:nvPr/>
            </p:nvSpPr>
            <p:spPr bwMode="gray">
              <a:xfrm>
                <a:off x="999" y="3120"/>
                <a:ext cx="718" cy="746"/>
              </a:xfrm>
              <a:prstGeom prst="roundRect">
                <a:avLst>
                  <a:gd name="adj" fmla="val 11921"/>
                </a:avLst>
              </a:prstGeom>
              <a:gradFill rotWithShape="1">
                <a:gsLst>
                  <a:gs pos="0">
                    <a:srgbClr val="333399">
                      <a:gamma/>
                      <a:tint val="63529"/>
                      <a:invGamma/>
                    </a:srgbClr>
                  </a:gs>
                  <a:gs pos="100000">
                    <a:srgbClr val="333399"/>
                  </a:gs>
                </a:gsLst>
                <a:lin ang="5400000" scaled="1"/>
              </a:gradFill>
              <a:ln w="38100">
                <a:solidFill>
                  <a:srgbClr val="FFFFFF"/>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ea"/>
                </a:endParaRPr>
              </a:p>
            </p:txBody>
          </p:sp>
          <p:sp>
            <p:nvSpPr>
              <p:cNvPr id="689167" name="Freeform 15"/>
              <p:cNvSpPr/>
              <p:nvPr/>
            </p:nvSpPr>
            <p:spPr bwMode="gray">
              <a:xfrm>
                <a:off x="1047" y="3169"/>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333399">
                      <a:gamma/>
                      <a:tint val="48627"/>
                      <a:invGamma/>
                    </a:srgbClr>
                  </a:gs>
                  <a:gs pos="100000">
                    <a:srgbClr val="333399">
                      <a:alpha val="0"/>
                    </a:srgbClr>
                  </a:gs>
                </a:gsLst>
                <a:lin ang="2700000" scaled="1"/>
              </a:gra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ea"/>
                </a:endParaRPr>
              </a:p>
            </p:txBody>
          </p:sp>
          <p:sp>
            <p:nvSpPr>
              <p:cNvPr id="689168" name="Text Box 16"/>
              <p:cNvSpPr txBox="1">
                <a:spLocks noChangeArrowheads="1"/>
              </p:cNvSpPr>
              <p:nvPr/>
            </p:nvSpPr>
            <p:spPr bwMode="gray">
              <a:xfrm>
                <a:off x="1322" y="3310"/>
                <a:ext cx="101" cy="689"/>
              </a:xfrm>
              <a:prstGeom prst="rect">
                <a:avLst/>
              </a:prstGeom>
              <a:noFill/>
              <a:ln w="9525" algn="ctr">
                <a:noFill/>
                <a:miter lim="800000"/>
              </a:ln>
              <a:effectLst/>
            </p:spPr>
            <p:txBody>
              <a:bodyPr wrap="square">
                <a:spAutoFit/>
              </a:bodyPr>
              <a:lstStyle/>
              <a:p>
                <a:pPr marR="0" algn="ctr" defTabSz="914400">
                  <a:buClrTx/>
                  <a:buSzTx/>
                  <a:buFontTx/>
                  <a:buNone/>
                  <a:defRPr/>
                </a:pPr>
                <a:endParaRPr kumimoji="0" lang="zh-CN" altLang="en-US" sz="2800" kern="1200" cap="none" spc="0" normalizeH="0" baseline="0" noProof="0">
                  <a:solidFill>
                    <a:srgbClr val="FFFFFF"/>
                  </a:solidFill>
                  <a:effectLst>
                    <a:outerShdw blurRad="38100" dist="38100" dir="2700000" algn="tl">
                      <a:srgbClr val="C0C0C0"/>
                    </a:outerShdw>
                  </a:effectLst>
                  <a:latin typeface="Arial" panose="020B0604020202020204" pitchFamily="34" charset="0"/>
                  <a:ea typeface="宋体" panose="02010600030101010101" pitchFamily="2" charset="-122"/>
                  <a:cs typeface="+mn-ea"/>
                </a:endParaRPr>
              </a:p>
            </p:txBody>
          </p:sp>
        </p:grpSp>
        <p:sp>
          <p:nvSpPr>
            <p:cNvPr id="19472" name="Text Box 17"/>
            <p:cNvSpPr txBox="1"/>
            <p:nvPr/>
          </p:nvSpPr>
          <p:spPr>
            <a:xfrm>
              <a:off x="1889" y="3160"/>
              <a:ext cx="3063" cy="611"/>
            </a:xfrm>
            <a:prstGeom prst="rect">
              <a:avLst/>
            </a:prstGeom>
            <a:noFill/>
            <a:ln w="9525">
              <a:noFill/>
            </a:ln>
          </p:spPr>
          <p:txBody>
            <a:bodyPr wrap="square">
              <a:spAutoFit/>
            </a:bodyPr>
            <a:lstStyle/>
            <a:p>
              <a:pPr eaLnBrk="1" hangingPunct="1"/>
              <a:r>
                <a:rPr lang="zh-CN" altLang="en-US" sz="2400" dirty="0">
                  <a:latin typeface="华文中宋" panose="02010600040101010101" charset="-122"/>
                  <a:ea typeface="华文中宋" panose="02010600040101010101" charset="-122"/>
                </a:rPr>
                <a:t>法律是由国家创制并保证实施的行为规范；</a:t>
              </a:r>
            </a:p>
          </p:txBody>
        </p:sp>
      </p:grpSp>
      <p:grpSp>
        <p:nvGrpSpPr>
          <p:cNvPr id="19462" name="Group 18"/>
          <p:cNvGrpSpPr/>
          <p:nvPr/>
        </p:nvGrpSpPr>
        <p:grpSpPr>
          <a:xfrm>
            <a:off x="2118995" y="4679315"/>
            <a:ext cx="7953375" cy="706120"/>
            <a:chOff x="912" y="2016"/>
            <a:chExt cx="3984" cy="1035"/>
          </a:xfrm>
        </p:grpSpPr>
        <p:sp>
          <p:nvSpPr>
            <p:cNvPr id="20488" name="AutoShape 19"/>
            <p:cNvSpPr>
              <a:spLocks noChangeArrowheads="1"/>
            </p:cNvSpPr>
            <p:nvPr/>
          </p:nvSpPr>
          <p:spPr bwMode="gray">
            <a:xfrm>
              <a:off x="912" y="2016"/>
              <a:ext cx="3984" cy="912"/>
            </a:xfrm>
            <a:prstGeom prst="roundRect">
              <a:avLst>
                <a:gd name="adj" fmla="val 10889"/>
              </a:avLst>
            </a:prstGeom>
            <a:gradFill rotWithShape="1">
              <a:gsLst>
                <a:gs pos="0">
                  <a:srgbClr val="DDDDDD"/>
                </a:gs>
                <a:gs pos="50000">
                  <a:srgbClr val="F2F2F2"/>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ea"/>
              </a:endParaRPr>
            </a:p>
          </p:txBody>
        </p:sp>
        <p:grpSp>
          <p:nvGrpSpPr>
            <p:cNvPr id="19465" name="Group 20"/>
            <p:cNvGrpSpPr/>
            <p:nvPr/>
          </p:nvGrpSpPr>
          <p:grpSpPr>
            <a:xfrm>
              <a:off x="999" y="2100"/>
              <a:ext cx="710" cy="951"/>
              <a:chOff x="999" y="2100"/>
              <a:chExt cx="710" cy="951"/>
            </a:xfrm>
          </p:grpSpPr>
          <p:sp>
            <p:nvSpPr>
              <p:cNvPr id="689173" name="AutoShape 21"/>
              <p:cNvSpPr>
                <a:spLocks noChangeArrowheads="1"/>
              </p:cNvSpPr>
              <p:nvPr/>
            </p:nvSpPr>
            <p:spPr bwMode="gray">
              <a:xfrm>
                <a:off x="999" y="2100"/>
                <a:ext cx="710" cy="747"/>
              </a:xfrm>
              <a:prstGeom prst="roundRect">
                <a:avLst>
                  <a:gd name="adj" fmla="val 11921"/>
                </a:avLst>
              </a:prstGeom>
              <a:gradFill rotWithShape="1">
                <a:gsLst>
                  <a:gs pos="0">
                    <a:srgbClr val="009999">
                      <a:gamma/>
                      <a:tint val="72549"/>
                      <a:invGamma/>
                    </a:srgbClr>
                  </a:gs>
                  <a:gs pos="100000">
                    <a:srgbClr val="009999"/>
                  </a:gs>
                </a:gsLst>
                <a:lin ang="5400000" scaled="1"/>
              </a:gradFill>
              <a:ln w="38100">
                <a:solidFill>
                  <a:srgbClr val="FFFFFF"/>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ea"/>
                </a:endParaRPr>
              </a:p>
            </p:txBody>
          </p:sp>
          <p:sp>
            <p:nvSpPr>
              <p:cNvPr id="689174" name="Freeform 22"/>
              <p:cNvSpPr/>
              <p:nvPr/>
            </p:nvSpPr>
            <p:spPr bwMode="gray">
              <a:xfrm>
                <a:off x="1047" y="2149"/>
                <a:ext cx="383" cy="372"/>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9999">
                      <a:gamma/>
                      <a:tint val="42353"/>
                      <a:invGamma/>
                    </a:srgbClr>
                  </a:gs>
                  <a:gs pos="100000">
                    <a:srgbClr val="009999">
                      <a:alpha val="0"/>
                    </a:srgbClr>
                  </a:gs>
                </a:gsLst>
                <a:lin ang="2700000" scaled="1"/>
              </a:gra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ea"/>
                </a:endParaRPr>
              </a:p>
            </p:txBody>
          </p:sp>
          <p:sp>
            <p:nvSpPr>
              <p:cNvPr id="689175" name="Text Box 23"/>
              <p:cNvSpPr txBox="1">
                <a:spLocks noChangeArrowheads="1"/>
              </p:cNvSpPr>
              <p:nvPr/>
            </p:nvSpPr>
            <p:spPr bwMode="gray">
              <a:xfrm>
                <a:off x="1319" y="2290"/>
                <a:ext cx="102" cy="761"/>
              </a:xfrm>
              <a:prstGeom prst="rect">
                <a:avLst/>
              </a:prstGeom>
              <a:noFill/>
              <a:ln w="9525" algn="ctr">
                <a:noFill/>
                <a:miter lim="800000"/>
              </a:ln>
              <a:effectLst/>
            </p:spPr>
            <p:txBody>
              <a:bodyPr wrap="square">
                <a:spAutoFit/>
              </a:bodyPr>
              <a:lstStyle/>
              <a:p>
                <a:pPr marR="0" algn="ctr" defTabSz="914400">
                  <a:buClrTx/>
                  <a:buSzTx/>
                  <a:buFontTx/>
                  <a:buNone/>
                  <a:defRPr/>
                </a:pPr>
                <a:endParaRPr kumimoji="0" lang="zh-CN" altLang="en-US" sz="2800" kern="1200" cap="none" spc="0" normalizeH="0" baseline="0" noProof="0">
                  <a:solidFill>
                    <a:srgbClr val="FFFFFF"/>
                  </a:solidFill>
                  <a:effectLst>
                    <a:outerShdw blurRad="38100" dist="38100" dir="2700000" algn="tl">
                      <a:srgbClr val="C0C0C0"/>
                    </a:outerShdw>
                  </a:effectLst>
                  <a:latin typeface="Arial" panose="020B0604020202020204" pitchFamily="34" charset="0"/>
                  <a:ea typeface="宋体" panose="02010600030101010101" pitchFamily="2" charset="-122"/>
                  <a:cs typeface="+mn-ea"/>
                </a:endParaRPr>
              </a:p>
            </p:txBody>
          </p:sp>
        </p:grpSp>
        <p:sp>
          <p:nvSpPr>
            <p:cNvPr id="19466" name="Text Box 24"/>
            <p:cNvSpPr txBox="1"/>
            <p:nvPr/>
          </p:nvSpPr>
          <p:spPr>
            <a:xfrm>
              <a:off x="1880" y="2149"/>
              <a:ext cx="2866" cy="675"/>
            </a:xfrm>
            <a:prstGeom prst="rect">
              <a:avLst/>
            </a:prstGeom>
            <a:noFill/>
            <a:ln w="9525">
              <a:noFill/>
            </a:ln>
          </p:spPr>
          <p:txBody>
            <a:bodyPr>
              <a:spAutoFit/>
            </a:bodyPr>
            <a:lstStyle/>
            <a:p>
              <a:pPr eaLnBrk="1" hangingPunct="1"/>
              <a:r>
                <a:rPr lang="zh-CN" altLang="en-US" sz="2400" dirty="0">
                  <a:latin typeface="华文中宋" panose="02010600040101010101" charset="-122"/>
                  <a:ea typeface="华文中宋" panose="02010600040101010101" charset="-122"/>
                </a:rPr>
                <a:t>法律是规定权利和义务的行为规范。</a:t>
              </a:r>
            </a:p>
          </p:txBody>
        </p:sp>
      </p:grpSp>
      <p:sp>
        <p:nvSpPr>
          <p:cNvPr id="19463" name="Rectangle 25"/>
          <p:cNvSpPr/>
          <p:nvPr/>
        </p:nvSpPr>
        <p:spPr>
          <a:xfrm>
            <a:off x="4050665" y="2421890"/>
            <a:ext cx="5354955" cy="460375"/>
          </a:xfrm>
          <a:prstGeom prst="rect">
            <a:avLst/>
          </a:prstGeom>
          <a:noFill/>
          <a:ln w="9525">
            <a:noFill/>
          </a:ln>
        </p:spPr>
        <p:txBody>
          <a:bodyPr wrap="square">
            <a:spAutoFit/>
          </a:bodyPr>
          <a:lstStyle/>
          <a:p>
            <a:pPr eaLnBrk="1" hangingPunct="1"/>
            <a:r>
              <a:rPr lang="zh-CN" altLang="en-US" sz="2400" dirty="0">
                <a:latin typeface="华文中宋" panose="02010600040101010101" charset="-122"/>
                <a:ea typeface="华文中宋" panose="02010600040101010101" charset="-122"/>
              </a:rPr>
              <a:t>法律是调整社会关系的行为规范；</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19458"/>
                                        </p:tgtEl>
                                        <p:attrNameLst>
                                          <p:attrName>style.visibility</p:attrName>
                                        </p:attrNameLst>
                                      </p:cBhvr>
                                      <p:to>
                                        <p:strVal val="visible"/>
                                      </p:to>
                                    </p:set>
                                  </p:childTnLst>
                                </p:cTn>
                              </p:par>
                              <p:par>
                                <p:cTn id="7" presetID="29" presetClass="entr" presetSubtype="0" fill="hold" nodeType="withEffect">
                                  <p:stCondLst>
                                    <p:cond delay="0"/>
                                  </p:stCondLst>
                                  <p:childTnLst>
                                    <p:set>
                                      <p:cBhvr>
                                        <p:cTn id="8" dur="1" fill="hold">
                                          <p:stCondLst>
                                            <p:cond delay="0"/>
                                          </p:stCondLst>
                                        </p:cTn>
                                        <p:tgtEl>
                                          <p:spTgt spid="19460"/>
                                        </p:tgtEl>
                                        <p:attrNameLst>
                                          <p:attrName>style.visibility</p:attrName>
                                        </p:attrNameLst>
                                      </p:cBhvr>
                                      <p:to>
                                        <p:strVal val="visible"/>
                                      </p:to>
                                    </p:set>
                                    <p:anim calcmode="lin" valueType="num">
                                      <p:cBhvr>
                                        <p:cTn id="9" dur="1000" fill="hold"/>
                                        <p:tgtEl>
                                          <p:spTgt spid="19460"/>
                                        </p:tgtEl>
                                        <p:attrNameLst>
                                          <p:attrName>ppt_x</p:attrName>
                                        </p:attrNameLst>
                                      </p:cBhvr>
                                      <p:tavLst>
                                        <p:tav tm="0">
                                          <p:val>
                                            <p:strVal val="#ppt_x-.2"/>
                                          </p:val>
                                        </p:tav>
                                        <p:tav tm="100000">
                                          <p:val>
                                            <p:strVal val="#ppt_x"/>
                                          </p:val>
                                        </p:tav>
                                      </p:tavLst>
                                    </p:anim>
                                    <p:anim calcmode="lin" valueType="num">
                                      <p:cBhvr>
                                        <p:cTn id="10" dur="1000" fill="hold"/>
                                        <p:tgtEl>
                                          <p:spTgt spid="19460"/>
                                        </p:tgtEl>
                                        <p:attrNameLst>
                                          <p:attrName>ppt_y</p:attrName>
                                        </p:attrNameLst>
                                      </p:cBhvr>
                                      <p:tavLst>
                                        <p:tav tm="0">
                                          <p:val>
                                            <p:strVal val="#ppt_y"/>
                                          </p:val>
                                        </p:tav>
                                        <p:tav tm="100000">
                                          <p:val>
                                            <p:strVal val="#ppt_y"/>
                                          </p:val>
                                        </p:tav>
                                      </p:tavLst>
                                    </p:anim>
                                    <p:animEffect transition="in" filter="wipe(right)" prLst="gradientSize: 0.1">
                                      <p:cBhvr>
                                        <p:cTn id="11" dur="1000"/>
                                        <p:tgtEl>
                                          <p:spTgt spid="19460"/>
                                        </p:tgtEl>
                                      </p:cBhvr>
                                    </p:animEffect>
                                  </p:childTnLst>
                                </p:cTn>
                              </p:par>
                              <p:par>
                                <p:cTn id="12" presetID="29" presetClass="entr" presetSubtype="0" fill="hold" grpId="0" nodeType="withEffect">
                                  <p:stCondLst>
                                    <p:cond delay="0"/>
                                  </p:stCondLst>
                                  <p:childTnLst>
                                    <p:set>
                                      <p:cBhvr>
                                        <p:cTn id="13" dur="500" fill="hold">
                                          <p:stCondLst>
                                            <p:cond delay="0"/>
                                          </p:stCondLst>
                                        </p:cTn>
                                        <p:tgtEl>
                                          <p:spTgt spid="19463"/>
                                        </p:tgtEl>
                                        <p:attrNameLst>
                                          <p:attrName>style.visibility</p:attrName>
                                        </p:attrNameLst>
                                      </p:cBhvr>
                                      <p:to>
                                        <p:strVal val="visible"/>
                                      </p:to>
                                    </p:set>
                                    <p:anim calcmode="lin" valueType="num">
                                      <p:cBhvr>
                                        <p:cTn id="14" dur="500" fill="hold"/>
                                        <p:tgtEl>
                                          <p:spTgt spid="19463"/>
                                        </p:tgtEl>
                                        <p:attrNameLst>
                                          <p:attrName>ppt_x</p:attrName>
                                        </p:attrNameLst>
                                      </p:cBhvr>
                                      <p:tavLst>
                                        <p:tav tm="0">
                                          <p:val>
                                            <p:strVal val="#ppt_x-.2"/>
                                          </p:val>
                                        </p:tav>
                                        <p:tav tm="100000">
                                          <p:val>
                                            <p:strVal val="#ppt_x"/>
                                          </p:val>
                                        </p:tav>
                                      </p:tavLst>
                                    </p:anim>
                                    <p:anim calcmode="lin" valueType="num">
                                      <p:cBhvr>
                                        <p:cTn id="15" dur="500" fill="hold"/>
                                        <p:tgtEl>
                                          <p:spTgt spid="19463"/>
                                        </p:tgtEl>
                                        <p:attrNameLst>
                                          <p:attrName>ppt_y</p:attrName>
                                        </p:attrNameLst>
                                      </p:cBhvr>
                                      <p:tavLst>
                                        <p:tav tm="0">
                                          <p:val>
                                            <p:strVal val="#ppt_y"/>
                                          </p:val>
                                        </p:tav>
                                        <p:tav tm="100000">
                                          <p:val>
                                            <p:strVal val="#ppt_y"/>
                                          </p:val>
                                        </p:tav>
                                      </p:tavLst>
                                    </p:anim>
                                    <p:animEffect transition="in" filter="wipe(right)" prLst="gradientSize: 0.1">
                                      <p:cBhvr>
                                        <p:cTn id="16" dur="500"/>
                                        <p:tgtEl>
                                          <p:spTgt spid="19463"/>
                                        </p:tgtEl>
                                      </p:cBhvr>
                                    </p:animEffect>
                                  </p:childTnLst>
                                </p:cTn>
                              </p:par>
                            </p:childTnLst>
                          </p:cTn>
                        </p:par>
                        <p:par>
                          <p:cTn id="17" fill="hold">
                            <p:stCondLst>
                              <p:cond delay="0"/>
                            </p:stCondLst>
                            <p:childTnLst>
                              <p:par>
                                <p:cTn id="18" presetID="29" presetClass="entr" presetSubtype="0" fill="hold" nodeType="afterEffect">
                                  <p:stCondLst>
                                    <p:cond delay="0"/>
                                  </p:stCondLst>
                                  <p:childTnLst>
                                    <p:set>
                                      <p:cBhvr>
                                        <p:cTn id="19" dur="500" fill="hold">
                                          <p:stCondLst>
                                            <p:cond delay="0"/>
                                          </p:stCondLst>
                                        </p:cTn>
                                        <p:tgtEl>
                                          <p:spTgt spid="19461"/>
                                        </p:tgtEl>
                                        <p:attrNameLst>
                                          <p:attrName>style.visibility</p:attrName>
                                        </p:attrNameLst>
                                      </p:cBhvr>
                                      <p:to>
                                        <p:strVal val="visible"/>
                                      </p:to>
                                    </p:set>
                                    <p:anim calcmode="lin" valueType="num">
                                      <p:cBhvr>
                                        <p:cTn id="20" dur="500" fill="hold"/>
                                        <p:tgtEl>
                                          <p:spTgt spid="19461"/>
                                        </p:tgtEl>
                                        <p:attrNameLst>
                                          <p:attrName>ppt_x</p:attrName>
                                        </p:attrNameLst>
                                      </p:cBhvr>
                                      <p:tavLst>
                                        <p:tav tm="0">
                                          <p:val>
                                            <p:strVal val="#ppt_x-.2"/>
                                          </p:val>
                                        </p:tav>
                                        <p:tav tm="100000">
                                          <p:val>
                                            <p:strVal val="#ppt_x"/>
                                          </p:val>
                                        </p:tav>
                                      </p:tavLst>
                                    </p:anim>
                                    <p:anim calcmode="lin" valueType="num">
                                      <p:cBhvr>
                                        <p:cTn id="21" dur="500" fill="hold"/>
                                        <p:tgtEl>
                                          <p:spTgt spid="19461"/>
                                        </p:tgtEl>
                                        <p:attrNameLst>
                                          <p:attrName>ppt_y</p:attrName>
                                        </p:attrNameLst>
                                      </p:cBhvr>
                                      <p:tavLst>
                                        <p:tav tm="0">
                                          <p:val>
                                            <p:strVal val="#ppt_y"/>
                                          </p:val>
                                        </p:tav>
                                        <p:tav tm="100000">
                                          <p:val>
                                            <p:strVal val="#ppt_y"/>
                                          </p:val>
                                        </p:tav>
                                      </p:tavLst>
                                    </p:anim>
                                    <p:animEffect transition="in" filter="wipe(right)" prLst="gradientSize: 0.1">
                                      <p:cBhvr>
                                        <p:cTn id="22" dur="500"/>
                                        <p:tgtEl>
                                          <p:spTgt spid="19461"/>
                                        </p:tgtEl>
                                      </p:cBhvr>
                                    </p:animEffect>
                                  </p:childTnLst>
                                </p:cTn>
                              </p:par>
                            </p:childTnLst>
                          </p:cTn>
                        </p:par>
                        <p:par>
                          <p:cTn id="23" fill="hold">
                            <p:stCondLst>
                              <p:cond delay="500"/>
                            </p:stCondLst>
                            <p:childTnLst>
                              <p:par>
                                <p:cTn id="24" presetID="29" presetClass="entr" presetSubtype="0" fill="hold" nodeType="afterEffect">
                                  <p:stCondLst>
                                    <p:cond delay="0"/>
                                  </p:stCondLst>
                                  <p:childTnLst>
                                    <p:set>
                                      <p:cBhvr>
                                        <p:cTn id="25" dur="500" fill="hold">
                                          <p:stCondLst>
                                            <p:cond delay="0"/>
                                          </p:stCondLst>
                                        </p:cTn>
                                        <p:tgtEl>
                                          <p:spTgt spid="19462"/>
                                        </p:tgtEl>
                                        <p:attrNameLst>
                                          <p:attrName>style.visibility</p:attrName>
                                        </p:attrNameLst>
                                      </p:cBhvr>
                                      <p:to>
                                        <p:strVal val="visible"/>
                                      </p:to>
                                    </p:set>
                                    <p:anim calcmode="lin" valueType="num">
                                      <p:cBhvr>
                                        <p:cTn id="26" dur="500" fill="hold"/>
                                        <p:tgtEl>
                                          <p:spTgt spid="19462"/>
                                        </p:tgtEl>
                                        <p:attrNameLst>
                                          <p:attrName>ppt_x</p:attrName>
                                        </p:attrNameLst>
                                      </p:cBhvr>
                                      <p:tavLst>
                                        <p:tav tm="0">
                                          <p:val>
                                            <p:strVal val="#ppt_x-.2"/>
                                          </p:val>
                                        </p:tav>
                                        <p:tav tm="100000">
                                          <p:val>
                                            <p:strVal val="#ppt_x"/>
                                          </p:val>
                                        </p:tav>
                                      </p:tavLst>
                                    </p:anim>
                                    <p:anim calcmode="lin" valueType="num">
                                      <p:cBhvr>
                                        <p:cTn id="27" dur="500" fill="hold"/>
                                        <p:tgtEl>
                                          <p:spTgt spid="19462"/>
                                        </p:tgtEl>
                                        <p:attrNameLst>
                                          <p:attrName>ppt_y</p:attrName>
                                        </p:attrNameLst>
                                      </p:cBhvr>
                                      <p:tavLst>
                                        <p:tav tm="0">
                                          <p:val>
                                            <p:strVal val="#ppt_y"/>
                                          </p:val>
                                        </p:tav>
                                        <p:tav tm="100000">
                                          <p:val>
                                            <p:strVal val="#ppt_y"/>
                                          </p:val>
                                        </p:tav>
                                      </p:tavLst>
                                    </p:anim>
                                    <p:animEffect transition="in" filter="wipe(right)" prLst="gradientSize: 0.1">
                                      <p:cBhvr>
                                        <p:cTn id="28"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1"/>
      <p:bldP spid="1946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5656" y="924433"/>
            <a:ext cx="5425440" cy="567055"/>
          </a:xfrm>
          <a:prstGeom prst="rect">
            <a:avLst/>
          </a:prstGeom>
        </p:spPr>
        <p:txBody>
          <a:bodyPr vert="horz" wrap="square" lIns="0" tIns="13335" rIns="0" bIns="0" rtlCol="0">
            <a:spAutoFit/>
          </a:bodyPr>
          <a:lstStyle/>
          <a:p>
            <a:pPr marL="12700">
              <a:lnSpc>
                <a:spcPct val="100000"/>
              </a:lnSpc>
              <a:spcBef>
                <a:spcPts val="105"/>
              </a:spcBef>
            </a:pPr>
            <a:r>
              <a:rPr lang="zh-CN" altLang="en-US" sz="3600" b="1" dirty="0">
                <a:solidFill>
                  <a:srgbClr val="407EB8"/>
                </a:solidFill>
                <a:latin typeface="华文中宋" panose="02010600040101010101" charset="-122"/>
                <a:ea typeface="华文中宋" panose="02010600040101010101" charset="-122"/>
                <a:cs typeface="华文中宋" panose="02010600040101010101" charset="-122"/>
              </a:rPr>
              <a:t>三、法律的历史发展</a:t>
            </a:r>
          </a:p>
        </p:txBody>
      </p:sp>
      <p:grpSp>
        <p:nvGrpSpPr>
          <p:cNvPr id="3" name="object 3"/>
          <p:cNvGrpSpPr/>
          <p:nvPr/>
        </p:nvGrpSpPr>
        <p:grpSpPr>
          <a:xfrm>
            <a:off x="2777490" y="1687195"/>
            <a:ext cx="6457315" cy="3352165"/>
            <a:chOff x="2965704" y="3166872"/>
            <a:chExt cx="6457315" cy="3129280"/>
          </a:xfrm>
        </p:grpSpPr>
        <p:sp>
          <p:nvSpPr>
            <p:cNvPr id="4" name="object 4"/>
            <p:cNvSpPr/>
            <p:nvPr/>
          </p:nvSpPr>
          <p:spPr>
            <a:xfrm>
              <a:off x="2965704" y="3166872"/>
              <a:ext cx="6457188" cy="312877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573780" y="5542788"/>
              <a:ext cx="123444" cy="12344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492752" y="4879848"/>
              <a:ext cx="207263" cy="20726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615939" y="4369308"/>
              <a:ext cx="272796" cy="272795"/>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7249668" y="3887723"/>
              <a:ext cx="362711" cy="362712"/>
            </a:xfrm>
            <a:prstGeom prst="rect">
              <a:avLst/>
            </a:prstGeom>
            <a:blipFill>
              <a:blip r:embed="rId6" cstate="print"/>
              <a:stretch>
                <a:fillRect/>
              </a:stretch>
            </a:blipFill>
          </p:spPr>
          <p:txBody>
            <a:bodyPr wrap="square" lIns="0" tIns="0" rIns="0" bIns="0" rtlCol="0"/>
            <a:lstStyle/>
            <a:p>
              <a:endParaRPr/>
            </a:p>
          </p:txBody>
        </p:sp>
      </p:grpSp>
      <p:sp>
        <p:nvSpPr>
          <p:cNvPr id="9" name="object 9"/>
          <p:cNvSpPr txBox="1"/>
          <p:nvPr/>
        </p:nvSpPr>
        <p:spPr>
          <a:xfrm>
            <a:off x="7503795" y="3448685"/>
            <a:ext cx="2359660" cy="443230"/>
          </a:xfrm>
          <a:prstGeom prst="rect">
            <a:avLst/>
          </a:prstGeom>
        </p:spPr>
        <p:txBody>
          <a:bodyPr vert="horz" wrap="square" lIns="0" tIns="12700" rIns="0" bIns="0" rtlCol="0">
            <a:spAutoFit/>
          </a:bodyPr>
          <a:lstStyle/>
          <a:p>
            <a:pPr marL="12700" algn="l">
              <a:lnSpc>
                <a:spcPct val="100000"/>
              </a:lnSpc>
              <a:spcBef>
                <a:spcPts val="1980"/>
              </a:spcBef>
              <a:buClrTx/>
              <a:buSzTx/>
              <a:buNone/>
            </a:pPr>
            <a:r>
              <a:rPr lang="zh-CN" altLang="en-US" sz="2800" dirty="0">
                <a:latin typeface="华文中宋" panose="02010600040101010101" charset="-122"/>
                <a:ea typeface="华文中宋" panose="02010600040101010101" charset="-122"/>
              </a:rPr>
              <a:t>社会主义法律</a:t>
            </a:r>
          </a:p>
        </p:txBody>
      </p:sp>
      <p:sp>
        <p:nvSpPr>
          <p:cNvPr id="10" name="文本框 9"/>
          <p:cNvSpPr txBox="1"/>
          <p:nvPr/>
        </p:nvSpPr>
        <p:spPr>
          <a:xfrm>
            <a:off x="2353310" y="5227955"/>
            <a:ext cx="1973580" cy="521970"/>
          </a:xfrm>
          <a:prstGeom prst="rect">
            <a:avLst/>
          </a:prstGeom>
          <a:noFill/>
        </p:spPr>
        <p:txBody>
          <a:bodyPr wrap="none" rtlCol="0">
            <a:spAutoFit/>
          </a:bodyPr>
          <a:lstStyle/>
          <a:p>
            <a:pPr marL="12700" algn="l">
              <a:lnSpc>
                <a:spcPct val="100000"/>
              </a:lnSpc>
              <a:spcBef>
                <a:spcPts val="1980"/>
              </a:spcBef>
            </a:pPr>
            <a:r>
              <a:rPr lang="zh-CN" altLang="en-US" sz="2800" dirty="0">
                <a:latin typeface="华文中宋" panose="02010600040101010101" charset="-122"/>
                <a:ea typeface="华文中宋" panose="02010600040101010101" charset="-122"/>
                <a:sym typeface="+mn-ea"/>
              </a:rPr>
              <a:t>奴隶制法律</a:t>
            </a:r>
          </a:p>
        </p:txBody>
      </p:sp>
      <p:sp>
        <p:nvSpPr>
          <p:cNvPr id="11" name="文本框 10"/>
          <p:cNvSpPr txBox="1"/>
          <p:nvPr/>
        </p:nvSpPr>
        <p:spPr>
          <a:xfrm>
            <a:off x="3950970" y="4598670"/>
            <a:ext cx="1973580" cy="521970"/>
          </a:xfrm>
          <a:prstGeom prst="rect">
            <a:avLst/>
          </a:prstGeom>
          <a:noFill/>
        </p:spPr>
        <p:txBody>
          <a:bodyPr wrap="none" rtlCol="0">
            <a:spAutoFit/>
          </a:bodyPr>
          <a:lstStyle/>
          <a:p>
            <a:pPr marL="12700" algn="l">
              <a:lnSpc>
                <a:spcPct val="100000"/>
              </a:lnSpc>
              <a:spcBef>
                <a:spcPts val="1980"/>
              </a:spcBef>
              <a:buClrTx/>
              <a:buSzTx/>
              <a:buFontTx/>
            </a:pPr>
            <a:r>
              <a:rPr lang="zh-CN" altLang="en-US" sz="2800" dirty="0">
                <a:latin typeface="华文中宋" panose="02010600040101010101" charset="-122"/>
                <a:ea typeface="华文中宋" panose="02010600040101010101" charset="-122"/>
                <a:sym typeface="+mn-ea"/>
              </a:rPr>
              <a:t>封建制法律</a:t>
            </a:r>
          </a:p>
        </p:txBody>
      </p:sp>
      <p:sp>
        <p:nvSpPr>
          <p:cNvPr id="12" name="文本框 11"/>
          <p:cNvSpPr txBox="1"/>
          <p:nvPr/>
        </p:nvSpPr>
        <p:spPr>
          <a:xfrm>
            <a:off x="5479415" y="3969385"/>
            <a:ext cx="2329180" cy="521970"/>
          </a:xfrm>
          <a:prstGeom prst="rect">
            <a:avLst/>
          </a:prstGeom>
          <a:noFill/>
        </p:spPr>
        <p:txBody>
          <a:bodyPr wrap="none" rtlCol="0">
            <a:spAutoFit/>
          </a:bodyPr>
          <a:lstStyle/>
          <a:p>
            <a:pPr marL="12700" algn="l">
              <a:lnSpc>
                <a:spcPct val="100000"/>
              </a:lnSpc>
              <a:spcBef>
                <a:spcPts val="1980"/>
              </a:spcBef>
              <a:buClrTx/>
              <a:buSzTx/>
              <a:buFontTx/>
              <a:buNone/>
            </a:pPr>
            <a:r>
              <a:rPr lang="zh-CN" altLang="en-US" sz="2800" dirty="0">
                <a:latin typeface="华文中宋" panose="02010600040101010101" charset="-122"/>
                <a:ea typeface="华文中宋" panose="02010600040101010101" charset="-122"/>
                <a:sym typeface="+mn-ea"/>
              </a:rPr>
              <a:t>资本主义法律</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500"/>
                                        <p:tgtEl>
                                          <p:spTgt spid="2"/>
                                        </p:tgtEl>
                                      </p:cBhvr>
                                    </p:animEffect>
                                  </p:childTnLst>
                                </p:cTn>
                              </p:par>
                            </p:childTnLst>
                          </p:cTn>
                        </p:par>
                        <p:par>
                          <p:cTn id="10" fill="hold">
                            <p:stCondLst>
                              <p:cond delay="500"/>
                            </p:stCondLst>
                            <p:childTnLst>
                              <p:par>
                                <p:cTn id="11" presetID="9" presetClass="entr" presetSubtype="0" fill="hold" nodeType="afterEffect">
                                  <p:stCondLst>
                                    <p:cond delay="0"/>
                                  </p:stCondLst>
                                  <p:childTnLst>
                                    <p:set>
                                      <p:cBhvr>
                                        <p:cTn id="12" dur="500"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2025" y="1708785"/>
            <a:ext cx="6188075" cy="3855720"/>
          </a:xfrm>
          <a:prstGeom prst="rect">
            <a:avLst/>
          </a:prstGeom>
        </p:spPr>
        <p:txBody>
          <a:bodyPr vert="horz" wrap="square" lIns="0" tIns="13335" rIns="0" bIns="0" rtlCol="0">
            <a:spAutoFit/>
          </a:bodyPr>
          <a:lstStyle/>
          <a:p>
            <a:pPr marL="342900" indent="-342900" algn="l" defTabSz="914400">
              <a:lnSpc>
                <a:spcPct val="130000"/>
              </a:lnSpc>
              <a:spcBef>
                <a:spcPts val="105"/>
              </a:spcBef>
              <a:buClrTx/>
              <a:buSzTx/>
              <a:buFont typeface="Arial" panose="020B0604020202020204" pitchFamily="34" charset="0"/>
              <a:buChar char="•"/>
            </a:pPr>
            <a:r>
              <a:rPr lang="zh-CN" altLang="en-US" sz="2400" dirty="0">
                <a:solidFill>
                  <a:srgbClr val="FF0000"/>
                </a:solidFill>
                <a:latin typeface="华文中宋" panose="02010600040101010101" charset="-122"/>
                <a:ea typeface="华文中宋" panose="02010600040101010101" charset="-122"/>
              </a:rPr>
              <a:t>法律不是从来就有的</a:t>
            </a:r>
            <a:r>
              <a:rPr lang="zh-CN" altLang="en-US" sz="2400" dirty="0">
                <a:latin typeface="华文中宋" panose="02010600040101010101" charset="-122"/>
                <a:ea typeface="华文中宋" panose="02010600040101010101" charset="-122"/>
              </a:rPr>
              <a:t>，是随着私有制、阶级和国家的出现而逐步产生的。法的产生和发展，经历了漫长的过程。</a:t>
            </a:r>
          </a:p>
          <a:p>
            <a:pPr marL="342900" indent="-342900" algn="l">
              <a:lnSpc>
                <a:spcPct val="130000"/>
              </a:lnSpc>
              <a:spcBef>
                <a:spcPts val="40"/>
              </a:spcBef>
              <a:buClrTx/>
              <a:buSzTx/>
              <a:buFont typeface="Arial" panose="020B0604020202020204" pitchFamily="34" charset="0"/>
              <a:buChar char="•"/>
            </a:pPr>
            <a:endParaRPr lang="zh-CN" altLang="en-US" sz="2400" dirty="0">
              <a:latin typeface="华文中宋" panose="02010600040101010101" charset="-122"/>
              <a:ea typeface="华文中宋" panose="02010600040101010101" charset="-122"/>
            </a:endParaRPr>
          </a:p>
          <a:p>
            <a:pPr marL="342900" indent="-342900" algn="l" defTabSz="914400">
              <a:lnSpc>
                <a:spcPct val="130000"/>
              </a:lnSpc>
              <a:spcBef>
                <a:spcPts val="5"/>
              </a:spcBef>
              <a:buClrTx/>
              <a:buSzTx/>
              <a:buFont typeface="Arial" panose="020B0604020202020204" pitchFamily="34" charset="0"/>
              <a:buChar char="•"/>
            </a:pPr>
            <a:r>
              <a:rPr lang="zh-CN" altLang="en-US" sz="2400" dirty="0">
                <a:latin typeface="华文中宋" panose="02010600040101010101" charset="-122"/>
                <a:ea typeface="华文中宋" panose="02010600040101010101" charset="-122"/>
              </a:rPr>
              <a:t>与人类进入阶级社会之后的社会形态相一致，</a:t>
            </a:r>
            <a:r>
              <a:rPr lang="zh-CN" altLang="en-US" sz="2400" dirty="0">
                <a:solidFill>
                  <a:srgbClr val="FF0000"/>
                </a:solidFill>
                <a:latin typeface="华文中宋" panose="02010600040101010101" charset="-122"/>
                <a:ea typeface="华文中宋" panose="02010600040101010101" charset="-122"/>
              </a:rPr>
              <a:t>法律有四种历史类型</a:t>
            </a:r>
            <a:r>
              <a:rPr lang="zh-CN" altLang="en-US" sz="2400" dirty="0">
                <a:latin typeface="华文中宋" panose="02010600040101010101" charset="-122"/>
                <a:ea typeface="华文中宋" panose="02010600040101010101" charset="-122"/>
              </a:rPr>
              <a:t>，即奴隶制法律、封建制法律、资本主义法律和社会主义法律。当代中国的法律属于社会主义类型的法律。</a:t>
            </a:r>
          </a:p>
        </p:txBody>
      </p:sp>
      <p:sp>
        <p:nvSpPr>
          <p:cNvPr id="3" name="object 3"/>
          <p:cNvSpPr/>
          <p:nvPr/>
        </p:nvSpPr>
        <p:spPr>
          <a:xfrm>
            <a:off x="7423150" y="2009775"/>
            <a:ext cx="3960495" cy="355473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par>
                          <p:cTn id="10" fill="hold">
                            <p:stCondLst>
                              <p:cond delay="1000"/>
                            </p:stCondLst>
                            <p:childTnLst>
                              <p:par>
                                <p:cTn id="11" presetID="9"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9130" y="957580"/>
            <a:ext cx="6477000" cy="1229183"/>
          </a:xfrm>
          <a:prstGeom prst="rect">
            <a:avLst/>
          </a:prstGeom>
        </p:spPr>
        <p:txBody>
          <a:bodyPr vert="horz" wrap="square" lIns="0" tIns="12700" rIns="0" bIns="0" rtlCol="0">
            <a:spAutoFit/>
          </a:bodyPr>
          <a:lstStyle/>
          <a:p>
            <a:pPr marL="469900" marR="5080" indent="-457200" algn="l">
              <a:lnSpc>
                <a:spcPct val="150000"/>
              </a:lnSpc>
              <a:spcBef>
                <a:spcPts val="100"/>
              </a:spcBef>
              <a:buFont typeface="Arial" panose="020B0604020202020204" pitchFamily="34" charset="0"/>
              <a:buChar char="•"/>
            </a:pPr>
            <a:r>
              <a:rPr lang="zh-CN" altLang="en-US" dirty="0">
                <a:solidFill>
                  <a:schemeClr val="tx1"/>
                </a:solidFill>
                <a:latin typeface="华文中宋" panose="02010600040101010101" charset="-122"/>
                <a:ea typeface="华文中宋" panose="02010600040101010101" charset="-122"/>
                <a:cs typeface="+mn-cs"/>
              </a:rPr>
              <a:t>原始社会（氏族</a:t>
            </a:r>
            <a:r>
              <a:rPr lang="en-US" altLang="zh-CN" dirty="0">
                <a:solidFill>
                  <a:schemeClr val="tx1"/>
                </a:solidFill>
                <a:latin typeface="华文中宋" panose="02010600040101010101" charset="-122"/>
                <a:ea typeface="华文中宋" panose="02010600040101010101" charset="-122"/>
                <a:cs typeface="+mn-cs"/>
              </a:rPr>
              <a:t>)</a:t>
            </a:r>
            <a:r>
              <a:rPr lang="zh-CN" altLang="en-US" dirty="0">
                <a:solidFill>
                  <a:schemeClr val="tx1"/>
                </a:solidFill>
                <a:effectLst/>
                <a:latin typeface="华文中宋" panose="02010600040101010101" charset="-122"/>
                <a:ea typeface="华文中宋" panose="02010600040101010101" charset="-122"/>
                <a:cs typeface="+mn-cs"/>
              </a:rPr>
              <a:t>习惯是原始社会的</a:t>
            </a:r>
            <a:r>
              <a:rPr lang="en-US" altLang="zh-CN" dirty="0">
                <a:solidFill>
                  <a:schemeClr val="tx1"/>
                </a:solidFill>
                <a:effectLst/>
                <a:latin typeface="华文中宋" panose="02010600040101010101" charset="-122"/>
                <a:ea typeface="华文中宋" panose="02010600040101010101" charset="-122"/>
                <a:cs typeface="+mn-cs"/>
              </a:rPr>
              <a:t/>
            </a:r>
            <a:br>
              <a:rPr lang="en-US" altLang="zh-CN" dirty="0">
                <a:solidFill>
                  <a:schemeClr val="tx1"/>
                </a:solidFill>
                <a:effectLst/>
                <a:latin typeface="华文中宋" panose="02010600040101010101" charset="-122"/>
                <a:ea typeface="华文中宋" panose="02010600040101010101" charset="-122"/>
                <a:cs typeface="+mn-cs"/>
              </a:rPr>
            </a:br>
            <a:r>
              <a:rPr lang="zh-CN" altLang="en-US" dirty="0">
                <a:solidFill>
                  <a:schemeClr val="tx1"/>
                </a:solidFill>
                <a:effectLst/>
                <a:latin typeface="华文中宋" panose="02010600040101010101" charset="-122"/>
                <a:ea typeface="华文中宋" panose="02010600040101010101" charset="-122"/>
                <a:cs typeface="+mn-cs"/>
              </a:rPr>
              <a:t>主要社会规范 </a:t>
            </a:r>
            <a:r>
              <a:rPr lang="zh-CN" altLang="en-US"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cs typeface="+mn-cs"/>
              </a:rPr>
              <a:t>。</a:t>
            </a:r>
          </a:p>
        </p:txBody>
      </p:sp>
      <p:grpSp>
        <p:nvGrpSpPr>
          <p:cNvPr id="3" name="object 3"/>
          <p:cNvGrpSpPr/>
          <p:nvPr/>
        </p:nvGrpSpPr>
        <p:grpSpPr>
          <a:xfrm>
            <a:off x="2203450" y="2565491"/>
            <a:ext cx="7968614" cy="3401695"/>
            <a:chOff x="4269767" y="3461157"/>
            <a:chExt cx="7373635" cy="2857424"/>
          </a:xfrm>
        </p:grpSpPr>
        <p:sp>
          <p:nvSpPr>
            <p:cNvPr id="4" name="object 4"/>
            <p:cNvSpPr/>
            <p:nvPr/>
          </p:nvSpPr>
          <p:spPr>
            <a:xfrm>
              <a:off x="8843548" y="3461157"/>
              <a:ext cx="2799854" cy="285742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269767" y="3461614"/>
              <a:ext cx="2607126" cy="2856890"/>
            </a:xfrm>
            <a:prstGeom prst="rect">
              <a:avLst/>
            </a:prstGeom>
            <a:blipFill>
              <a:blip r:embed="rId3" cstate="print"/>
              <a:stretch>
                <a:fillRect/>
              </a:stretch>
            </a:blipFill>
          </p:spPr>
          <p:txBody>
            <a:bodyPr wrap="square" lIns="0" tIns="0" rIns="0" bIns="0" rtlCol="0"/>
            <a:lstStyle/>
            <a:p>
              <a:endParaRPr/>
            </a:p>
          </p:txBody>
        </p:sp>
      </p:grpSp>
      <p:sp>
        <p:nvSpPr>
          <p:cNvPr id="9" name="文本框 8"/>
          <p:cNvSpPr txBox="1"/>
          <p:nvPr/>
        </p:nvSpPr>
        <p:spPr>
          <a:xfrm>
            <a:off x="6602730" y="6066155"/>
            <a:ext cx="3747770" cy="398780"/>
          </a:xfrm>
          <a:prstGeom prst="rect">
            <a:avLst/>
          </a:prstGeom>
          <a:noFill/>
        </p:spPr>
        <p:txBody>
          <a:bodyPr wrap="none" rtlCol="0">
            <a:spAutoFit/>
          </a:bodyPr>
          <a:lstStyle/>
          <a:p>
            <a:pPr algn="l"/>
            <a:r>
              <a:rPr lang="zh-CN" altLang="en-US" sz="2000" b="1" dirty="0">
                <a:solidFill>
                  <a:srgbClr val="008000"/>
                </a:solidFill>
                <a:latin typeface="华文楷体" panose="02010600040101010101" charset="-122"/>
                <a:ea typeface="华文楷体" panose="02010600040101010101" charset="-122"/>
                <a:sym typeface="+mn-ea"/>
              </a:rPr>
              <a:t>《家庭、私有制和国家的起源》</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par>
                          <p:cTn id="10" fill="hold">
                            <p:stCondLst>
                              <p:cond delay="1000"/>
                            </p:stCondLst>
                            <p:childTnLst>
                              <p:par>
                                <p:cTn id="11" presetID="9"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par>
                                <p:cTn id="14" presetID="2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ppt_x</p:attrName>
                                        </p:attrNameLst>
                                      </p:cBhvr>
                                      <p:tavLst>
                                        <p:tav tm="0">
                                          <p:val>
                                            <p:strVal val="#ppt_x-.2"/>
                                          </p:val>
                                        </p:tav>
                                        <p:tav tm="100000">
                                          <p:val>
                                            <p:strVal val="#ppt_x"/>
                                          </p:val>
                                        </p:tav>
                                      </p:tavLst>
                                    </p:anim>
                                    <p:anim calcmode="lin" valueType="num">
                                      <p:cBhvr>
                                        <p:cTn id="17"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1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 Box 2"/>
          <p:cNvSpPr txBox="1"/>
          <p:nvPr/>
        </p:nvSpPr>
        <p:spPr>
          <a:xfrm>
            <a:off x="942340" y="1078230"/>
            <a:ext cx="10307955" cy="4056495"/>
          </a:xfrm>
          <a:prstGeom prst="rect">
            <a:avLst/>
          </a:prstGeom>
          <a:noFill/>
          <a:ln w="76200">
            <a:noFill/>
          </a:ln>
        </p:spPr>
        <p:txBody>
          <a:bodyPr wrap="square">
            <a:spAutoFit/>
          </a:bodyPr>
          <a:lstStyle/>
          <a:p>
            <a:pPr indent="0" algn="l" eaLnBrk="1" hangingPunct="1">
              <a:lnSpc>
                <a:spcPct val="150000"/>
              </a:lnSpc>
              <a:spcBef>
                <a:spcPct val="20000"/>
              </a:spcBef>
              <a:buClrTx/>
              <a:buSzTx/>
              <a:buFont typeface="Arial" panose="020B0604020202020204" pitchFamily="34" charset="0"/>
              <a:buNone/>
            </a:pPr>
            <a:r>
              <a:rPr lang="zh-CN" altLang="en-US" b="1" dirty="0">
                <a:latin typeface="Arial" panose="020B0604020202020204" pitchFamily="34" charset="0"/>
              </a:rPr>
              <a:t>     </a:t>
            </a:r>
            <a:r>
              <a:rPr lang="zh-CN" altLang="en-US" sz="2400" dirty="0">
                <a:latin typeface="华文中宋" panose="02010600040101010101" charset="-122"/>
                <a:ea typeface="华文中宋" panose="02010600040101010101" charset="-122"/>
              </a:rPr>
              <a:t>   </a:t>
            </a:r>
            <a:r>
              <a:rPr lang="zh-CN" altLang="en-US" sz="2800" dirty="0">
                <a:latin typeface="华文中宋" panose="02010600040101010101" charset="-122"/>
                <a:ea typeface="华文中宋" panose="02010600040101010101" charset="-122"/>
                <a:cs typeface="华文中宋" panose="02010600040101010101" charset="-122"/>
              </a:rPr>
              <a:t>法律是成文的道德，道德是内心的法律。法律和道德都具有规范社会行为、调节社会关系、维护社会秩序的作用，在国家治理中都有其地位和功能。法安天下，德润人心。法律有效实施有赖于道德支持，道德践行也离不开法律约束。法治和德治不可分离、不可偏废，国家治理需要法律和道德协同发力。 </a:t>
            </a:r>
          </a:p>
          <a:p>
            <a:pPr indent="0" algn="l" eaLnBrk="1" hangingPunct="1">
              <a:lnSpc>
                <a:spcPct val="150000"/>
              </a:lnSpc>
              <a:spcBef>
                <a:spcPct val="20000"/>
              </a:spcBef>
              <a:buClrTx/>
              <a:buSzTx/>
              <a:buFont typeface="Arial" panose="020B0604020202020204" pitchFamily="34" charset="0"/>
              <a:buNone/>
            </a:pP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  </a:t>
            </a:r>
            <a:r>
              <a:rPr lang="zh-CN" altLang="en-US" sz="2800" b="1" dirty="0" smtClean="0">
                <a:solidFill>
                  <a:srgbClr val="FF0000"/>
                </a:solidFill>
                <a:latin typeface="华文中宋" panose="02010600040101010101" charset="-122"/>
                <a:ea typeface="华文中宋" panose="02010600040101010101" charset="-122"/>
                <a:cs typeface="华文中宋" panose="02010600040101010101" charset="-122"/>
              </a:rPr>
              <a:t>  </a:t>
            </a:r>
            <a:r>
              <a:rPr lang="en-US" altLang="zh-CN" sz="2800" b="1" dirty="0" smtClean="0">
                <a:solidFill>
                  <a:srgbClr val="FF0000"/>
                </a:solidFill>
                <a:latin typeface="华文中宋" panose="02010600040101010101" charset="-122"/>
                <a:ea typeface="华文中宋" panose="02010600040101010101" charset="-122"/>
                <a:cs typeface="华文中宋" panose="02010600040101010101" charset="-122"/>
              </a:rPr>
              <a:t>       </a:t>
            </a:r>
            <a:r>
              <a:rPr lang="zh-CN" altLang="en-US" sz="2400" dirty="0">
                <a:solidFill>
                  <a:srgbClr val="FF0000"/>
                </a:solidFill>
                <a:latin typeface="华文中宋" panose="02010600040101010101" charset="-122"/>
                <a:ea typeface="华文中宋" panose="02010600040101010101" charset="-122"/>
                <a:cs typeface="华文中宋" panose="02010600040101010101" charset="-122"/>
              </a:rPr>
              <a:t>—— 习近平2016年12月10日主持中央政治局37次集体学习讲话</a:t>
            </a:r>
            <a:endParaRPr lang="zh-CN" altLang="en-US" sz="2400" b="1" dirty="0">
              <a:solidFill>
                <a:srgbClr val="FF0000"/>
              </a:solidFill>
              <a:latin typeface="黑体" panose="02010609060101010101" charset="-122"/>
              <a:ea typeface="黑体" panose="02010609060101010101" charset="-122"/>
            </a:endParaRPr>
          </a:p>
        </p:txBody>
      </p:sp>
      <p:pic>
        <p:nvPicPr>
          <p:cNvPr id="5" name="图片 4"/>
          <p:cNvPicPr>
            <a:picLocks noChangeAspect="1"/>
          </p:cNvPicPr>
          <p:nvPr/>
        </p:nvPicPr>
        <p:blipFill>
          <a:blip r:embed="rId2"/>
          <a:stretch>
            <a:fillRect/>
          </a:stretch>
        </p:blipFill>
        <p:spPr>
          <a:xfrm>
            <a:off x="9480550" y="5082540"/>
            <a:ext cx="1991995" cy="141986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000" fill="hold">
                                          <p:stCondLst>
                                            <p:cond delay="0"/>
                                          </p:stCondLst>
                                        </p:cTn>
                                        <p:tgtEl>
                                          <p:spTgt spid="102402"/>
                                        </p:tgtEl>
                                        <p:attrNameLst>
                                          <p:attrName>style.visibility</p:attrName>
                                        </p:attrNameLst>
                                      </p:cBhvr>
                                      <p:to>
                                        <p:strVal val="visible"/>
                                      </p:to>
                                    </p:set>
                                    <p:animEffect transition="in" filter="strips(downLeft)">
                                      <p:cBhvr>
                                        <p:cTn id="7" dur="1000"/>
                                        <p:tgtEl>
                                          <p:spTgt spid="102402"/>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p:nvPr/>
        </p:nvSpPr>
        <p:spPr>
          <a:xfrm>
            <a:off x="919480" y="5869623"/>
            <a:ext cx="5042535" cy="706755"/>
          </a:xfrm>
          <a:prstGeom prst="rect">
            <a:avLst/>
          </a:prstGeom>
          <a:noFill/>
          <a:ln w="9525">
            <a:noFill/>
          </a:ln>
        </p:spPr>
        <p:txBody>
          <a:bodyPr wrap="square" anchor="ctr" anchorCtr="0">
            <a:spAutoFit/>
          </a:bodyPr>
          <a:lstStyle/>
          <a:p>
            <a:pPr algn="ctr" eaLnBrk="1" hangingPunct="1"/>
            <a:r>
              <a:rPr lang="zh-CN" altLang="en-US" sz="2000" b="1" dirty="0">
                <a:solidFill>
                  <a:srgbClr val="008000"/>
                </a:solidFill>
                <a:latin typeface="华文楷体" panose="02010600040101010101" charset="-122"/>
                <a:ea typeface="华文楷体" panose="02010600040101010101" charset="-122"/>
              </a:rPr>
              <a:t>古代奴隶社会第一部比较完整的法律公元前18世纪古巴比伦王国《汉穆拉比法典》</a:t>
            </a:r>
            <a:r>
              <a:rPr lang="en-US" altLang="zh-CN" sz="2000" b="1" dirty="0">
                <a:solidFill>
                  <a:schemeClr val="accent2"/>
                </a:solidFill>
                <a:latin typeface="楷体_GB2312" pitchFamily="49" charset="-122"/>
                <a:ea typeface="楷体_GB2312" pitchFamily="49" charset="-122"/>
              </a:rPr>
              <a:t> </a:t>
            </a:r>
          </a:p>
        </p:txBody>
      </p:sp>
      <p:sp>
        <p:nvSpPr>
          <p:cNvPr id="22531" name="Rectangle 12"/>
          <p:cNvSpPr/>
          <p:nvPr/>
        </p:nvSpPr>
        <p:spPr>
          <a:xfrm>
            <a:off x="553720" y="894080"/>
            <a:ext cx="2601595" cy="583565"/>
          </a:xfrm>
          <a:prstGeom prst="rect">
            <a:avLst/>
          </a:prstGeom>
          <a:noFill/>
          <a:ln w="9525">
            <a:noFill/>
          </a:ln>
        </p:spPr>
        <p:txBody>
          <a:bodyPr wrap="none">
            <a:spAutoFit/>
            <a:scene3d>
              <a:camera prst="orthographicFront"/>
              <a:lightRig rig="threePt" dir="t"/>
            </a:scene3d>
          </a:bodyPr>
          <a:lstStyle/>
          <a:p>
            <a:pPr eaLnBrk="1" hangingPunct="1"/>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rPr>
              <a:t> 1、奴隶制法</a:t>
            </a:r>
          </a:p>
        </p:txBody>
      </p:sp>
      <p:sp>
        <p:nvSpPr>
          <p:cNvPr id="22532" name="Rectangle 15"/>
          <p:cNvSpPr>
            <a:spLocks noGrp="1"/>
          </p:cNvSpPr>
          <p:nvPr>
            <p:ph type="body" sz="half" idx="1"/>
          </p:nvPr>
        </p:nvSpPr>
        <p:spPr>
          <a:xfrm>
            <a:off x="2495550" y="3860800"/>
            <a:ext cx="4038600" cy="1728788"/>
          </a:xfrm>
        </p:spPr>
        <p:txBody>
          <a:bodyPr vert="horz" wrap="square" lIns="91440" tIns="45720" rIns="91440" bIns="45720" anchor="t" anchorCtr="0"/>
          <a:lstStyle/>
          <a:p>
            <a:pPr eaLnBrk="1" hangingPunct="1">
              <a:buClrTx/>
              <a:buSzTx/>
              <a:buFontTx/>
              <a:buNone/>
            </a:pPr>
            <a:endParaRPr lang="zh-CN" altLang="en-US" sz="2800" b="1" dirty="0"/>
          </a:p>
          <a:p>
            <a:pPr eaLnBrk="1" hangingPunct="1">
              <a:buClrTx/>
              <a:buSzTx/>
              <a:buFontTx/>
            </a:pPr>
            <a:endParaRPr lang="en-US" altLang="zh-CN" sz="2400" b="1" dirty="0">
              <a:ea typeface="楷体_GB2312" pitchFamily="49" charset="-122"/>
            </a:endParaRPr>
          </a:p>
          <a:p>
            <a:pPr eaLnBrk="1" hangingPunct="1">
              <a:buClrTx/>
              <a:buSzTx/>
              <a:buFontTx/>
            </a:pPr>
            <a:endParaRPr lang="zh-CN" altLang="en-US" sz="2400" dirty="0">
              <a:ea typeface="楷体_GB2312" pitchFamily="49" charset="-122"/>
            </a:endParaRPr>
          </a:p>
        </p:txBody>
      </p:sp>
      <p:pic>
        <p:nvPicPr>
          <p:cNvPr id="9" name="图片 8" descr="古法典.jpg"/>
          <p:cNvPicPr>
            <a:picLocks noChangeAspect="1"/>
          </p:cNvPicPr>
          <p:nvPr/>
        </p:nvPicPr>
        <p:blipFill>
          <a:blip r:embed="rId2"/>
          <a:stretch>
            <a:fillRect/>
          </a:stretch>
        </p:blipFill>
        <p:spPr>
          <a:xfrm>
            <a:off x="2193925" y="2949575"/>
            <a:ext cx="2533650" cy="2935605"/>
          </a:xfrm>
          <a:prstGeom prst="rect">
            <a:avLst/>
          </a:prstGeom>
          <a:effectLst>
            <a:outerShdw blurRad="76200" dir="18900000" sy="23000" kx="-1200000" algn="bl" rotWithShape="0">
              <a:prstClr val="black">
                <a:alpha val="20000"/>
              </a:prstClr>
            </a:outerShdw>
          </a:effectLst>
        </p:spPr>
      </p:pic>
      <p:pic>
        <p:nvPicPr>
          <p:cNvPr id="22534" name="Picture 19" descr="200622173338912"/>
          <p:cNvPicPr>
            <a:picLocks noChangeAspect="1"/>
          </p:cNvPicPr>
          <p:nvPr/>
        </p:nvPicPr>
        <p:blipFill>
          <a:blip r:embed="rId3"/>
          <a:stretch>
            <a:fillRect/>
          </a:stretch>
        </p:blipFill>
        <p:spPr>
          <a:xfrm>
            <a:off x="8311515" y="3012440"/>
            <a:ext cx="2096135" cy="1763395"/>
          </a:xfrm>
          <a:prstGeom prst="rect">
            <a:avLst/>
          </a:prstGeom>
          <a:effectLst>
            <a:outerShdw blurRad="76200" dir="18900000" sy="23000" kx="-1200000" algn="bl" rotWithShape="0">
              <a:prstClr val="black">
                <a:alpha val="20000"/>
              </a:prstClr>
            </a:outerShdw>
          </a:effectLst>
        </p:spPr>
      </p:pic>
      <p:pic>
        <p:nvPicPr>
          <p:cNvPr id="22535" name="Picture 20" descr="20062217336788"/>
          <p:cNvPicPr>
            <a:picLocks noChangeAspect="1"/>
          </p:cNvPicPr>
          <p:nvPr/>
        </p:nvPicPr>
        <p:blipFill>
          <a:blip r:embed="rId4"/>
          <a:stretch>
            <a:fillRect/>
          </a:stretch>
        </p:blipFill>
        <p:spPr>
          <a:xfrm>
            <a:off x="6313805" y="3012440"/>
            <a:ext cx="1997710" cy="1922780"/>
          </a:xfrm>
          <a:prstGeom prst="rect">
            <a:avLst/>
          </a:prstGeom>
          <a:effectLst>
            <a:outerShdw blurRad="76200" dir="18900000" sy="23000" kx="-1200000" algn="bl" rotWithShape="0">
              <a:prstClr val="black">
                <a:alpha val="20000"/>
              </a:prstClr>
            </a:outerShdw>
          </a:effectLst>
        </p:spPr>
      </p:pic>
      <p:pic>
        <p:nvPicPr>
          <p:cNvPr id="22536" name="Picture 21" descr="200622173326277"/>
          <p:cNvPicPr>
            <a:picLocks noChangeAspect="1"/>
          </p:cNvPicPr>
          <p:nvPr/>
        </p:nvPicPr>
        <p:blipFill>
          <a:blip r:embed="rId5"/>
          <a:stretch>
            <a:fillRect/>
          </a:stretch>
        </p:blipFill>
        <p:spPr>
          <a:xfrm>
            <a:off x="6795770" y="3961765"/>
            <a:ext cx="3235325" cy="1923415"/>
          </a:xfrm>
          <a:prstGeom prst="rect">
            <a:avLst/>
          </a:prstGeom>
          <a:effectLst>
            <a:outerShdw blurRad="76200" dir="18900000" sy="23000" kx="-1200000" algn="bl" rotWithShape="0">
              <a:prstClr val="black">
                <a:alpha val="20000"/>
              </a:prstClr>
            </a:outerShdw>
          </a:effectLst>
        </p:spPr>
      </p:pic>
      <p:sp>
        <p:nvSpPr>
          <p:cNvPr id="22537" name="Rectangle 22"/>
          <p:cNvSpPr/>
          <p:nvPr/>
        </p:nvSpPr>
        <p:spPr>
          <a:xfrm>
            <a:off x="6913246" y="5854383"/>
            <a:ext cx="2729230" cy="706755"/>
          </a:xfrm>
          <a:prstGeom prst="rect">
            <a:avLst/>
          </a:prstGeom>
          <a:noFill/>
          <a:ln w="9525">
            <a:noFill/>
          </a:ln>
        </p:spPr>
        <p:txBody>
          <a:bodyPr wrap="none" anchor="ctr" anchorCtr="0">
            <a:spAutoFit/>
          </a:bodyPr>
          <a:lstStyle/>
          <a:p>
            <a:pPr algn="ctr" eaLnBrk="1" hangingPunct="1"/>
            <a:r>
              <a:rPr lang="zh-CN" altLang="en-US" sz="2000" b="1" dirty="0">
                <a:solidFill>
                  <a:srgbClr val="008000"/>
                </a:solidFill>
                <a:latin typeface="华文楷体" panose="02010600040101010101" charset="-122"/>
                <a:ea typeface="华文楷体" panose="02010600040101010101" charset="-122"/>
              </a:rPr>
              <a:t>公元六世纪古罗马</a:t>
            </a:r>
          </a:p>
          <a:p>
            <a:pPr algn="ctr" eaLnBrk="1" hangingPunct="1"/>
            <a:r>
              <a:rPr lang="en-US" altLang="zh-CN" sz="2000" b="1" dirty="0">
                <a:solidFill>
                  <a:srgbClr val="008000"/>
                </a:solidFill>
                <a:latin typeface="华文楷体" panose="02010600040101010101" charset="-122"/>
                <a:ea typeface="华文楷体" panose="02010600040101010101" charset="-122"/>
              </a:rPr>
              <a:t>《</a:t>
            </a:r>
            <a:r>
              <a:rPr lang="zh-CN" altLang="en-US" sz="2000" b="1" dirty="0">
                <a:solidFill>
                  <a:srgbClr val="008000"/>
                </a:solidFill>
                <a:latin typeface="华文楷体" panose="02010600040101010101" charset="-122"/>
                <a:ea typeface="华文楷体" panose="02010600040101010101" charset="-122"/>
              </a:rPr>
              <a:t>查士丁尼国法大全</a:t>
            </a:r>
            <a:r>
              <a:rPr lang="en-US" altLang="zh-CN" sz="2000" b="1" dirty="0">
                <a:solidFill>
                  <a:srgbClr val="008000"/>
                </a:solidFill>
                <a:latin typeface="华文楷体" panose="02010600040101010101" charset="-122"/>
                <a:ea typeface="华文楷体" panose="02010600040101010101" charset="-122"/>
              </a:rPr>
              <a:t>》</a:t>
            </a:r>
            <a:endParaRPr lang="zh-CN" altLang="en-US" sz="2000" b="1" dirty="0">
              <a:solidFill>
                <a:srgbClr val="008000"/>
              </a:solidFill>
              <a:latin typeface="华文楷体" panose="02010600040101010101" charset="-122"/>
              <a:ea typeface="华文楷体" panose="02010600040101010101" charset="-122"/>
            </a:endParaRPr>
          </a:p>
        </p:txBody>
      </p:sp>
      <p:sp>
        <p:nvSpPr>
          <p:cNvPr id="22538" name="Rectangle 23"/>
          <p:cNvSpPr/>
          <p:nvPr/>
        </p:nvSpPr>
        <p:spPr>
          <a:xfrm>
            <a:off x="804863" y="1636713"/>
            <a:ext cx="4580869" cy="2447925"/>
          </a:xfrm>
          <a:prstGeom prst="rect">
            <a:avLst/>
          </a:prstGeom>
          <a:noFill/>
          <a:ln w="9525">
            <a:noFill/>
          </a:ln>
        </p:spPr>
        <p:txBody>
          <a:bodyPr/>
          <a:lstStyle/>
          <a:p>
            <a:pPr marL="342900" indent="-342900" eaLnBrk="1" hangingPunct="1">
              <a:spcBef>
                <a:spcPct val="20000"/>
              </a:spcBef>
              <a:buChar char="•"/>
            </a:pPr>
            <a:r>
              <a:rPr lang="zh-CN" altLang="en-US" sz="2400" dirty="0">
                <a:latin typeface="华文中宋" panose="02010600040101010101" charset="-122"/>
                <a:ea typeface="华文中宋" panose="02010600040101010101" charset="-122"/>
              </a:rPr>
              <a:t>具有明显的原始习惯残留痕迹；</a:t>
            </a:r>
          </a:p>
          <a:p>
            <a:pPr marL="342900" indent="-342900" eaLnBrk="1" hangingPunct="1">
              <a:spcBef>
                <a:spcPct val="20000"/>
              </a:spcBef>
              <a:buChar char="•"/>
            </a:pPr>
            <a:r>
              <a:rPr lang="zh-CN" altLang="en-US" sz="2400" dirty="0">
                <a:latin typeface="华文中宋" panose="02010600040101010101" charset="-122"/>
                <a:ea typeface="华文中宋" panose="02010600040101010101" charset="-122"/>
              </a:rPr>
              <a:t>否认奴隶的法律人格；</a:t>
            </a:r>
          </a:p>
          <a:p>
            <a:pPr marL="342900" indent="-342900" eaLnBrk="1" hangingPunct="1">
              <a:spcBef>
                <a:spcPct val="20000"/>
              </a:spcBef>
              <a:buChar char="•"/>
            </a:pPr>
            <a:endParaRPr lang="zh-CN" altLang="en-US" sz="2000" b="1" dirty="0">
              <a:latin typeface="Arial" panose="020B0604020202020204" pitchFamily="34" charset="0"/>
              <a:ea typeface="楷体_GB2312" pitchFamily="49" charset="-122"/>
            </a:endParaRPr>
          </a:p>
          <a:p>
            <a:pPr marL="342900" indent="-342900" eaLnBrk="1" hangingPunct="1"/>
            <a:r>
              <a:rPr lang="zh-CN" altLang="en-US" sz="2400" b="1" dirty="0">
                <a:latin typeface="Arial" panose="020B0604020202020204" pitchFamily="34" charset="0"/>
                <a:ea typeface="楷体_GB2312" pitchFamily="49" charset="-122"/>
              </a:rPr>
              <a:t/>
            </a:r>
            <a:br>
              <a:rPr lang="zh-CN" altLang="en-US" sz="2400" b="1" dirty="0">
                <a:latin typeface="Arial" panose="020B0604020202020204" pitchFamily="34" charset="0"/>
                <a:ea typeface="楷体_GB2312" pitchFamily="49" charset="-122"/>
              </a:rPr>
            </a:br>
            <a:endParaRPr lang="zh-CN" altLang="en-US" sz="2400" b="1" dirty="0">
              <a:latin typeface="Arial" panose="020B0604020202020204" pitchFamily="34" charset="0"/>
              <a:ea typeface="楷体_GB2312" pitchFamily="49" charset="-122"/>
            </a:endParaRPr>
          </a:p>
        </p:txBody>
      </p:sp>
      <p:sp>
        <p:nvSpPr>
          <p:cNvPr id="22539" name="Rectangle 24"/>
          <p:cNvSpPr/>
          <p:nvPr/>
        </p:nvSpPr>
        <p:spPr>
          <a:xfrm>
            <a:off x="6408822" y="1603474"/>
            <a:ext cx="4321175" cy="1141730"/>
          </a:xfrm>
          <a:prstGeom prst="rect">
            <a:avLst/>
          </a:prstGeom>
          <a:noFill/>
          <a:ln w="9525">
            <a:noFill/>
          </a:ln>
        </p:spPr>
        <p:txBody>
          <a:bodyPr/>
          <a:lstStyle/>
          <a:p>
            <a:pPr marL="342900" indent="-342900" eaLnBrk="1" hangingPunct="1">
              <a:spcBef>
                <a:spcPct val="20000"/>
              </a:spcBef>
              <a:buFont typeface="Arial" panose="020B0604020202020204" pitchFamily="34" charset="0"/>
              <a:buChar char="•"/>
            </a:pPr>
            <a:r>
              <a:rPr lang="zh-CN" altLang="en-US" sz="2400" dirty="0">
                <a:latin typeface="华文中宋" panose="02010600040101010101" charset="-122"/>
                <a:ea typeface="华文中宋" panose="02010600040101010101" charset="-122"/>
              </a:rPr>
              <a:t>刑罚方式极其残酷；</a:t>
            </a:r>
          </a:p>
          <a:p>
            <a:pPr marL="342900" indent="-342900" eaLnBrk="1" hangingPunct="1">
              <a:spcBef>
                <a:spcPct val="20000"/>
              </a:spcBef>
              <a:buChar char="•"/>
            </a:pPr>
            <a:r>
              <a:rPr lang="zh-CN" altLang="en-US" sz="2400" dirty="0">
                <a:latin typeface="华文中宋" panose="02010600040101010101" charset="-122"/>
                <a:ea typeface="华文中宋" panose="02010600040101010101" charset="-122"/>
              </a:rPr>
              <a:t>确认自由民之间的等级划分。</a:t>
            </a:r>
            <a:endParaRPr lang="zh-CN" altLang="en-US" sz="2400" b="1" dirty="0">
              <a:latin typeface="Arial" panose="020B0604020202020204" pitchFamily="34"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25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9" presetClass="entr" presetSubtype="0" fill="hold" grpId="0" nodeType="clickEffect">
                                  <p:stCondLst>
                                    <p:cond delay="0"/>
                                  </p:stCondLst>
                                  <p:childTnLst>
                                    <p:set>
                                      <p:cBhvr>
                                        <p:cTn id="10" dur="500" fill="hold">
                                          <p:stCondLst>
                                            <p:cond delay="0"/>
                                          </p:stCondLst>
                                        </p:cTn>
                                        <p:tgtEl>
                                          <p:spTgt spid="22538"/>
                                        </p:tgtEl>
                                        <p:attrNameLst>
                                          <p:attrName>style.visibility</p:attrName>
                                        </p:attrNameLst>
                                      </p:cBhvr>
                                      <p:to>
                                        <p:strVal val="visible"/>
                                      </p:to>
                                    </p:set>
                                    <p:anim calcmode="lin" valueType="num">
                                      <p:cBhvr>
                                        <p:cTn id="11" dur="500" fill="hold"/>
                                        <p:tgtEl>
                                          <p:spTgt spid="22538"/>
                                        </p:tgtEl>
                                        <p:attrNameLst>
                                          <p:attrName>ppt_x</p:attrName>
                                        </p:attrNameLst>
                                      </p:cBhvr>
                                      <p:tavLst>
                                        <p:tav tm="0">
                                          <p:val>
                                            <p:strVal val="#ppt_x-.2"/>
                                          </p:val>
                                        </p:tav>
                                        <p:tav tm="100000">
                                          <p:val>
                                            <p:strVal val="#ppt_x"/>
                                          </p:val>
                                        </p:tav>
                                      </p:tavLst>
                                    </p:anim>
                                    <p:anim calcmode="lin" valueType="num">
                                      <p:cBhvr>
                                        <p:cTn id="12" dur="500" fill="hold"/>
                                        <p:tgtEl>
                                          <p:spTgt spid="22538"/>
                                        </p:tgtEl>
                                        <p:attrNameLst>
                                          <p:attrName>ppt_y</p:attrName>
                                        </p:attrNameLst>
                                      </p:cBhvr>
                                      <p:tavLst>
                                        <p:tav tm="0">
                                          <p:val>
                                            <p:strVal val="#ppt_y"/>
                                          </p:val>
                                        </p:tav>
                                        <p:tav tm="100000">
                                          <p:val>
                                            <p:strVal val="#ppt_y"/>
                                          </p:val>
                                        </p:tav>
                                      </p:tavLst>
                                    </p:anim>
                                    <p:animEffect transition="in" filter="wipe(right)" prLst="gradientSize: 0.1">
                                      <p:cBhvr>
                                        <p:cTn id="13" dur="500"/>
                                        <p:tgtEl>
                                          <p:spTgt spid="2253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9" presetClass="entr" presetSubtype="0" fill="hold" grpId="0" nodeType="withEffect">
                                  <p:stCondLst>
                                    <p:cond delay="0"/>
                                  </p:stCondLst>
                                  <p:childTnLst>
                                    <p:set>
                                      <p:cBhvr>
                                        <p:cTn id="18" dur="500" fill="hold">
                                          <p:stCondLst>
                                            <p:cond delay="0"/>
                                          </p:stCondLst>
                                        </p:cTn>
                                        <p:tgtEl>
                                          <p:spTgt spid="22530"/>
                                        </p:tgtEl>
                                        <p:attrNameLst>
                                          <p:attrName>style.visibility</p:attrName>
                                        </p:attrNameLst>
                                      </p:cBhvr>
                                      <p:to>
                                        <p:strVal val="visible"/>
                                      </p:to>
                                    </p:set>
                                    <p:anim calcmode="lin" valueType="num">
                                      <p:cBhvr>
                                        <p:cTn id="19" dur="500" fill="hold"/>
                                        <p:tgtEl>
                                          <p:spTgt spid="22530"/>
                                        </p:tgtEl>
                                        <p:attrNameLst>
                                          <p:attrName>ppt_x</p:attrName>
                                        </p:attrNameLst>
                                      </p:cBhvr>
                                      <p:tavLst>
                                        <p:tav tm="0">
                                          <p:val>
                                            <p:strVal val="#ppt_x-.2"/>
                                          </p:val>
                                        </p:tav>
                                        <p:tav tm="100000">
                                          <p:val>
                                            <p:strVal val="#ppt_x"/>
                                          </p:val>
                                        </p:tav>
                                      </p:tavLst>
                                    </p:anim>
                                    <p:anim calcmode="lin" valueType="num">
                                      <p:cBhvr>
                                        <p:cTn id="20" dur="500" fill="hold"/>
                                        <p:tgtEl>
                                          <p:spTgt spid="22530"/>
                                        </p:tgtEl>
                                        <p:attrNameLst>
                                          <p:attrName>ppt_y</p:attrName>
                                        </p:attrNameLst>
                                      </p:cBhvr>
                                      <p:tavLst>
                                        <p:tav tm="0">
                                          <p:val>
                                            <p:strVal val="#ppt_y"/>
                                          </p:val>
                                        </p:tav>
                                        <p:tav tm="100000">
                                          <p:val>
                                            <p:strVal val="#ppt_y"/>
                                          </p:val>
                                        </p:tav>
                                      </p:tavLst>
                                    </p:anim>
                                    <p:animEffect transition="in" filter="wipe(right)" prLst="gradientSize: 0.1">
                                      <p:cBhvr>
                                        <p:cTn id="21" dur="500"/>
                                        <p:tgtEl>
                                          <p:spTgt spid="22530"/>
                                        </p:tgtEl>
                                      </p:cBhvr>
                                    </p:animEffect>
                                  </p:childTnLst>
                                </p:cTn>
                              </p:par>
                              <p:par>
                                <p:cTn id="22" presetID="29" presetClass="entr" presetSubtype="0" fill="hold" grpId="0" nodeType="withEffect">
                                  <p:stCondLst>
                                    <p:cond delay="0"/>
                                  </p:stCondLst>
                                  <p:childTnLst>
                                    <p:set>
                                      <p:cBhvr>
                                        <p:cTn id="23" dur="500" fill="hold">
                                          <p:stCondLst>
                                            <p:cond delay="0"/>
                                          </p:stCondLst>
                                        </p:cTn>
                                        <p:tgtEl>
                                          <p:spTgt spid="22539"/>
                                        </p:tgtEl>
                                        <p:attrNameLst>
                                          <p:attrName>style.visibility</p:attrName>
                                        </p:attrNameLst>
                                      </p:cBhvr>
                                      <p:to>
                                        <p:strVal val="visible"/>
                                      </p:to>
                                    </p:set>
                                    <p:anim calcmode="lin" valueType="num">
                                      <p:cBhvr>
                                        <p:cTn id="24" dur="500" fill="hold"/>
                                        <p:tgtEl>
                                          <p:spTgt spid="22539"/>
                                        </p:tgtEl>
                                        <p:attrNameLst>
                                          <p:attrName>ppt_x</p:attrName>
                                        </p:attrNameLst>
                                      </p:cBhvr>
                                      <p:tavLst>
                                        <p:tav tm="0">
                                          <p:val>
                                            <p:strVal val="#ppt_x-.2"/>
                                          </p:val>
                                        </p:tav>
                                        <p:tav tm="100000">
                                          <p:val>
                                            <p:strVal val="#ppt_x"/>
                                          </p:val>
                                        </p:tav>
                                      </p:tavLst>
                                    </p:anim>
                                    <p:anim calcmode="lin" valueType="num">
                                      <p:cBhvr>
                                        <p:cTn id="25" dur="500" fill="hold"/>
                                        <p:tgtEl>
                                          <p:spTgt spid="22539"/>
                                        </p:tgtEl>
                                        <p:attrNameLst>
                                          <p:attrName>ppt_y</p:attrName>
                                        </p:attrNameLst>
                                      </p:cBhvr>
                                      <p:tavLst>
                                        <p:tav tm="0">
                                          <p:val>
                                            <p:strVal val="#ppt_y"/>
                                          </p:val>
                                        </p:tav>
                                        <p:tav tm="100000">
                                          <p:val>
                                            <p:strVal val="#ppt_y"/>
                                          </p:val>
                                        </p:tav>
                                      </p:tavLst>
                                    </p:anim>
                                    <p:animEffect transition="in" filter="wipe(right)" prLst="gradientSize: 0.1">
                                      <p:cBhvr>
                                        <p:cTn id="26" dur="500"/>
                                        <p:tgtEl>
                                          <p:spTgt spid="22539"/>
                                        </p:tgtEl>
                                      </p:cBhvr>
                                    </p:animEffect>
                                  </p:childTnLst>
                                </p:cTn>
                              </p:par>
                              <p:par>
                                <p:cTn id="27" presetID="1" presetClass="entr" presetSubtype="0" fill="hold" nodeType="withEffect">
                                  <p:stCondLst>
                                    <p:cond delay="0"/>
                                  </p:stCondLst>
                                  <p:childTnLst>
                                    <p:set>
                                      <p:cBhvr>
                                        <p:cTn id="28" dur="1" fill="hold">
                                          <p:stCondLst>
                                            <p:cond delay="0"/>
                                          </p:stCondLst>
                                        </p:cTn>
                                        <p:tgtEl>
                                          <p:spTgt spid="225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534"/>
                                        </p:tgtEl>
                                        <p:attrNameLst>
                                          <p:attrName>style.visibility</p:attrName>
                                        </p:attrNameLst>
                                      </p:cBhvr>
                                      <p:to>
                                        <p:strVal val="visible"/>
                                      </p:to>
                                    </p:set>
                                  </p:childTnLst>
                                </p:cTn>
                              </p:par>
                              <p:par>
                                <p:cTn id="31" presetID="29" presetClass="entr" presetSubtype="0" fill="hold" nodeType="withEffect">
                                  <p:stCondLst>
                                    <p:cond delay="0"/>
                                  </p:stCondLst>
                                  <p:childTnLst>
                                    <p:set>
                                      <p:cBhvr>
                                        <p:cTn id="32" dur="1" fill="hold">
                                          <p:stCondLst>
                                            <p:cond delay="0"/>
                                          </p:stCondLst>
                                        </p:cTn>
                                        <p:tgtEl>
                                          <p:spTgt spid="22536"/>
                                        </p:tgtEl>
                                        <p:attrNameLst>
                                          <p:attrName>style.visibility</p:attrName>
                                        </p:attrNameLst>
                                      </p:cBhvr>
                                      <p:to>
                                        <p:strVal val="visible"/>
                                      </p:to>
                                    </p:set>
                                    <p:anim calcmode="lin" valueType="num">
                                      <p:cBhvr>
                                        <p:cTn id="33" dur="1000" fill="hold"/>
                                        <p:tgtEl>
                                          <p:spTgt spid="22536"/>
                                        </p:tgtEl>
                                        <p:attrNameLst>
                                          <p:attrName>ppt_x</p:attrName>
                                        </p:attrNameLst>
                                      </p:cBhvr>
                                      <p:tavLst>
                                        <p:tav tm="0">
                                          <p:val>
                                            <p:strVal val="#ppt_x-.2"/>
                                          </p:val>
                                        </p:tav>
                                        <p:tav tm="100000">
                                          <p:val>
                                            <p:strVal val="#ppt_x"/>
                                          </p:val>
                                        </p:tav>
                                      </p:tavLst>
                                    </p:anim>
                                    <p:anim calcmode="lin" valueType="num">
                                      <p:cBhvr>
                                        <p:cTn id="34" dur="1000" fill="hold"/>
                                        <p:tgtEl>
                                          <p:spTgt spid="22536"/>
                                        </p:tgtEl>
                                        <p:attrNameLst>
                                          <p:attrName>ppt_y</p:attrName>
                                        </p:attrNameLst>
                                      </p:cBhvr>
                                      <p:tavLst>
                                        <p:tav tm="0">
                                          <p:val>
                                            <p:strVal val="#ppt_y"/>
                                          </p:val>
                                        </p:tav>
                                        <p:tav tm="100000">
                                          <p:val>
                                            <p:strVal val="#ppt_y"/>
                                          </p:val>
                                        </p:tav>
                                      </p:tavLst>
                                    </p:anim>
                                    <p:animEffect transition="in" filter="wipe(right)" prLst="gradientSize: 0.1">
                                      <p:cBhvr>
                                        <p:cTn id="35" dur="1000"/>
                                        <p:tgtEl>
                                          <p:spTgt spid="22536"/>
                                        </p:tgtEl>
                                      </p:cBhvr>
                                    </p:animEffect>
                                  </p:childTnLst>
                                </p:cTn>
                              </p:par>
                              <p:par>
                                <p:cTn id="36" presetID="29" presetClass="entr" presetSubtype="0" fill="hold" grpId="0" nodeType="withEffect">
                                  <p:stCondLst>
                                    <p:cond delay="0"/>
                                  </p:stCondLst>
                                  <p:childTnLst>
                                    <p:set>
                                      <p:cBhvr>
                                        <p:cTn id="37" dur="500" fill="hold">
                                          <p:stCondLst>
                                            <p:cond delay="0"/>
                                          </p:stCondLst>
                                        </p:cTn>
                                        <p:tgtEl>
                                          <p:spTgt spid="22537"/>
                                        </p:tgtEl>
                                        <p:attrNameLst>
                                          <p:attrName>style.visibility</p:attrName>
                                        </p:attrNameLst>
                                      </p:cBhvr>
                                      <p:to>
                                        <p:strVal val="visible"/>
                                      </p:to>
                                    </p:set>
                                    <p:anim calcmode="lin" valueType="num">
                                      <p:cBhvr>
                                        <p:cTn id="38" dur="500" fill="hold"/>
                                        <p:tgtEl>
                                          <p:spTgt spid="22537"/>
                                        </p:tgtEl>
                                        <p:attrNameLst>
                                          <p:attrName>ppt_x</p:attrName>
                                        </p:attrNameLst>
                                      </p:cBhvr>
                                      <p:tavLst>
                                        <p:tav tm="0">
                                          <p:val>
                                            <p:strVal val="#ppt_x-.2"/>
                                          </p:val>
                                        </p:tav>
                                        <p:tav tm="100000">
                                          <p:val>
                                            <p:strVal val="#ppt_x"/>
                                          </p:val>
                                        </p:tav>
                                      </p:tavLst>
                                    </p:anim>
                                    <p:anim calcmode="lin" valueType="num">
                                      <p:cBhvr>
                                        <p:cTn id="39" dur="500" fill="hold"/>
                                        <p:tgtEl>
                                          <p:spTgt spid="22537"/>
                                        </p:tgtEl>
                                        <p:attrNameLst>
                                          <p:attrName>ppt_y</p:attrName>
                                        </p:attrNameLst>
                                      </p:cBhvr>
                                      <p:tavLst>
                                        <p:tav tm="0">
                                          <p:val>
                                            <p:strVal val="#ppt_y"/>
                                          </p:val>
                                        </p:tav>
                                        <p:tav tm="100000">
                                          <p:val>
                                            <p:strVal val="#ppt_y"/>
                                          </p:val>
                                        </p:tav>
                                      </p:tavLst>
                                    </p:anim>
                                    <p:animEffect transition="in" filter="wipe(right)" prLst="gradientSize: 0.1">
                                      <p:cBhvr>
                                        <p:cTn id="40" dur="500"/>
                                        <p:tgtEl>
                                          <p:spTgt spid="22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p:bldP spid="22531" grpId="0"/>
      <p:bldP spid="22537" grpId="0"/>
      <p:bldP spid="22538" grpId="0"/>
      <p:bldP spid="225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p:nvPr/>
        </p:nvSpPr>
        <p:spPr>
          <a:xfrm>
            <a:off x="650240" y="863918"/>
            <a:ext cx="2601595" cy="583565"/>
          </a:xfrm>
          <a:prstGeom prst="rect">
            <a:avLst/>
          </a:prstGeom>
          <a:noFill/>
          <a:ln w="9525">
            <a:noFill/>
          </a:ln>
        </p:spPr>
        <p:txBody>
          <a:bodyPr wrap="none">
            <a:spAutoFit/>
          </a:bodyPr>
          <a:lstStyle/>
          <a:p>
            <a:pPr algn="l" eaLnBrk="1" hangingPunct="1">
              <a:spcBef>
                <a:spcPct val="20000"/>
              </a:spcBef>
              <a:buClrTx/>
              <a:buSzTx/>
              <a:buFontTx/>
            </a:pPr>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rPr>
              <a:t> 2、封建制法</a:t>
            </a:r>
          </a:p>
        </p:txBody>
      </p:sp>
      <p:pic>
        <p:nvPicPr>
          <p:cNvPr id="23555" name="Picture 5" descr="faxi_c2"/>
          <p:cNvPicPr>
            <a:picLocks noChangeAspect="1"/>
          </p:cNvPicPr>
          <p:nvPr/>
        </p:nvPicPr>
        <p:blipFill>
          <a:blip r:embed="rId2"/>
          <a:stretch>
            <a:fillRect/>
          </a:stretch>
        </p:blipFill>
        <p:spPr>
          <a:xfrm>
            <a:off x="1116330" y="4420235"/>
            <a:ext cx="3647440" cy="1526540"/>
          </a:xfrm>
          <a:prstGeom prst="rect">
            <a:avLst/>
          </a:prstGeom>
          <a:noFill/>
          <a:ln w="9525">
            <a:noFill/>
          </a:ln>
        </p:spPr>
      </p:pic>
      <p:pic>
        <p:nvPicPr>
          <p:cNvPr id="23556" name="Picture 6" descr="faxi_ysl"/>
          <p:cNvPicPr>
            <a:picLocks noChangeAspect="1"/>
          </p:cNvPicPr>
          <p:nvPr/>
        </p:nvPicPr>
        <p:blipFill>
          <a:blip r:embed="rId3"/>
          <a:stretch>
            <a:fillRect/>
          </a:stretch>
        </p:blipFill>
        <p:spPr>
          <a:xfrm>
            <a:off x="6456045" y="2492375"/>
            <a:ext cx="3938270" cy="1555115"/>
          </a:xfrm>
          <a:prstGeom prst="rect">
            <a:avLst/>
          </a:prstGeom>
          <a:noFill/>
          <a:ln w="9525">
            <a:noFill/>
          </a:ln>
        </p:spPr>
      </p:pic>
      <p:sp>
        <p:nvSpPr>
          <p:cNvPr id="23557" name="Rectangle 7"/>
          <p:cNvSpPr/>
          <p:nvPr/>
        </p:nvSpPr>
        <p:spPr>
          <a:xfrm>
            <a:off x="710565" y="6017895"/>
            <a:ext cx="4881245" cy="706755"/>
          </a:xfrm>
          <a:prstGeom prst="rect">
            <a:avLst/>
          </a:prstGeom>
          <a:noFill/>
          <a:ln w="9525">
            <a:noFill/>
          </a:ln>
        </p:spPr>
        <p:txBody>
          <a:bodyPr wrap="square" anchor="ctr" anchorCtr="0">
            <a:spAutoFit/>
          </a:bodyPr>
          <a:lstStyle/>
          <a:p>
            <a:pPr algn="l" eaLnBrk="1" hangingPunct="1">
              <a:buClrTx/>
              <a:buSzTx/>
              <a:buFontTx/>
            </a:pPr>
            <a:r>
              <a:rPr lang="zh-CN" altLang="en-US" sz="2000" b="1" dirty="0">
                <a:solidFill>
                  <a:srgbClr val="008000"/>
                </a:solidFill>
                <a:latin typeface="华文楷体" panose="02010600040101010101" charset="-122"/>
                <a:ea typeface="华文楷体" panose="02010600040101010101" charset="-122"/>
              </a:rPr>
              <a:t>公元七世纪的《唐律疏议》集中国封建法律的大成 </a:t>
            </a:r>
          </a:p>
        </p:txBody>
      </p:sp>
      <p:pic>
        <p:nvPicPr>
          <p:cNvPr id="23558" name="Picture 8" descr="faxi_c1"/>
          <p:cNvPicPr>
            <a:picLocks noChangeAspect="1"/>
          </p:cNvPicPr>
          <p:nvPr/>
        </p:nvPicPr>
        <p:blipFill>
          <a:blip r:embed="rId4"/>
          <a:stretch>
            <a:fillRect/>
          </a:stretch>
        </p:blipFill>
        <p:spPr>
          <a:xfrm>
            <a:off x="1116330" y="2492375"/>
            <a:ext cx="3648075" cy="1557020"/>
          </a:xfrm>
          <a:prstGeom prst="rect">
            <a:avLst/>
          </a:prstGeom>
          <a:noFill/>
          <a:ln w="9525">
            <a:noFill/>
          </a:ln>
        </p:spPr>
      </p:pic>
      <p:sp>
        <p:nvSpPr>
          <p:cNvPr id="23559" name="Rectangle 9"/>
          <p:cNvSpPr/>
          <p:nvPr/>
        </p:nvSpPr>
        <p:spPr>
          <a:xfrm>
            <a:off x="711200" y="4021297"/>
            <a:ext cx="4880610" cy="398780"/>
          </a:xfrm>
          <a:prstGeom prst="rect">
            <a:avLst/>
          </a:prstGeom>
          <a:noFill/>
          <a:ln w="9525">
            <a:noFill/>
          </a:ln>
        </p:spPr>
        <p:txBody>
          <a:bodyPr wrap="none" anchor="ctr" anchorCtr="0">
            <a:spAutoFit/>
          </a:bodyPr>
          <a:lstStyle/>
          <a:p>
            <a:pPr eaLnBrk="1" hangingPunct="1"/>
            <a:r>
              <a:rPr lang="zh-CN" altLang="en-US" sz="2000" b="1" dirty="0">
                <a:solidFill>
                  <a:srgbClr val="008000"/>
                </a:solidFill>
                <a:latin typeface="华文楷体" panose="02010600040101010101" charset="-122"/>
                <a:ea typeface="华文楷体" panose="02010600040101010101" charset="-122"/>
              </a:rPr>
              <a:t>公元前五世纪战国时李悝编订的《法经》</a:t>
            </a:r>
            <a:r>
              <a:rPr lang="en-US" altLang="zh-CN" dirty="0">
                <a:solidFill>
                  <a:srgbClr val="FF00FF"/>
                </a:solidFill>
                <a:latin typeface="黑体" panose="02010609060101010101" charset="-122"/>
                <a:ea typeface="黑体" panose="02010609060101010101" charset="-122"/>
              </a:rPr>
              <a:t> </a:t>
            </a:r>
          </a:p>
        </p:txBody>
      </p:sp>
      <p:sp>
        <p:nvSpPr>
          <p:cNvPr id="23560" name="Rectangle 13"/>
          <p:cNvSpPr/>
          <p:nvPr/>
        </p:nvSpPr>
        <p:spPr>
          <a:xfrm>
            <a:off x="6204903" y="4047332"/>
            <a:ext cx="4575810" cy="398780"/>
          </a:xfrm>
          <a:prstGeom prst="rect">
            <a:avLst/>
          </a:prstGeom>
          <a:noFill/>
          <a:ln w="9525">
            <a:noFill/>
          </a:ln>
        </p:spPr>
        <p:txBody>
          <a:bodyPr wrap="none" anchor="ctr" anchorCtr="0">
            <a:spAutoFit/>
          </a:bodyPr>
          <a:lstStyle/>
          <a:p>
            <a:pPr eaLnBrk="1" hangingPunct="1"/>
            <a:r>
              <a:rPr lang="zh-CN" altLang="en-US" sz="2000" b="1" dirty="0">
                <a:solidFill>
                  <a:srgbClr val="008000"/>
                </a:solidFill>
                <a:latin typeface="华文楷体" panose="02010600040101010101" charset="-122"/>
                <a:ea typeface="华文楷体" panose="02010600040101010101" charset="-122"/>
              </a:rPr>
              <a:t>公元七世纪伊斯兰法的渊源《古兰经》 </a:t>
            </a:r>
          </a:p>
        </p:txBody>
      </p:sp>
      <p:pic>
        <p:nvPicPr>
          <p:cNvPr id="23561" name="Picture 17" descr="7503630310"/>
          <p:cNvPicPr>
            <a:picLocks noChangeAspect="1"/>
          </p:cNvPicPr>
          <p:nvPr/>
        </p:nvPicPr>
        <p:blipFill>
          <a:blip r:embed="rId5"/>
          <a:srcRect l="9305" t="9727" r="11861" b="22104"/>
          <a:stretch>
            <a:fillRect/>
          </a:stretch>
        </p:blipFill>
        <p:spPr>
          <a:xfrm>
            <a:off x="6456045" y="4420235"/>
            <a:ext cx="3938270" cy="1526540"/>
          </a:xfrm>
          <a:prstGeom prst="rect">
            <a:avLst/>
          </a:prstGeom>
          <a:noFill/>
          <a:ln w="9525">
            <a:noFill/>
          </a:ln>
        </p:spPr>
      </p:pic>
      <p:sp>
        <p:nvSpPr>
          <p:cNvPr id="23562" name="Rectangle 18"/>
          <p:cNvSpPr/>
          <p:nvPr/>
        </p:nvSpPr>
        <p:spPr>
          <a:xfrm>
            <a:off x="6329680" y="6001385"/>
            <a:ext cx="4451350" cy="706755"/>
          </a:xfrm>
          <a:prstGeom prst="rect">
            <a:avLst/>
          </a:prstGeom>
          <a:noFill/>
          <a:ln w="9525">
            <a:noFill/>
          </a:ln>
        </p:spPr>
        <p:txBody>
          <a:bodyPr wrap="square" anchor="ctr" anchorCtr="0">
            <a:spAutoFit/>
          </a:bodyPr>
          <a:lstStyle/>
          <a:p>
            <a:pPr algn="l" eaLnBrk="1" hangingPunct="1">
              <a:buClrTx/>
              <a:buSzTx/>
              <a:buNone/>
            </a:pPr>
            <a:r>
              <a:rPr lang="zh-CN" altLang="en-US" sz="2000" b="1" dirty="0">
                <a:solidFill>
                  <a:srgbClr val="008000"/>
                </a:solidFill>
                <a:latin typeface="华文楷体" panose="02010600040101010101" charset="-122"/>
                <a:ea typeface="华文楷体" panose="02010600040101010101" charset="-122"/>
              </a:rPr>
              <a:t>法兰克王国的《萨利克法典》是日耳曼法的代表</a:t>
            </a:r>
          </a:p>
        </p:txBody>
      </p:sp>
      <p:sp>
        <p:nvSpPr>
          <p:cNvPr id="23563" name="Rectangle 19"/>
          <p:cNvSpPr/>
          <p:nvPr/>
        </p:nvSpPr>
        <p:spPr>
          <a:xfrm>
            <a:off x="2063750" y="1697038"/>
            <a:ext cx="8064500" cy="1223962"/>
          </a:xfrm>
          <a:prstGeom prst="rect">
            <a:avLst/>
          </a:prstGeom>
          <a:noFill/>
          <a:ln w="9525">
            <a:noFill/>
          </a:ln>
        </p:spPr>
        <p:txBody>
          <a:bodyPr/>
          <a:lstStyle/>
          <a:p>
            <a:pPr marL="342900" indent="-342900" eaLnBrk="1" hangingPunct="1">
              <a:spcBef>
                <a:spcPct val="20000"/>
              </a:spcBef>
            </a:pPr>
            <a:r>
              <a:rPr lang="zh-CN" altLang="en-US" sz="3200" b="1" dirty="0">
                <a:latin typeface="楷体_GB2312" pitchFamily="49" charset="-122"/>
                <a:ea typeface="楷体_GB2312" pitchFamily="49" charset="-122"/>
              </a:rPr>
              <a:t/>
            </a:r>
            <a:br>
              <a:rPr lang="zh-CN" altLang="en-US" sz="3200" b="1" dirty="0">
                <a:latin typeface="楷体_GB2312" pitchFamily="49" charset="-122"/>
                <a:ea typeface="楷体_GB2312" pitchFamily="49" charset="-122"/>
              </a:rPr>
            </a:br>
            <a:endParaRPr lang="zh-CN" altLang="en-US" sz="3200" b="1" dirty="0">
              <a:latin typeface="楷体_GB2312" pitchFamily="49" charset="-122"/>
              <a:ea typeface="楷体_GB2312" pitchFamily="49" charset="-122"/>
            </a:endParaRPr>
          </a:p>
        </p:txBody>
      </p:sp>
      <p:sp>
        <p:nvSpPr>
          <p:cNvPr id="23564" name="Rectangle 21"/>
          <p:cNvSpPr/>
          <p:nvPr/>
        </p:nvSpPr>
        <p:spPr>
          <a:xfrm>
            <a:off x="6096000" y="1268730"/>
            <a:ext cx="3960495" cy="1223645"/>
          </a:xfrm>
          <a:prstGeom prst="rect">
            <a:avLst/>
          </a:prstGeom>
          <a:noFill/>
          <a:ln w="9525">
            <a:noFill/>
          </a:ln>
        </p:spPr>
        <p:txBody>
          <a:bodyPr/>
          <a:lstStyle/>
          <a:p>
            <a:pPr marL="342900" indent="-342900" eaLnBrk="1" hangingPunct="1">
              <a:spcBef>
                <a:spcPct val="20000"/>
              </a:spcBef>
              <a:buChar char="•"/>
            </a:pPr>
            <a:endParaRPr lang="zh-CN" altLang="en-US" sz="1600" b="1" dirty="0">
              <a:latin typeface="楷体_GB2312" pitchFamily="49" charset="-122"/>
              <a:ea typeface="楷体_GB2312" pitchFamily="49" charset="-122"/>
            </a:endParaRPr>
          </a:p>
          <a:p>
            <a:pPr marL="342900" indent="-342900" algn="l" eaLnBrk="1" hangingPunct="1">
              <a:spcBef>
                <a:spcPct val="20000"/>
              </a:spcBef>
              <a:buClrTx/>
              <a:buSzTx/>
              <a:buFontTx/>
              <a:buChar char="•"/>
            </a:pPr>
            <a:r>
              <a:rPr lang="zh-CN" altLang="en-US" sz="2400" dirty="0">
                <a:latin typeface="华文中宋" panose="02010600040101010101" charset="-122"/>
                <a:ea typeface="华文中宋" panose="02010600040101010101" charset="-122"/>
              </a:rPr>
              <a:t>维护专制王权；</a:t>
            </a:r>
          </a:p>
          <a:p>
            <a:pPr marL="342900" indent="-342900" algn="l" eaLnBrk="1" hangingPunct="1">
              <a:spcBef>
                <a:spcPct val="20000"/>
              </a:spcBef>
              <a:buClrTx/>
              <a:buSzTx/>
              <a:buFontTx/>
              <a:buChar char="•"/>
            </a:pPr>
            <a:r>
              <a:rPr lang="zh-CN" altLang="en-US" sz="2400" dirty="0">
                <a:latin typeface="华文中宋" panose="02010600040101010101" charset="-122"/>
                <a:ea typeface="华文中宋" panose="02010600040101010101" charset="-122"/>
              </a:rPr>
              <a:t>刑罚严酷、野蛮擅断。</a:t>
            </a:r>
            <a:br>
              <a:rPr lang="zh-CN" altLang="en-US" sz="2400" dirty="0">
                <a:latin typeface="华文中宋" panose="02010600040101010101" charset="-122"/>
                <a:ea typeface="华文中宋" panose="02010600040101010101" charset="-122"/>
              </a:rPr>
            </a:br>
            <a:endParaRPr lang="zh-CN" altLang="en-US" sz="2400" dirty="0">
              <a:latin typeface="华文中宋" panose="02010600040101010101" charset="-122"/>
              <a:ea typeface="华文中宋" panose="02010600040101010101" charset="-122"/>
            </a:endParaRPr>
          </a:p>
        </p:txBody>
      </p:sp>
      <p:sp>
        <p:nvSpPr>
          <p:cNvPr id="2" name="文本框 1"/>
          <p:cNvSpPr txBox="1"/>
          <p:nvPr/>
        </p:nvSpPr>
        <p:spPr>
          <a:xfrm>
            <a:off x="907415" y="1588770"/>
            <a:ext cx="4488180" cy="903605"/>
          </a:xfrm>
          <a:prstGeom prst="rect">
            <a:avLst/>
          </a:prstGeom>
          <a:noFill/>
        </p:spPr>
        <p:txBody>
          <a:bodyPr wrap="none" rtlCol="0">
            <a:spAutoFit/>
          </a:bodyPr>
          <a:lstStyle/>
          <a:p>
            <a:pPr marL="342900" indent="-342900" algn="l" eaLnBrk="1" hangingPunct="1">
              <a:spcBef>
                <a:spcPct val="20000"/>
              </a:spcBef>
              <a:buChar char="•"/>
            </a:pPr>
            <a:r>
              <a:rPr lang="zh-CN" altLang="en-US" sz="2400" dirty="0">
                <a:latin typeface="华文中宋" panose="02010600040101010101" charset="-122"/>
                <a:ea typeface="华文中宋" panose="02010600040101010101" charset="-122"/>
                <a:sym typeface="+mn-ea"/>
              </a:rPr>
              <a:t>封建制法确认人身依附关系；</a:t>
            </a:r>
            <a:endParaRPr lang="zh-CN" altLang="en-US" sz="2400" dirty="0">
              <a:latin typeface="华文中宋" panose="02010600040101010101" charset="-122"/>
              <a:ea typeface="华文中宋" panose="02010600040101010101" charset="-122"/>
            </a:endParaRPr>
          </a:p>
          <a:p>
            <a:pPr marL="342900" indent="-342900" algn="l" eaLnBrk="1" hangingPunct="1">
              <a:spcBef>
                <a:spcPct val="20000"/>
              </a:spcBef>
              <a:buChar char="•"/>
            </a:pPr>
            <a:r>
              <a:rPr lang="zh-CN" altLang="en-US" sz="2400" dirty="0">
                <a:latin typeface="华文中宋" panose="02010600040101010101" charset="-122"/>
                <a:ea typeface="华文中宋" panose="02010600040101010101" charset="-122"/>
                <a:sym typeface="+mn-ea"/>
              </a:rPr>
              <a:t>维护封建等级制度；</a:t>
            </a:r>
            <a:endParaRPr lang="zh-CN" altLang="en-US" sz="2400" dirty="0">
              <a:latin typeface="华文中宋" panose="02010600040101010101" charset="-122"/>
              <a:ea typeface="华文中宋" panose="020106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3554"/>
                                        </p:tgtEl>
                                        <p:attrNameLst>
                                          <p:attrName>style.visibility</p:attrName>
                                        </p:attrNameLst>
                                      </p:cBhvr>
                                      <p:to>
                                        <p:strVal val="visible"/>
                                      </p:to>
                                    </p:set>
                                  </p:childTnLst>
                                </p:cTn>
                              </p:par>
                            </p:childTnLst>
                          </p:cTn>
                        </p:par>
                        <p:par>
                          <p:cTn id="7" fill="hold">
                            <p:stCondLst>
                              <p:cond delay="0"/>
                            </p:stCondLst>
                            <p:childTnLst>
                              <p:par>
                                <p:cTn id="8" presetID="29"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1000" fill="hold"/>
                                        <p:tgtEl>
                                          <p:spTgt spid="2"/>
                                        </p:tgtEl>
                                        <p:attrNameLst>
                                          <p:attrName>ppt_x</p:attrName>
                                        </p:attrNameLst>
                                      </p:cBhvr>
                                      <p:tavLst>
                                        <p:tav tm="0">
                                          <p:val>
                                            <p:strVal val="#ppt_x-.2"/>
                                          </p:val>
                                        </p:tav>
                                        <p:tav tm="100000">
                                          <p:val>
                                            <p:strVal val="#ppt_x"/>
                                          </p:val>
                                        </p:tav>
                                      </p:tavLst>
                                    </p:anim>
                                    <p:anim calcmode="lin" valueType="num">
                                      <p:cBhvr>
                                        <p:cTn id="11"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12" dur="1000"/>
                                        <p:tgtEl>
                                          <p:spTgt spid="2"/>
                                        </p:tgtEl>
                                      </p:cBhvr>
                                    </p:animEffect>
                                  </p:childTnLst>
                                </p:cTn>
                              </p:par>
                            </p:childTnLst>
                          </p:cTn>
                        </p:par>
                        <p:par>
                          <p:cTn id="13" fill="hold">
                            <p:stCondLst>
                              <p:cond delay="1000"/>
                            </p:stCondLst>
                            <p:childTnLst>
                              <p:par>
                                <p:cTn id="14" presetID="29" presetClass="entr" presetSubtype="0" fill="hold" grpId="0" nodeType="afterEffect">
                                  <p:stCondLst>
                                    <p:cond delay="0"/>
                                  </p:stCondLst>
                                  <p:childTnLst>
                                    <p:set>
                                      <p:cBhvr>
                                        <p:cTn id="15" dur="1" fill="hold">
                                          <p:stCondLst>
                                            <p:cond delay="0"/>
                                          </p:stCondLst>
                                        </p:cTn>
                                        <p:tgtEl>
                                          <p:spTgt spid="23564"/>
                                        </p:tgtEl>
                                        <p:attrNameLst>
                                          <p:attrName>style.visibility</p:attrName>
                                        </p:attrNameLst>
                                      </p:cBhvr>
                                      <p:to>
                                        <p:strVal val="visible"/>
                                      </p:to>
                                    </p:set>
                                    <p:anim calcmode="lin" valueType="num">
                                      <p:cBhvr>
                                        <p:cTn id="16" dur="1000" fill="hold"/>
                                        <p:tgtEl>
                                          <p:spTgt spid="23564"/>
                                        </p:tgtEl>
                                        <p:attrNameLst>
                                          <p:attrName>ppt_x</p:attrName>
                                        </p:attrNameLst>
                                      </p:cBhvr>
                                      <p:tavLst>
                                        <p:tav tm="0">
                                          <p:val>
                                            <p:strVal val="#ppt_x-.2"/>
                                          </p:val>
                                        </p:tav>
                                        <p:tav tm="100000">
                                          <p:val>
                                            <p:strVal val="#ppt_x"/>
                                          </p:val>
                                        </p:tav>
                                      </p:tavLst>
                                    </p:anim>
                                    <p:anim calcmode="lin" valueType="num">
                                      <p:cBhvr>
                                        <p:cTn id="17" dur="1000" fill="hold"/>
                                        <p:tgtEl>
                                          <p:spTgt spid="23564"/>
                                        </p:tgtEl>
                                        <p:attrNameLst>
                                          <p:attrName>ppt_y</p:attrName>
                                        </p:attrNameLst>
                                      </p:cBhvr>
                                      <p:tavLst>
                                        <p:tav tm="0">
                                          <p:val>
                                            <p:strVal val="#ppt_y"/>
                                          </p:val>
                                        </p:tav>
                                        <p:tav tm="100000">
                                          <p:val>
                                            <p:strVal val="#ppt_y"/>
                                          </p:val>
                                        </p:tav>
                                      </p:tavLst>
                                    </p:anim>
                                    <p:animEffect transition="in" filter="wipe(right)" prLst="gradientSize: 0.1">
                                      <p:cBhvr>
                                        <p:cTn id="18" dur="1000"/>
                                        <p:tgtEl>
                                          <p:spTgt spid="2356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3558"/>
                                        </p:tgtEl>
                                        <p:attrNameLst>
                                          <p:attrName>style.visibility</p:attrName>
                                        </p:attrNameLst>
                                      </p:cBhvr>
                                      <p:to>
                                        <p:strVal val="visible"/>
                                      </p:to>
                                    </p:set>
                                    <p:animEffect transition="in" filter="blinds(horizontal)">
                                      <p:cBhvr>
                                        <p:cTn id="23" dur="500"/>
                                        <p:tgtEl>
                                          <p:spTgt spid="2355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3559"/>
                                        </p:tgtEl>
                                        <p:attrNameLst>
                                          <p:attrName>style.visibility</p:attrName>
                                        </p:attrNameLst>
                                      </p:cBhvr>
                                      <p:to>
                                        <p:strVal val="visible"/>
                                      </p:to>
                                    </p:set>
                                    <p:animEffect transition="in" filter="blinds(horizontal)">
                                      <p:cBhvr>
                                        <p:cTn id="26" dur="500"/>
                                        <p:tgtEl>
                                          <p:spTgt spid="2355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3556"/>
                                        </p:tgtEl>
                                        <p:attrNameLst>
                                          <p:attrName>style.visibility</p:attrName>
                                        </p:attrNameLst>
                                      </p:cBhvr>
                                      <p:to>
                                        <p:strVal val="visible"/>
                                      </p:to>
                                    </p:set>
                                    <p:animEffect transition="in" filter="blinds(horizontal)">
                                      <p:cBhvr>
                                        <p:cTn id="31" dur="500"/>
                                        <p:tgtEl>
                                          <p:spTgt spid="23556"/>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3560"/>
                                        </p:tgtEl>
                                        <p:attrNameLst>
                                          <p:attrName>style.visibility</p:attrName>
                                        </p:attrNameLst>
                                      </p:cBhvr>
                                      <p:to>
                                        <p:strVal val="visible"/>
                                      </p:to>
                                    </p:set>
                                    <p:animEffect transition="in" filter="blinds(horizontal)">
                                      <p:cBhvr>
                                        <p:cTn id="34" dur="500"/>
                                        <p:tgtEl>
                                          <p:spTgt spid="23560"/>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3555"/>
                                        </p:tgtEl>
                                        <p:attrNameLst>
                                          <p:attrName>style.visibility</p:attrName>
                                        </p:attrNameLst>
                                      </p:cBhvr>
                                      <p:to>
                                        <p:strVal val="visible"/>
                                      </p:to>
                                    </p:set>
                                    <p:animEffect transition="in" filter="blinds(horizontal)">
                                      <p:cBhvr>
                                        <p:cTn id="39" dur="500"/>
                                        <p:tgtEl>
                                          <p:spTgt spid="2355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3557"/>
                                        </p:tgtEl>
                                        <p:attrNameLst>
                                          <p:attrName>style.visibility</p:attrName>
                                        </p:attrNameLst>
                                      </p:cBhvr>
                                      <p:to>
                                        <p:strVal val="visible"/>
                                      </p:to>
                                    </p:set>
                                    <p:animEffect transition="in" filter="blinds(horizontal)">
                                      <p:cBhvr>
                                        <p:cTn id="42" dur="500"/>
                                        <p:tgtEl>
                                          <p:spTgt spid="2355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3561"/>
                                        </p:tgtEl>
                                        <p:attrNameLst>
                                          <p:attrName>style.visibility</p:attrName>
                                        </p:attrNameLst>
                                      </p:cBhvr>
                                      <p:to>
                                        <p:strVal val="visible"/>
                                      </p:to>
                                    </p:set>
                                    <p:animEffect transition="in" filter="blinds(horizontal)">
                                      <p:cBhvr>
                                        <p:cTn id="47" dur="500"/>
                                        <p:tgtEl>
                                          <p:spTgt spid="23561"/>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3562"/>
                                        </p:tgtEl>
                                        <p:attrNameLst>
                                          <p:attrName>style.visibility</p:attrName>
                                        </p:attrNameLst>
                                      </p:cBhvr>
                                      <p:to>
                                        <p:strVal val="visible"/>
                                      </p:to>
                                    </p:set>
                                    <p:animEffect transition="in" filter="blinds(horizontal)">
                                      <p:cBhvr>
                                        <p:cTn id="50" dur="500"/>
                                        <p:tgtEl>
                                          <p:spTgt spid="23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p:bldP spid="23557" grpId="0"/>
      <p:bldP spid="23559" grpId="0"/>
      <p:bldP spid="23560" grpId="0"/>
      <p:bldP spid="23562" grpId="0"/>
      <p:bldP spid="23564"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4"/>
          <p:cNvSpPr/>
          <p:nvPr/>
        </p:nvSpPr>
        <p:spPr>
          <a:xfrm>
            <a:off x="2279650" y="2349500"/>
            <a:ext cx="6911975" cy="521970"/>
          </a:xfrm>
          <a:prstGeom prst="rect">
            <a:avLst/>
          </a:prstGeom>
          <a:noFill/>
          <a:ln w="9525">
            <a:noFill/>
          </a:ln>
        </p:spPr>
        <p:txBody>
          <a:bodyPr>
            <a:spAutoFit/>
          </a:bodyPr>
          <a:lstStyle/>
          <a:p>
            <a:pPr eaLnBrk="1" hangingPunct="1"/>
            <a:r>
              <a:rPr lang="zh-CN" altLang="en-US" sz="2800" b="1" dirty="0">
                <a:latin typeface="楷体_GB2312" pitchFamily="49" charset="-122"/>
                <a:ea typeface="楷体_GB2312" pitchFamily="49" charset="-122"/>
              </a:rPr>
              <a:t> </a:t>
            </a:r>
            <a:endParaRPr lang="zh-CN" altLang="en-US" b="1" dirty="0">
              <a:latin typeface="Arial" panose="020B0604020202020204" pitchFamily="34" charset="0"/>
            </a:endParaRPr>
          </a:p>
        </p:txBody>
      </p:sp>
      <p:sp>
        <p:nvSpPr>
          <p:cNvPr id="5" name="文本框 4"/>
          <p:cNvSpPr txBox="1"/>
          <p:nvPr/>
        </p:nvSpPr>
        <p:spPr>
          <a:xfrm flipH="1">
            <a:off x="622300" y="804545"/>
            <a:ext cx="10725785" cy="5849620"/>
          </a:xfrm>
          <a:prstGeom prst="rect">
            <a:avLst/>
          </a:prstGeom>
          <a:noFill/>
        </p:spPr>
        <p:txBody>
          <a:bodyPr wrap="square" rtlCol="0" anchor="t">
            <a:spAutoFit/>
          </a:bodyPr>
          <a:lstStyle/>
          <a:p>
            <a:pPr indent="0" algn="l">
              <a:lnSpc>
                <a:spcPct val="130000"/>
              </a:lnSpc>
              <a:buFont typeface="Arial" panose="020B0604020202020204" pitchFamily="34" charset="0"/>
              <a:buNone/>
            </a:pPr>
            <a:r>
              <a:rPr lang="zh-CN" altLang="en-US" sz="2400" b="1" dirty="0">
                <a:solidFill>
                  <a:schemeClr val="accent1">
                    <a:lumMod val="75000"/>
                  </a:schemeClr>
                </a:solidFill>
                <a:effectLst>
                  <a:outerShdw blurRad="38100" dist="25400" dir="5400000" algn="ctr" rotWithShape="0">
                    <a:srgbClr val="6E747A">
                      <a:alpha val="43000"/>
                    </a:srgbClr>
                  </a:outerShdw>
                </a:effectLst>
                <a:latin typeface="华文中宋" panose="02010600040101010101" charset="-122"/>
                <a:ea typeface="华文中宋" panose="02010600040101010101" charset="-122"/>
                <a:cs typeface="+mn-ea"/>
                <a:sym typeface="+mn-ea"/>
              </a:rPr>
              <a:t>中西方封建制法的主要差别有以下五个方面：</a:t>
            </a:r>
            <a:endParaRPr lang="zh-CN" altLang="en-US" sz="2200" b="1" dirty="0">
              <a:solidFill>
                <a:srgbClr val="C00000"/>
              </a:solidFill>
              <a:latin typeface="华文中宋" panose="02010600040101010101" charset="-122"/>
              <a:ea typeface="华文中宋" panose="02010600040101010101" charset="-122"/>
              <a:sym typeface="+mn-ea"/>
            </a:endParaRPr>
          </a:p>
          <a:p>
            <a:pPr indent="0" algn="l">
              <a:lnSpc>
                <a:spcPct val="130000"/>
              </a:lnSpc>
              <a:buFont typeface="Arial" panose="020B0604020202020204" pitchFamily="34" charset="0"/>
              <a:buNone/>
            </a:pPr>
            <a:r>
              <a:rPr lang="zh-CN" altLang="en-US" sz="2000" dirty="0">
                <a:latin typeface="华文中宋" panose="02010600040101010101" charset="-122"/>
                <a:ea typeface="华文中宋" panose="02010600040101010101" charset="-122"/>
                <a:cs typeface="华文中宋" panose="02010600040101010101" charset="-122"/>
                <a:sym typeface="+mn-ea"/>
              </a:rPr>
              <a:t>  </a:t>
            </a:r>
            <a:r>
              <a:rPr lang="zh-CN" altLang="en-US" sz="2200" dirty="0">
                <a:latin typeface="华文中宋" panose="02010600040101010101" charset="-122"/>
                <a:ea typeface="华文中宋" panose="02010600040101010101" charset="-122"/>
                <a:sym typeface="+mn-ea"/>
              </a:rPr>
              <a:t>  </a:t>
            </a:r>
            <a:r>
              <a:rPr lang="en-US" altLang="zh-CN" sz="2200" dirty="0">
                <a:latin typeface="华文中宋" panose="02010600040101010101" charset="-122"/>
                <a:ea typeface="华文中宋" panose="02010600040101010101" charset="-122"/>
                <a:sym typeface="+mn-ea"/>
              </a:rPr>
              <a:t>  </a:t>
            </a:r>
            <a:r>
              <a:rPr lang="zh-CN" altLang="en-US" sz="2200" dirty="0">
                <a:solidFill>
                  <a:srgbClr val="C00000"/>
                </a:solidFill>
                <a:latin typeface="华文中宋" panose="02010600040101010101" charset="-122"/>
                <a:ea typeface="华文中宋" panose="02010600040101010101" charset="-122"/>
                <a:sym typeface="+mn-ea"/>
              </a:rPr>
              <a:t>其一，</a:t>
            </a:r>
            <a:r>
              <a:rPr lang="zh-CN" altLang="en-US" sz="2200" dirty="0">
                <a:latin typeface="华文中宋" panose="02010600040101010101" charset="-122"/>
                <a:ea typeface="华文中宋" panose="02010600040101010101" charset="-122"/>
                <a:sym typeface="+mn-ea"/>
              </a:rPr>
              <a:t>中国封建制法以儒家思想作为立法的指导思想，具有伦理性；西欧封建制法一般以基督教神学为指导，具有宗教性。</a:t>
            </a:r>
          </a:p>
          <a:p>
            <a:pPr indent="0" algn="l">
              <a:lnSpc>
                <a:spcPct val="130000"/>
              </a:lnSpc>
              <a:buFont typeface="Arial" panose="020B0604020202020204" pitchFamily="34" charset="0"/>
              <a:buNone/>
            </a:pPr>
            <a:r>
              <a:rPr lang="zh-CN" altLang="en-US" sz="2200" dirty="0">
                <a:latin typeface="华文中宋" panose="02010600040101010101" charset="-122"/>
                <a:ea typeface="华文中宋" panose="02010600040101010101" charset="-122"/>
                <a:sym typeface="+mn-ea"/>
              </a:rPr>
              <a:t>  </a:t>
            </a:r>
            <a:r>
              <a:rPr lang="zh-CN" altLang="en-US" sz="2200" dirty="0">
                <a:solidFill>
                  <a:srgbClr val="C00000"/>
                </a:solidFill>
                <a:latin typeface="华文中宋" panose="02010600040101010101" charset="-122"/>
                <a:ea typeface="华文中宋" panose="02010600040101010101" charset="-122"/>
                <a:sym typeface="+mn-ea"/>
              </a:rPr>
              <a:t>  </a:t>
            </a:r>
            <a:r>
              <a:rPr lang="en-US" altLang="zh-CN" sz="2200" dirty="0">
                <a:solidFill>
                  <a:srgbClr val="C00000"/>
                </a:solidFill>
                <a:latin typeface="华文中宋" panose="02010600040101010101" charset="-122"/>
                <a:ea typeface="华文中宋" panose="02010600040101010101" charset="-122"/>
                <a:sym typeface="+mn-ea"/>
              </a:rPr>
              <a:t>  </a:t>
            </a:r>
            <a:r>
              <a:rPr lang="zh-CN" altLang="en-US" sz="2200" dirty="0">
                <a:solidFill>
                  <a:srgbClr val="C00000"/>
                </a:solidFill>
                <a:latin typeface="华文中宋" panose="02010600040101010101" charset="-122"/>
                <a:ea typeface="华文中宋" panose="02010600040101010101" charset="-122"/>
                <a:sym typeface="+mn-ea"/>
              </a:rPr>
              <a:t>其二，</a:t>
            </a:r>
            <a:r>
              <a:rPr lang="zh-CN" altLang="en-US" sz="2200" dirty="0">
                <a:latin typeface="华文中宋" panose="02010600040101010101" charset="-122"/>
                <a:ea typeface="华文中宋" panose="02010600040101010101" charset="-122"/>
                <a:sym typeface="+mn-ea"/>
              </a:rPr>
              <a:t>中国封建制法从一开始就以统一的成文法典形式出现，具有封闭性；而西欧封建社会中，法律极为分散，具有开放性。</a:t>
            </a:r>
          </a:p>
          <a:p>
            <a:pPr indent="0" algn="l">
              <a:lnSpc>
                <a:spcPct val="130000"/>
              </a:lnSpc>
              <a:buFont typeface="Arial" panose="020B0604020202020204" pitchFamily="34" charset="0"/>
              <a:buNone/>
            </a:pPr>
            <a:r>
              <a:rPr lang="zh-CN" altLang="en-US" sz="2200" dirty="0">
                <a:latin typeface="华文中宋" panose="02010600040101010101" charset="-122"/>
                <a:ea typeface="华文中宋" panose="02010600040101010101" charset="-122"/>
                <a:sym typeface="+mn-ea"/>
              </a:rPr>
              <a:t>  </a:t>
            </a:r>
            <a:r>
              <a:rPr lang="zh-CN" altLang="en-US" sz="2200" dirty="0">
                <a:solidFill>
                  <a:srgbClr val="C00000"/>
                </a:solidFill>
                <a:latin typeface="华文中宋" panose="02010600040101010101" charset="-122"/>
                <a:ea typeface="华文中宋" panose="02010600040101010101" charset="-122"/>
                <a:sym typeface="+mn-ea"/>
              </a:rPr>
              <a:t>  </a:t>
            </a:r>
            <a:r>
              <a:rPr lang="en-US" altLang="zh-CN" sz="2200" dirty="0">
                <a:solidFill>
                  <a:srgbClr val="C00000"/>
                </a:solidFill>
                <a:latin typeface="华文中宋" panose="02010600040101010101" charset="-122"/>
                <a:ea typeface="华文中宋" panose="02010600040101010101" charset="-122"/>
                <a:sym typeface="+mn-ea"/>
              </a:rPr>
              <a:t>  </a:t>
            </a:r>
            <a:r>
              <a:rPr lang="zh-CN" altLang="en-US" sz="2200" dirty="0">
                <a:solidFill>
                  <a:srgbClr val="C00000"/>
                </a:solidFill>
                <a:latin typeface="华文中宋" panose="02010600040101010101" charset="-122"/>
                <a:ea typeface="华文中宋" panose="02010600040101010101" charset="-122"/>
                <a:sym typeface="+mn-ea"/>
              </a:rPr>
              <a:t>其三，</a:t>
            </a:r>
            <a:r>
              <a:rPr lang="zh-CN" altLang="en-US" sz="2200" dirty="0">
                <a:latin typeface="华文中宋" panose="02010600040101010101" charset="-122"/>
                <a:ea typeface="华文中宋" panose="02010600040101010101" charset="-122"/>
                <a:sym typeface="+mn-ea"/>
              </a:rPr>
              <a:t>中国封建制法以君权至上为最高原则，维护君主专制和等级特权；在西欧，君主的权力只是到封建社会末期才处于最高地位。</a:t>
            </a:r>
          </a:p>
          <a:p>
            <a:pPr indent="0" algn="l">
              <a:lnSpc>
                <a:spcPct val="130000"/>
              </a:lnSpc>
              <a:buFont typeface="Arial" panose="020B0604020202020204" pitchFamily="34" charset="0"/>
              <a:buNone/>
            </a:pPr>
            <a:r>
              <a:rPr lang="zh-CN" altLang="en-US" sz="2200" dirty="0">
                <a:latin typeface="华文中宋" panose="02010600040101010101" charset="-122"/>
                <a:ea typeface="华文中宋" panose="02010600040101010101" charset="-122"/>
                <a:sym typeface="+mn-ea"/>
              </a:rPr>
              <a:t>   </a:t>
            </a:r>
            <a:r>
              <a:rPr lang="en-US" altLang="zh-CN" sz="2200" dirty="0">
                <a:latin typeface="华文中宋" panose="02010600040101010101" charset="-122"/>
                <a:ea typeface="华文中宋" panose="02010600040101010101" charset="-122"/>
                <a:sym typeface="+mn-ea"/>
              </a:rPr>
              <a:t>   </a:t>
            </a:r>
            <a:r>
              <a:rPr lang="zh-CN" altLang="en-US" sz="2200" dirty="0">
                <a:solidFill>
                  <a:srgbClr val="C00000"/>
                </a:solidFill>
                <a:latin typeface="华文中宋" panose="02010600040101010101" charset="-122"/>
                <a:ea typeface="华文中宋" panose="02010600040101010101" charset="-122"/>
                <a:sym typeface="+mn-ea"/>
              </a:rPr>
              <a:t>其四，</a:t>
            </a:r>
            <a:r>
              <a:rPr lang="zh-CN" altLang="en-US" sz="2200" dirty="0">
                <a:latin typeface="华文中宋" panose="02010600040101010101" charset="-122"/>
                <a:ea typeface="华文中宋" panose="02010600040101010101" charset="-122"/>
                <a:sym typeface="+mn-ea"/>
              </a:rPr>
              <a:t>中国封建制法具有公法文化的特征，西方封建制法具有私法文化的特征。</a:t>
            </a:r>
          </a:p>
          <a:p>
            <a:pPr indent="0" algn="l">
              <a:lnSpc>
                <a:spcPct val="130000"/>
              </a:lnSpc>
              <a:buFont typeface="Arial" panose="020B0604020202020204" pitchFamily="34" charset="0"/>
              <a:buNone/>
            </a:pPr>
            <a:r>
              <a:rPr lang="zh-CN" altLang="en-US" sz="2200" dirty="0">
                <a:latin typeface="华文中宋" panose="02010600040101010101" charset="-122"/>
                <a:ea typeface="华文中宋" panose="02010600040101010101" charset="-122"/>
                <a:sym typeface="+mn-ea"/>
              </a:rPr>
              <a:t>   </a:t>
            </a:r>
            <a:r>
              <a:rPr lang="en-US" altLang="zh-CN" sz="2200" dirty="0">
                <a:latin typeface="华文中宋" panose="02010600040101010101" charset="-122"/>
                <a:ea typeface="华文中宋" panose="02010600040101010101" charset="-122"/>
                <a:sym typeface="+mn-ea"/>
              </a:rPr>
              <a:t>   </a:t>
            </a:r>
            <a:r>
              <a:rPr lang="zh-CN" altLang="en-US" sz="2200" dirty="0">
                <a:solidFill>
                  <a:srgbClr val="C00000"/>
                </a:solidFill>
                <a:latin typeface="华文中宋" panose="02010600040101010101" charset="-122"/>
                <a:ea typeface="华文中宋" panose="02010600040101010101" charset="-122"/>
                <a:sym typeface="+mn-ea"/>
              </a:rPr>
              <a:t>其五，</a:t>
            </a:r>
            <a:r>
              <a:rPr lang="zh-CN" altLang="en-US" sz="2200" dirty="0">
                <a:latin typeface="华文中宋" panose="02010600040101010101" charset="-122"/>
                <a:ea typeface="华文中宋" panose="02010600040101010101" charset="-122"/>
                <a:sym typeface="+mn-ea"/>
              </a:rPr>
              <a:t>中西封建社会在司法体制上也存在着不同。中国封建社会时期司法与行政不分，没有独立的法院系统，历来都是行政官兼任司法官，即使中央的专职司法部门（大理院、刑部之类），其地位也只是行政机关的一个部门而已，更不用说王权集立法、行政、司法于一身；西欧国家一般设有专门的司法机关，西方国家于中世纪后期，已分化出来专司司法之职的法院，司法独立，法官地位崇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2"/>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p:nvPr>
        </p:nvSpPr>
        <p:spPr>
          <a:xfrm>
            <a:off x="430530" y="791210"/>
            <a:ext cx="6525895" cy="728345"/>
          </a:xfrm>
        </p:spPr>
        <p:txBody>
          <a:bodyPr vert="horz" wrap="square" lIns="91440" tIns="45720" rIns="91440" bIns="45720" anchor="ctr" anchorCtr="0">
            <a:scene3d>
              <a:camera prst="orthographicFront"/>
              <a:lightRig rig="threePt" dir="t"/>
            </a:scene3d>
          </a:bodyPr>
          <a:lstStyle/>
          <a:p>
            <a:pPr algn="l" eaLnBrk="1" hangingPunct="1"/>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rPr>
              <a:t>3、资本主义法</a:t>
            </a:r>
          </a:p>
        </p:txBody>
      </p:sp>
      <p:sp>
        <p:nvSpPr>
          <p:cNvPr id="25603" name="Rectangle 3"/>
          <p:cNvSpPr>
            <a:spLocks noGrp="1"/>
          </p:cNvSpPr>
          <p:nvPr>
            <p:ph idx="1"/>
          </p:nvPr>
        </p:nvSpPr>
        <p:spPr>
          <a:xfrm>
            <a:off x="737553" y="1936115"/>
            <a:ext cx="4899849" cy="2447925"/>
          </a:xfrm>
        </p:spPr>
        <p:txBody>
          <a:bodyPr vert="horz" wrap="square" lIns="91440" tIns="45720" rIns="91440" bIns="45720" anchor="t" anchorCtr="0"/>
          <a:lstStyle/>
          <a:p>
            <a:pPr eaLnBrk="1" hangingPunct="1">
              <a:lnSpc>
                <a:spcPct val="100000"/>
              </a:lnSpc>
            </a:pPr>
            <a:r>
              <a:rPr lang="zh-CN" altLang="en-US" dirty="0">
                <a:latin typeface="华文中宋" panose="02010600040101010101" charset="-122"/>
                <a:ea typeface="华文中宋" panose="02010600040101010101" charset="-122"/>
              </a:rPr>
              <a:t>宣布私有财产神圣不可侵犯</a:t>
            </a:r>
          </a:p>
          <a:p>
            <a:pPr eaLnBrk="1" hangingPunct="1">
              <a:lnSpc>
                <a:spcPct val="100000"/>
              </a:lnSpc>
            </a:pPr>
            <a:r>
              <a:rPr lang="zh-CN" altLang="en-US" dirty="0">
                <a:latin typeface="华文中宋" panose="02010600040101010101" charset="-122"/>
                <a:ea typeface="华文中宋" panose="02010600040101010101" charset="-122"/>
              </a:rPr>
              <a:t>确认契约自由</a:t>
            </a:r>
          </a:p>
          <a:p>
            <a:pPr eaLnBrk="1" hangingPunct="1">
              <a:lnSpc>
                <a:spcPct val="100000"/>
              </a:lnSpc>
            </a:pPr>
            <a:r>
              <a:rPr lang="zh-CN" altLang="en-US" dirty="0">
                <a:latin typeface="华文中宋" panose="02010600040101010101" charset="-122"/>
                <a:ea typeface="华文中宋" panose="02010600040101010101" charset="-122"/>
              </a:rPr>
              <a:t>规定法律面前人人平等</a:t>
            </a:r>
          </a:p>
          <a:p>
            <a:pPr eaLnBrk="1" hangingPunct="1">
              <a:lnSpc>
                <a:spcPct val="100000"/>
              </a:lnSpc>
            </a:pPr>
            <a:r>
              <a:rPr lang="zh-CN" altLang="en-US" dirty="0">
                <a:latin typeface="华文中宋" panose="02010600040101010101" charset="-122"/>
                <a:ea typeface="华文中宋" panose="02010600040101010101" charset="-122"/>
              </a:rPr>
              <a:t>确认法制原则</a:t>
            </a:r>
            <a:r>
              <a:rPr lang="zh-CN" altLang="en-US" sz="2000" b="1" dirty="0">
                <a:ea typeface="楷体_GB2312" pitchFamily="49" charset="-122"/>
              </a:rPr>
              <a:t/>
            </a:r>
            <a:br>
              <a:rPr lang="zh-CN" altLang="en-US" sz="2000" b="1" dirty="0">
                <a:ea typeface="楷体_GB2312" pitchFamily="49" charset="-122"/>
              </a:rPr>
            </a:br>
            <a:endParaRPr lang="zh-CN" altLang="en-US" sz="2000" dirty="0">
              <a:ea typeface="楷体_GB2312" pitchFamily="49" charset="-122"/>
            </a:endParaRPr>
          </a:p>
        </p:txBody>
      </p:sp>
      <p:pic>
        <p:nvPicPr>
          <p:cNvPr id="25604" name="Picture 4" descr="Photograph of header of US constitution."/>
          <p:cNvPicPr>
            <a:picLocks noChangeAspect="1"/>
          </p:cNvPicPr>
          <p:nvPr/>
        </p:nvPicPr>
        <p:blipFill>
          <a:blip r:embed="rId2"/>
          <a:stretch>
            <a:fillRect/>
          </a:stretch>
        </p:blipFill>
        <p:spPr>
          <a:xfrm>
            <a:off x="7986395" y="947420"/>
            <a:ext cx="3464560" cy="4793615"/>
          </a:xfrm>
          <a:prstGeom prst="rect">
            <a:avLst/>
          </a:prstGeom>
          <a:noFill/>
          <a:ln w="9525">
            <a:noFill/>
          </a:ln>
        </p:spPr>
      </p:pic>
      <p:pic>
        <p:nvPicPr>
          <p:cNvPr id="25605" name="Picture 5" descr="978710002031x"/>
          <p:cNvPicPr>
            <a:picLocks noChangeAspect="1"/>
          </p:cNvPicPr>
          <p:nvPr/>
        </p:nvPicPr>
        <p:blipFill>
          <a:blip r:embed="rId3"/>
          <a:stretch>
            <a:fillRect/>
          </a:stretch>
        </p:blipFill>
        <p:spPr>
          <a:xfrm>
            <a:off x="6044565" y="2399030"/>
            <a:ext cx="2810510" cy="3386455"/>
          </a:xfrm>
          <a:prstGeom prst="rect">
            <a:avLst/>
          </a:prstGeom>
          <a:noFill/>
          <a:ln w="9525">
            <a:noFill/>
          </a:ln>
        </p:spPr>
      </p:pic>
      <p:sp>
        <p:nvSpPr>
          <p:cNvPr id="25606" name="Rectangle 6"/>
          <p:cNvSpPr/>
          <p:nvPr/>
        </p:nvSpPr>
        <p:spPr>
          <a:xfrm>
            <a:off x="8855075" y="5741035"/>
            <a:ext cx="1726565" cy="706755"/>
          </a:xfrm>
          <a:prstGeom prst="rect">
            <a:avLst/>
          </a:prstGeom>
          <a:noFill/>
          <a:ln w="9525">
            <a:noFill/>
          </a:ln>
        </p:spPr>
        <p:txBody>
          <a:bodyPr wrap="square" anchor="ctr" anchorCtr="0">
            <a:spAutoFit/>
          </a:bodyPr>
          <a:lstStyle/>
          <a:p>
            <a:pPr algn="ctr" eaLnBrk="1" hangingPunct="1">
              <a:buClrTx/>
              <a:buSzTx/>
              <a:buNone/>
            </a:pPr>
            <a:r>
              <a:rPr lang="zh-CN" altLang="en-US" sz="2000" b="1" dirty="0">
                <a:solidFill>
                  <a:srgbClr val="008000"/>
                </a:solidFill>
                <a:latin typeface="华文楷体" panose="02010600040101010101" charset="-122"/>
                <a:ea typeface="华文楷体" panose="02010600040101010101" charset="-122"/>
              </a:rPr>
              <a:t>1787年美国</a:t>
            </a:r>
          </a:p>
          <a:p>
            <a:pPr algn="ctr" eaLnBrk="1" hangingPunct="1">
              <a:buClrTx/>
              <a:buSzTx/>
              <a:buNone/>
            </a:pPr>
            <a:r>
              <a:rPr lang="zh-CN" altLang="en-US" sz="2000" b="1" dirty="0">
                <a:solidFill>
                  <a:srgbClr val="008000"/>
                </a:solidFill>
                <a:latin typeface="华文楷体" panose="02010600040101010101" charset="-122"/>
                <a:ea typeface="华文楷体" panose="02010600040101010101" charset="-122"/>
              </a:rPr>
              <a:t>联邦宪法 </a:t>
            </a:r>
          </a:p>
        </p:txBody>
      </p:sp>
      <p:sp>
        <p:nvSpPr>
          <p:cNvPr id="25607" name="Rectangle 7"/>
          <p:cNvSpPr/>
          <p:nvPr/>
        </p:nvSpPr>
        <p:spPr>
          <a:xfrm>
            <a:off x="6044565" y="5785485"/>
            <a:ext cx="2779395" cy="706755"/>
          </a:xfrm>
          <a:prstGeom prst="rect">
            <a:avLst/>
          </a:prstGeom>
          <a:noFill/>
          <a:ln w="9525">
            <a:noFill/>
          </a:ln>
        </p:spPr>
        <p:txBody>
          <a:bodyPr wrap="square" anchor="ctr" anchorCtr="0">
            <a:spAutoFit/>
          </a:bodyPr>
          <a:lstStyle/>
          <a:p>
            <a:pPr algn="ctr" eaLnBrk="1" hangingPunct="1"/>
            <a:r>
              <a:rPr lang="zh-CN" altLang="en-US" sz="2000" b="1" dirty="0">
                <a:solidFill>
                  <a:srgbClr val="008000"/>
                </a:solidFill>
                <a:latin typeface="华文楷体" panose="02010600040101010101" charset="-122"/>
                <a:ea typeface="华文楷体" panose="02010600040101010101" charset="-122"/>
              </a:rPr>
              <a:t>1804年《法国民法典》</a:t>
            </a:r>
          </a:p>
          <a:p>
            <a:pPr algn="ctr" eaLnBrk="1" hangingPunct="1"/>
            <a:r>
              <a:rPr lang="zh-CN" altLang="en-US" sz="2000" b="1" dirty="0">
                <a:solidFill>
                  <a:srgbClr val="008000"/>
                </a:solidFill>
                <a:latin typeface="华文楷体" panose="02010600040101010101" charset="-122"/>
                <a:ea typeface="华文楷体" panose="02010600040101010101" charset="-122"/>
              </a:rPr>
              <a:t>(《拿破仑法典》）</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25602"/>
                                        </p:tgtEl>
                                        <p:attrNameLst>
                                          <p:attrName>style.visibility</p:attrName>
                                        </p:attrNameLst>
                                      </p:cBhvr>
                                      <p:to>
                                        <p:strVal val="visible"/>
                                      </p:to>
                                    </p:set>
                                    <p:anim calcmode="lin" valueType="num">
                                      <p:cBhvr>
                                        <p:cTn id="7" dur="500" fill="hold"/>
                                        <p:tgtEl>
                                          <p:spTgt spid="25602"/>
                                        </p:tgtEl>
                                        <p:attrNameLst>
                                          <p:attrName>ppt_x</p:attrName>
                                        </p:attrNameLst>
                                      </p:cBhvr>
                                      <p:tavLst>
                                        <p:tav tm="0">
                                          <p:val>
                                            <p:strVal val="#ppt_x-.2"/>
                                          </p:val>
                                        </p:tav>
                                        <p:tav tm="100000">
                                          <p:val>
                                            <p:strVal val="#ppt_x"/>
                                          </p:val>
                                        </p:tav>
                                      </p:tavLst>
                                    </p:anim>
                                    <p:anim calcmode="lin" valueType="num">
                                      <p:cBhvr>
                                        <p:cTn id="8" dur="500" fill="hold"/>
                                        <p:tgtEl>
                                          <p:spTgt spid="25602"/>
                                        </p:tgtEl>
                                        <p:attrNameLst>
                                          <p:attrName>ppt_y</p:attrName>
                                        </p:attrNameLst>
                                      </p:cBhvr>
                                      <p:tavLst>
                                        <p:tav tm="0">
                                          <p:val>
                                            <p:strVal val="#ppt_y"/>
                                          </p:val>
                                        </p:tav>
                                        <p:tav tm="100000">
                                          <p:val>
                                            <p:strVal val="#ppt_y"/>
                                          </p:val>
                                        </p:tav>
                                      </p:tavLst>
                                    </p:anim>
                                    <p:animEffect transition="in" filter="wipe(right)" prLst="gradientSize: 0.1">
                                      <p:cBhvr>
                                        <p:cTn id="9" dur="500"/>
                                        <p:tgtEl>
                                          <p:spTgt spid="25602"/>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500" fill="hold">
                                          <p:stCondLst>
                                            <p:cond delay="0"/>
                                          </p:stCondLst>
                                        </p:cTn>
                                        <p:tgtEl>
                                          <p:spTgt spid="25603">
                                            <p:txEl>
                                              <p:pRg st="0" end="0"/>
                                            </p:txEl>
                                          </p:spTgt>
                                        </p:tgtEl>
                                        <p:attrNameLst>
                                          <p:attrName>style.visibility</p:attrName>
                                        </p:attrNameLst>
                                      </p:cBhvr>
                                      <p:to>
                                        <p:strVal val="visible"/>
                                      </p:to>
                                    </p:set>
                                    <p:anim calcmode="lin" valueType="num">
                                      <p:cBhvr>
                                        <p:cTn id="13" dur="500" fill="hold"/>
                                        <p:tgtEl>
                                          <p:spTgt spid="25603">
                                            <p:txEl>
                                              <p:pRg st="0" end="0"/>
                                            </p:txEl>
                                          </p:spTgt>
                                        </p:tgtEl>
                                        <p:attrNameLst>
                                          <p:attrName>ppt_x</p:attrName>
                                        </p:attrNameLst>
                                      </p:cBhvr>
                                      <p:tavLst>
                                        <p:tav tm="0">
                                          <p:val>
                                            <p:strVal val="#ppt_x-.2"/>
                                          </p:val>
                                        </p:tav>
                                        <p:tav tm="100000">
                                          <p:val>
                                            <p:strVal val="#ppt_x"/>
                                          </p:val>
                                        </p:tav>
                                      </p:tavLst>
                                    </p:anim>
                                    <p:anim calcmode="lin" valueType="num">
                                      <p:cBhvr>
                                        <p:cTn id="14" dur="500" fill="hold"/>
                                        <p:tgtEl>
                                          <p:spTgt spid="2560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5" dur="500"/>
                                        <p:tgtEl>
                                          <p:spTgt spid="25603">
                                            <p:txEl>
                                              <p:pRg st="0" end="0"/>
                                            </p:txEl>
                                          </p:spTgt>
                                        </p:tgtEl>
                                      </p:cBhvr>
                                    </p:animEffect>
                                  </p:childTnLst>
                                </p:cTn>
                              </p:par>
                            </p:childTnLst>
                          </p:cTn>
                        </p:par>
                        <p:par>
                          <p:cTn id="16" fill="hold">
                            <p:stCondLst>
                              <p:cond delay="1000"/>
                            </p:stCondLst>
                            <p:childTnLst>
                              <p:par>
                                <p:cTn id="17" presetID="29" presetClass="entr" presetSubtype="0" fill="hold" grpId="0" nodeType="afterEffect">
                                  <p:stCondLst>
                                    <p:cond delay="0"/>
                                  </p:stCondLst>
                                  <p:childTnLst>
                                    <p:set>
                                      <p:cBhvr>
                                        <p:cTn id="18" dur="500" fill="hold">
                                          <p:stCondLst>
                                            <p:cond delay="0"/>
                                          </p:stCondLst>
                                        </p:cTn>
                                        <p:tgtEl>
                                          <p:spTgt spid="25603">
                                            <p:txEl>
                                              <p:pRg st="1" end="1"/>
                                            </p:txEl>
                                          </p:spTgt>
                                        </p:tgtEl>
                                        <p:attrNameLst>
                                          <p:attrName>style.visibility</p:attrName>
                                        </p:attrNameLst>
                                      </p:cBhvr>
                                      <p:to>
                                        <p:strVal val="visible"/>
                                      </p:to>
                                    </p:set>
                                    <p:anim calcmode="lin" valueType="num">
                                      <p:cBhvr>
                                        <p:cTn id="19" dur="500" fill="hold"/>
                                        <p:tgtEl>
                                          <p:spTgt spid="25603">
                                            <p:txEl>
                                              <p:pRg st="1" end="1"/>
                                            </p:txEl>
                                          </p:spTgt>
                                        </p:tgtEl>
                                        <p:attrNameLst>
                                          <p:attrName>ppt_x</p:attrName>
                                        </p:attrNameLst>
                                      </p:cBhvr>
                                      <p:tavLst>
                                        <p:tav tm="0">
                                          <p:val>
                                            <p:strVal val="#ppt_x-.2"/>
                                          </p:val>
                                        </p:tav>
                                        <p:tav tm="100000">
                                          <p:val>
                                            <p:strVal val="#ppt_x"/>
                                          </p:val>
                                        </p:tav>
                                      </p:tavLst>
                                    </p:anim>
                                    <p:anim calcmode="lin" valueType="num">
                                      <p:cBhvr>
                                        <p:cTn id="20" dur="500" fill="hold"/>
                                        <p:tgtEl>
                                          <p:spTgt spid="25603">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1" dur="500"/>
                                        <p:tgtEl>
                                          <p:spTgt spid="25603">
                                            <p:txEl>
                                              <p:pRg st="1" end="1"/>
                                            </p:txEl>
                                          </p:spTgt>
                                        </p:tgtEl>
                                      </p:cBhvr>
                                    </p:animEffect>
                                  </p:childTnLst>
                                </p:cTn>
                              </p:par>
                            </p:childTnLst>
                          </p:cTn>
                        </p:par>
                        <p:par>
                          <p:cTn id="22" fill="hold">
                            <p:stCondLst>
                              <p:cond delay="1500"/>
                            </p:stCondLst>
                            <p:childTnLst>
                              <p:par>
                                <p:cTn id="23" presetID="29" presetClass="entr" presetSubtype="0" fill="hold" grpId="0" nodeType="afterEffect">
                                  <p:stCondLst>
                                    <p:cond delay="0"/>
                                  </p:stCondLst>
                                  <p:childTnLst>
                                    <p:set>
                                      <p:cBhvr>
                                        <p:cTn id="24" dur="500" fill="hold">
                                          <p:stCondLst>
                                            <p:cond delay="0"/>
                                          </p:stCondLst>
                                        </p:cTn>
                                        <p:tgtEl>
                                          <p:spTgt spid="25603">
                                            <p:txEl>
                                              <p:pRg st="2" end="2"/>
                                            </p:txEl>
                                          </p:spTgt>
                                        </p:tgtEl>
                                        <p:attrNameLst>
                                          <p:attrName>style.visibility</p:attrName>
                                        </p:attrNameLst>
                                      </p:cBhvr>
                                      <p:to>
                                        <p:strVal val="visible"/>
                                      </p:to>
                                    </p:set>
                                    <p:anim calcmode="lin" valueType="num">
                                      <p:cBhvr>
                                        <p:cTn id="25" dur="500" fill="hold"/>
                                        <p:tgtEl>
                                          <p:spTgt spid="25603">
                                            <p:txEl>
                                              <p:pRg st="2" end="2"/>
                                            </p:txEl>
                                          </p:spTgt>
                                        </p:tgtEl>
                                        <p:attrNameLst>
                                          <p:attrName>ppt_x</p:attrName>
                                        </p:attrNameLst>
                                      </p:cBhvr>
                                      <p:tavLst>
                                        <p:tav tm="0">
                                          <p:val>
                                            <p:strVal val="#ppt_x-.2"/>
                                          </p:val>
                                        </p:tav>
                                        <p:tav tm="100000">
                                          <p:val>
                                            <p:strVal val="#ppt_x"/>
                                          </p:val>
                                        </p:tav>
                                      </p:tavLst>
                                    </p:anim>
                                    <p:anim calcmode="lin" valueType="num">
                                      <p:cBhvr>
                                        <p:cTn id="26" dur="500" fill="hold"/>
                                        <p:tgtEl>
                                          <p:spTgt spid="25603">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7" dur="500"/>
                                        <p:tgtEl>
                                          <p:spTgt spid="25603">
                                            <p:txEl>
                                              <p:pRg st="2" end="2"/>
                                            </p:txEl>
                                          </p:spTgt>
                                        </p:tgtEl>
                                      </p:cBhvr>
                                    </p:animEffect>
                                  </p:childTnLst>
                                </p:cTn>
                              </p:par>
                            </p:childTnLst>
                          </p:cTn>
                        </p:par>
                        <p:par>
                          <p:cTn id="28" fill="hold">
                            <p:stCondLst>
                              <p:cond delay="2000"/>
                            </p:stCondLst>
                            <p:childTnLst>
                              <p:par>
                                <p:cTn id="29" presetID="29" presetClass="entr" presetSubtype="0" fill="hold" grpId="0" nodeType="afterEffect">
                                  <p:stCondLst>
                                    <p:cond delay="0"/>
                                  </p:stCondLst>
                                  <p:childTnLst>
                                    <p:set>
                                      <p:cBhvr>
                                        <p:cTn id="30" dur="500" fill="hold">
                                          <p:stCondLst>
                                            <p:cond delay="0"/>
                                          </p:stCondLst>
                                        </p:cTn>
                                        <p:tgtEl>
                                          <p:spTgt spid="25603">
                                            <p:txEl>
                                              <p:pRg st="3" end="3"/>
                                            </p:txEl>
                                          </p:spTgt>
                                        </p:tgtEl>
                                        <p:attrNameLst>
                                          <p:attrName>style.visibility</p:attrName>
                                        </p:attrNameLst>
                                      </p:cBhvr>
                                      <p:to>
                                        <p:strVal val="visible"/>
                                      </p:to>
                                    </p:set>
                                    <p:anim calcmode="lin" valueType="num">
                                      <p:cBhvr>
                                        <p:cTn id="31" dur="500" fill="hold"/>
                                        <p:tgtEl>
                                          <p:spTgt spid="25603">
                                            <p:txEl>
                                              <p:pRg st="3" end="3"/>
                                            </p:txEl>
                                          </p:spTgt>
                                        </p:tgtEl>
                                        <p:attrNameLst>
                                          <p:attrName>ppt_x</p:attrName>
                                        </p:attrNameLst>
                                      </p:cBhvr>
                                      <p:tavLst>
                                        <p:tav tm="0">
                                          <p:val>
                                            <p:strVal val="#ppt_x-.2"/>
                                          </p:val>
                                        </p:tav>
                                        <p:tav tm="100000">
                                          <p:val>
                                            <p:strVal val="#ppt_x"/>
                                          </p:val>
                                        </p:tav>
                                      </p:tavLst>
                                    </p:anim>
                                    <p:anim calcmode="lin" valueType="num">
                                      <p:cBhvr>
                                        <p:cTn id="32" dur="500" fill="hold"/>
                                        <p:tgtEl>
                                          <p:spTgt spid="25603">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33" dur="500"/>
                                        <p:tgtEl>
                                          <p:spTgt spid="25603">
                                            <p:txEl>
                                              <p:pRg st="3" end="3"/>
                                            </p:txEl>
                                          </p:spTgt>
                                        </p:tgtEl>
                                      </p:cBhvr>
                                    </p:animEffect>
                                  </p:childTnLst>
                                </p:cTn>
                              </p:par>
                            </p:childTnLst>
                          </p:cTn>
                        </p:par>
                        <p:par>
                          <p:cTn id="34" fill="hold">
                            <p:stCondLst>
                              <p:cond delay="2500"/>
                            </p:stCondLst>
                            <p:childTnLst>
                              <p:par>
                                <p:cTn id="35" presetID="29" presetClass="entr" presetSubtype="0" fill="hold" nodeType="afterEffect">
                                  <p:stCondLst>
                                    <p:cond delay="0"/>
                                  </p:stCondLst>
                                  <p:childTnLst>
                                    <p:set>
                                      <p:cBhvr>
                                        <p:cTn id="36" dur="1" fill="hold">
                                          <p:stCondLst>
                                            <p:cond delay="0"/>
                                          </p:stCondLst>
                                        </p:cTn>
                                        <p:tgtEl>
                                          <p:spTgt spid="25604"/>
                                        </p:tgtEl>
                                        <p:attrNameLst>
                                          <p:attrName>style.visibility</p:attrName>
                                        </p:attrNameLst>
                                      </p:cBhvr>
                                      <p:to>
                                        <p:strVal val="visible"/>
                                      </p:to>
                                    </p:set>
                                    <p:anim calcmode="lin" valueType="num">
                                      <p:cBhvr>
                                        <p:cTn id="37" dur="1000" fill="hold"/>
                                        <p:tgtEl>
                                          <p:spTgt spid="25604"/>
                                        </p:tgtEl>
                                        <p:attrNameLst>
                                          <p:attrName>ppt_x</p:attrName>
                                        </p:attrNameLst>
                                      </p:cBhvr>
                                      <p:tavLst>
                                        <p:tav tm="0">
                                          <p:val>
                                            <p:strVal val="#ppt_x-.2"/>
                                          </p:val>
                                        </p:tav>
                                        <p:tav tm="100000">
                                          <p:val>
                                            <p:strVal val="#ppt_x"/>
                                          </p:val>
                                        </p:tav>
                                      </p:tavLst>
                                    </p:anim>
                                    <p:anim calcmode="lin" valueType="num">
                                      <p:cBhvr>
                                        <p:cTn id="38" dur="1000" fill="hold"/>
                                        <p:tgtEl>
                                          <p:spTgt spid="25604"/>
                                        </p:tgtEl>
                                        <p:attrNameLst>
                                          <p:attrName>ppt_y</p:attrName>
                                        </p:attrNameLst>
                                      </p:cBhvr>
                                      <p:tavLst>
                                        <p:tav tm="0">
                                          <p:val>
                                            <p:strVal val="#ppt_y"/>
                                          </p:val>
                                        </p:tav>
                                        <p:tav tm="100000">
                                          <p:val>
                                            <p:strVal val="#ppt_y"/>
                                          </p:val>
                                        </p:tav>
                                      </p:tavLst>
                                    </p:anim>
                                    <p:animEffect transition="in" filter="wipe(right)" prLst="gradientSize: 0.1">
                                      <p:cBhvr>
                                        <p:cTn id="39" dur="1000"/>
                                        <p:tgtEl>
                                          <p:spTgt spid="25604"/>
                                        </p:tgtEl>
                                      </p:cBhvr>
                                    </p:animEffect>
                                  </p:childTnLst>
                                </p:cTn>
                              </p:par>
                            </p:childTnLst>
                          </p:cTn>
                        </p:par>
                        <p:par>
                          <p:cTn id="40" fill="hold">
                            <p:stCondLst>
                              <p:cond delay="3500"/>
                            </p:stCondLst>
                            <p:childTnLst>
                              <p:par>
                                <p:cTn id="41" presetID="1" presetClass="entr" presetSubtype="0" fill="hold" grpId="0" nodeType="afterEffect">
                                  <p:stCondLst>
                                    <p:cond delay="0"/>
                                  </p:stCondLst>
                                  <p:childTnLst>
                                    <p:set>
                                      <p:cBhvr>
                                        <p:cTn id="42" dur="1" fill="hold">
                                          <p:stCondLst>
                                            <p:cond delay="0"/>
                                          </p:stCondLst>
                                        </p:cTn>
                                        <p:tgtEl>
                                          <p:spTgt spid="25606"/>
                                        </p:tgtEl>
                                        <p:attrNameLst>
                                          <p:attrName>style.visibility</p:attrName>
                                        </p:attrNameLst>
                                      </p:cBhvr>
                                      <p:to>
                                        <p:strVal val="visible"/>
                                      </p:to>
                                    </p:set>
                                  </p:childTnLst>
                                </p:cTn>
                              </p:par>
                            </p:childTnLst>
                          </p:cTn>
                        </p:par>
                        <p:par>
                          <p:cTn id="43" fill="hold">
                            <p:stCondLst>
                              <p:cond delay="3500"/>
                            </p:stCondLst>
                            <p:childTnLst>
                              <p:par>
                                <p:cTn id="44" presetID="29" presetClass="entr" presetSubtype="0" fill="hold" nodeType="afterEffect">
                                  <p:stCondLst>
                                    <p:cond delay="0"/>
                                  </p:stCondLst>
                                  <p:childTnLst>
                                    <p:set>
                                      <p:cBhvr>
                                        <p:cTn id="45" dur="1" fill="hold">
                                          <p:stCondLst>
                                            <p:cond delay="0"/>
                                          </p:stCondLst>
                                        </p:cTn>
                                        <p:tgtEl>
                                          <p:spTgt spid="25605"/>
                                        </p:tgtEl>
                                        <p:attrNameLst>
                                          <p:attrName>style.visibility</p:attrName>
                                        </p:attrNameLst>
                                      </p:cBhvr>
                                      <p:to>
                                        <p:strVal val="visible"/>
                                      </p:to>
                                    </p:set>
                                    <p:anim calcmode="lin" valueType="num">
                                      <p:cBhvr>
                                        <p:cTn id="46" dur="1000" fill="hold"/>
                                        <p:tgtEl>
                                          <p:spTgt spid="25605"/>
                                        </p:tgtEl>
                                        <p:attrNameLst>
                                          <p:attrName>ppt_x</p:attrName>
                                        </p:attrNameLst>
                                      </p:cBhvr>
                                      <p:tavLst>
                                        <p:tav tm="0">
                                          <p:val>
                                            <p:strVal val="#ppt_x-.2"/>
                                          </p:val>
                                        </p:tav>
                                        <p:tav tm="100000">
                                          <p:val>
                                            <p:strVal val="#ppt_x"/>
                                          </p:val>
                                        </p:tav>
                                      </p:tavLst>
                                    </p:anim>
                                    <p:anim calcmode="lin" valueType="num">
                                      <p:cBhvr>
                                        <p:cTn id="47" dur="1000" fill="hold"/>
                                        <p:tgtEl>
                                          <p:spTgt spid="25605"/>
                                        </p:tgtEl>
                                        <p:attrNameLst>
                                          <p:attrName>ppt_y</p:attrName>
                                        </p:attrNameLst>
                                      </p:cBhvr>
                                      <p:tavLst>
                                        <p:tav tm="0">
                                          <p:val>
                                            <p:strVal val="#ppt_y"/>
                                          </p:val>
                                        </p:tav>
                                        <p:tav tm="100000">
                                          <p:val>
                                            <p:strVal val="#ppt_y"/>
                                          </p:val>
                                        </p:tav>
                                      </p:tavLst>
                                    </p:anim>
                                    <p:animEffect transition="in" filter="wipe(right)" prLst="gradientSize: 0.1">
                                      <p:cBhvr>
                                        <p:cTn id="48" dur="1000"/>
                                        <p:tgtEl>
                                          <p:spTgt spid="25605"/>
                                        </p:tgtEl>
                                      </p:cBhvr>
                                    </p:animEffect>
                                  </p:childTnLst>
                                </p:cTn>
                              </p:par>
                            </p:childTnLst>
                          </p:cTn>
                        </p:par>
                        <p:par>
                          <p:cTn id="49" fill="hold">
                            <p:stCondLst>
                              <p:cond delay="4500"/>
                            </p:stCondLst>
                            <p:childTnLst>
                              <p:par>
                                <p:cTn id="50" presetID="1" presetClass="entr" presetSubtype="0" fill="hold" grpId="0" nodeType="afterEffect">
                                  <p:stCondLst>
                                    <p:cond delay="0"/>
                                  </p:stCondLst>
                                  <p:childTnLst>
                                    <p:set>
                                      <p:cBhvr>
                                        <p:cTn id="51" dur="1" fill="hold">
                                          <p:stCondLst>
                                            <p:cond delay="0"/>
                                          </p:stCondLst>
                                        </p:cTn>
                                        <p:tgtEl>
                                          <p:spTgt spid="25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p:bldP spid="25603" grpId="0" uiExpand="1" build="p"/>
      <p:bldP spid="25606" grpId="0"/>
      <p:bldP spid="2560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p:cNvSpPr>
          <p:nvPr>
            <p:ph idx="1"/>
          </p:nvPr>
        </p:nvSpPr>
        <p:spPr>
          <a:xfrm>
            <a:off x="697230" y="1847215"/>
            <a:ext cx="4932045" cy="4418330"/>
          </a:xfrm>
        </p:spPr>
        <p:txBody>
          <a:bodyPr vert="horz" wrap="square" lIns="91440" tIns="45720" rIns="91440" bIns="45720" anchor="t" anchorCtr="0"/>
          <a:lstStyle/>
          <a:p>
            <a:pPr eaLnBrk="1" hangingPunct="1">
              <a:lnSpc>
                <a:spcPct val="100000"/>
              </a:lnSpc>
            </a:pPr>
            <a:r>
              <a:rPr lang="zh-CN" altLang="en-US" sz="2800" dirty="0">
                <a:solidFill>
                  <a:srgbClr val="C00000"/>
                </a:solidFill>
                <a:latin typeface="华文中宋" panose="02010600040101010101" charset="-122"/>
                <a:ea typeface="华文中宋" panose="02010600040101010101" charset="-122"/>
              </a:rPr>
              <a:t>定义：</a:t>
            </a:r>
            <a:r>
              <a:rPr lang="zh-CN" altLang="en-US" sz="2800" dirty="0">
                <a:latin typeface="华文中宋" panose="02010600040101010101" charset="-122"/>
                <a:ea typeface="华文中宋" panose="02010600040101010101" charset="-122"/>
              </a:rPr>
              <a:t>西方国家</a:t>
            </a:r>
            <a:r>
              <a:rPr lang="zh-CN" altLang="en-US" sz="2800" dirty="0">
                <a:solidFill>
                  <a:srgbClr val="7030A0"/>
                </a:solidFill>
                <a:latin typeface="华文中宋" panose="02010600040101010101" charset="-122"/>
                <a:ea typeface="华文中宋" panose="02010600040101010101" charset="-122"/>
              </a:rPr>
              <a:t>根据法的历史传统和外部特征</a:t>
            </a:r>
            <a:r>
              <a:rPr lang="zh-CN" altLang="en-US" sz="2800" dirty="0">
                <a:latin typeface="华文中宋" panose="02010600040101010101" charset="-122"/>
                <a:ea typeface="华文中宋" panose="02010600040101010101" charset="-122"/>
              </a:rPr>
              <a:t>对法作的分类。凡属于同一传统并具有某些共同特点的国家的法就构成一个法系。</a:t>
            </a:r>
          </a:p>
          <a:p>
            <a:pPr eaLnBrk="1" hangingPunct="1">
              <a:lnSpc>
                <a:spcPct val="100000"/>
              </a:lnSpc>
            </a:pPr>
            <a:r>
              <a:rPr lang="zh-CN" altLang="en-US" sz="2800" dirty="0">
                <a:solidFill>
                  <a:srgbClr val="C00000"/>
                </a:solidFill>
                <a:latin typeface="华文中宋" panose="02010600040101010101" charset="-122"/>
                <a:ea typeface="华文中宋" panose="02010600040101010101" charset="-122"/>
              </a:rPr>
              <a:t>分类：</a:t>
            </a:r>
            <a:r>
              <a:rPr lang="zh-CN" altLang="en-US" sz="2800" dirty="0">
                <a:solidFill>
                  <a:srgbClr val="7030A0"/>
                </a:solidFill>
                <a:latin typeface="华文中宋" panose="02010600040101010101" charset="-122"/>
                <a:ea typeface="华文中宋" panose="02010600040101010101" charset="-122"/>
              </a:rPr>
              <a:t>大陆法系</a:t>
            </a:r>
            <a:r>
              <a:rPr lang="zh-CN" altLang="en-US" sz="2800" dirty="0">
                <a:latin typeface="华文中宋" panose="02010600040101010101" charset="-122"/>
                <a:ea typeface="华文中宋" panose="02010600040101010101" charset="-122"/>
              </a:rPr>
              <a:t>（民法法系、罗马法系、法典法系）和</a:t>
            </a:r>
            <a:endParaRPr lang="en-US" altLang="zh-CN" sz="2800" dirty="0">
              <a:latin typeface="华文中宋" panose="02010600040101010101" charset="-122"/>
              <a:ea typeface="华文中宋" panose="02010600040101010101" charset="-122"/>
            </a:endParaRPr>
          </a:p>
          <a:p>
            <a:pPr marL="0" indent="0" eaLnBrk="1" hangingPunct="1">
              <a:lnSpc>
                <a:spcPct val="100000"/>
              </a:lnSpc>
              <a:buNone/>
            </a:pPr>
            <a:r>
              <a:rPr lang="en-US" altLang="zh-CN" dirty="0">
                <a:solidFill>
                  <a:srgbClr val="7030A0"/>
                </a:solidFill>
                <a:latin typeface="华文中宋" panose="02010600040101010101" charset="-122"/>
                <a:ea typeface="华文中宋" panose="02010600040101010101" charset="-122"/>
              </a:rPr>
              <a:t>    </a:t>
            </a:r>
            <a:r>
              <a:rPr lang="zh-CN" altLang="en-US" sz="2800" dirty="0">
                <a:solidFill>
                  <a:srgbClr val="7030A0"/>
                </a:solidFill>
                <a:latin typeface="华文中宋" panose="02010600040101010101" charset="-122"/>
                <a:ea typeface="华文中宋" panose="02010600040101010101" charset="-122"/>
              </a:rPr>
              <a:t>英美法系</a:t>
            </a:r>
            <a:r>
              <a:rPr lang="zh-CN" altLang="en-US" sz="2800" dirty="0">
                <a:latin typeface="华文中宋" panose="02010600040101010101" charset="-122"/>
                <a:ea typeface="华文中宋" panose="02010600040101010101" charset="-122"/>
              </a:rPr>
              <a:t>（英国法系、普通法系、判例法系）</a:t>
            </a:r>
          </a:p>
          <a:p>
            <a:pPr eaLnBrk="1" hangingPunct="1">
              <a:lnSpc>
                <a:spcPct val="80000"/>
              </a:lnSpc>
            </a:pPr>
            <a:endParaRPr lang="zh-CN" altLang="en-US" sz="2400" b="1" dirty="0">
              <a:ea typeface="楷体_GB2312" pitchFamily="49" charset="-122"/>
            </a:endParaRPr>
          </a:p>
        </p:txBody>
      </p:sp>
      <p:pic>
        <p:nvPicPr>
          <p:cNvPr id="27651" name="Picture 5" descr="pic_100395"/>
          <p:cNvPicPr>
            <a:picLocks noChangeAspect="1"/>
          </p:cNvPicPr>
          <p:nvPr/>
        </p:nvPicPr>
        <p:blipFill>
          <a:blip r:embed="rId2"/>
          <a:stretch>
            <a:fillRect/>
          </a:stretch>
        </p:blipFill>
        <p:spPr>
          <a:xfrm>
            <a:off x="7388860" y="1503680"/>
            <a:ext cx="3549015" cy="4761865"/>
          </a:xfrm>
          <a:prstGeom prst="rect">
            <a:avLst/>
          </a:prstGeom>
          <a:noFill/>
          <a:ln w="9525">
            <a:noFill/>
          </a:ln>
        </p:spPr>
      </p:pic>
      <p:sp>
        <p:nvSpPr>
          <p:cNvPr id="27652" name="标题 2"/>
          <p:cNvSpPr>
            <a:spLocks noGrp="1"/>
          </p:cNvSpPr>
          <p:nvPr>
            <p:ph type="title"/>
          </p:nvPr>
        </p:nvSpPr>
        <p:spPr>
          <a:xfrm>
            <a:off x="571500" y="811530"/>
            <a:ext cx="8168640" cy="863600"/>
          </a:xfrm>
        </p:spPr>
        <p:txBody>
          <a:bodyPr vert="horz" wrap="square" lIns="91440" tIns="45720" rIns="91440" bIns="45720" anchor="ctr" anchorCtr="0"/>
          <a:lstStyle/>
          <a:p>
            <a:pPr algn="l">
              <a:lnSpc>
                <a:spcPct val="100000"/>
              </a:lnSpc>
              <a:buClrTx/>
              <a:buSzTx/>
              <a:buFontTx/>
            </a:pPr>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rPr>
              <a:t>     </a:t>
            </a:r>
            <a:r>
              <a:rPr lang="zh-CN" altLang="en-US" sz="3200" b="1" dirty="0">
                <a:solidFill>
                  <a:schemeClr val="tx1"/>
                </a:solidFill>
                <a:effectLst/>
                <a:latin typeface="华文中宋" panose="02010600040101010101" charset="-122"/>
                <a:ea typeface="华文中宋" panose="02010600040101010101" charset="-122"/>
                <a:cs typeface="华文中宋" panose="02010600040101010101" charset="-122"/>
              </a:rPr>
              <a:t>                   </a:t>
            </a:r>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rPr>
              <a:t>    法  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27652"/>
                                        </p:tgtEl>
                                        <p:attrNameLst>
                                          <p:attrName>style.visibility</p:attrName>
                                        </p:attrNameLst>
                                      </p:cBhvr>
                                      <p:to>
                                        <p:strVal val="visible"/>
                                      </p:to>
                                    </p:set>
                                    <p:anim calcmode="lin" valueType="num">
                                      <p:cBhvr>
                                        <p:cTn id="7" dur="500" fill="hold"/>
                                        <p:tgtEl>
                                          <p:spTgt spid="27652"/>
                                        </p:tgtEl>
                                        <p:attrNameLst>
                                          <p:attrName>ppt_x</p:attrName>
                                        </p:attrNameLst>
                                      </p:cBhvr>
                                      <p:tavLst>
                                        <p:tav tm="0">
                                          <p:val>
                                            <p:strVal val="#ppt_x-.2"/>
                                          </p:val>
                                        </p:tav>
                                        <p:tav tm="100000">
                                          <p:val>
                                            <p:strVal val="#ppt_x"/>
                                          </p:val>
                                        </p:tav>
                                      </p:tavLst>
                                    </p:anim>
                                    <p:anim calcmode="lin" valueType="num">
                                      <p:cBhvr>
                                        <p:cTn id="8" dur="500" fill="hold"/>
                                        <p:tgtEl>
                                          <p:spTgt spid="27652"/>
                                        </p:tgtEl>
                                        <p:attrNameLst>
                                          <p:attrName>ppt_y</p:attrName>
                                        </p:attrNameLst>
                                      </p:cBhvr>
                                      <p:tavLst>
                                        <p:tav tm="0">
                                          <p:val>
                                            <p:strVal val="#ppt_y"/>
                                          </p:val>
                                        </p:tav>
                                        <p:tav tm="100000">
                                          <p:val>
                                            <p:strVal val="#ppt_y"/>
                                          </p:val>
                                        </p:tav>
                                      </p:tavLst>
                                    </p:anim>
                                    <p:animEffect transition="in" filter="wipe(right)" prLst="gradientSize: 0.1">
                                      <p:cBhvr>
                                        <p:cTn id="9" dur="500"/>
                                        <p:tgtEl>
                                          <p:spTgt spid="27652"/>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500" fill="hold">
                                          <p:stCondLst>
                                            <p:cond delay="0"/>
                                          </p:stCondLst>
                                        </p:cTn>
                                        <p:tgtEl>
                                          <p:spTgt spid="27650">
                                            <p:txEl>
                                              <p:pRg st="0" end="0"/>
                                            </p:txEl>
                                          </p:spTgt>
                                        </p:tgtEl>
                                        <p:attrNameLst>
                                          <p:attrName>style.visibility</p:attrName>
                                        </p:attrNameLst>
                                      </p:cBhvr>
                                      <p:to>
                                        <p:strVal val="visible"/>
                                      </p:to>
                                    </p:set>
                                    <p:anim calcmode="lin" valueType="num">
                                      <p:cBhvr>
                                        <p:cTn id="13" dur="500" fill="hold"/>
                                        <p:tgtEl>
                                          <p:spTgt spid="27650">
                                            <p:txEl>
                                              <p:pRg st="0" end="0"/>
                                            </p:txEl>
                                          </p:spTgt>
                                        </p:tgtEl>
                                        <p:attrNameLst>
                                          <p:attrName>ppt_x</p:attrName>
                                        </p:attrNameLst>
                                      </p:cBhvr>
                                      <p:tavLst>
                                        <p:tav tm="0">
                                          <p:val>
                                            <p:strVal val="#ppt_x-.2"/>
                                          </p:val>
                                        </p:tav>
                                        <p:tav tm="100000">
                                          <p:val>
                                            <p:strVal val="#ppt_x"/>
                                          </p:val>
                                        </p:tav>
                                      </p:tavLst>
                                    </p:anim>
                                    <p:anim calcmode="lin" valueType="num">
                                      <p:cBhvr>
                                        <p:cTn id="14" dur="500" fill="hold"/>
                                        <p:tgtEl>
                                          <p:spTgt spid="27650">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5" dur="500"/>
                                        <p:tgtEl>
                                          <p:spTgt spid="27650">
                                            <p:txEl>
                                              <p:pRg st="0" end="0"/>
                                            </p:txEl>
                                          </p:spTgt>
                                        </p:tgtEl>
                                      </p:cBhvr>
                                    </p:animEffect>
                                  </p:childTnLst>
                                </p:cTn>
                              </p:par>
                            </p:childTnLst>
                          </p:cTn>
                        </p:par>
                        <p:par>
                          <p:cTn id="16" fill="hold">
                            <p:stCondLst>
                              <p:cond delay="1000"/>
                            </p:stCondLst>
                            <p:childTnLst>
                              <p:par>
                                <p:cTn id="17" presetID="29" presetClass="entr" presetSubtype="0" fill="hold" grpId="0" nodeType="afterEffect">
                                  <p:stCondLst>
                                    <p:cond delay="0"/>
                                  </p:stCondLst>
                                  <p:childTnLst>
                                    <p:set>
                                      <p:cBhvr>
                                        <p:cTn id="18" dur="500" fill="hold">
                                          <p:stCondLst>
                                            <p:cond delay="0"/>
                                          </p:stCondLst>
                                        </p:cTn>
                                        <p:tgtEl>
                                          <p:spTgt spid="27650">
                                            <p:txEl>
                                              <p:pRg st="1" end="1"/>
                                            </p:txEl>
                                          </p:spTgt>
                                        </p:tgtEl>
                                        <p:attrNameLst>
                                          <p:attrName>style.visibility</p:attrName>
                                        </p:attrNameLst>
                                      </p:cBhvr>
                                      <p:to>
                                        <p:strVal val="visible"/>
                                      </p:to>
                                    </p:set>
                                    <p:anim calcmode="lin" valueType="num">
                                      <p:cBhvr>
                                        <p:cTn id="19" dur="500" fill="hold"/>
                                        <p:tgtEl>
                                          <p:spTgt spid="27650">
                                            <p:txEl>
                                              <p:pRg st="1" end="1"/>
                                            </p:txEl>
                                          </p:spTgt>
                                        </p:tgtEl>
                                        <p:attrNameLst>
                                          <p:attrName>ppt_x</p:attrName>
                                        </p:attrNameLst>
                                      </p:cBhvr>
                                      <p:tavLst>
                                        <p:tav tm="0">
                                          <p:val>
                                            <p:strVal val="#ppt_x-.2"/>
                                          </p:val>
                                        </p:tav>
                                        <p:tav tm="100000">
                                          <p:val>
                                            <p:strVal val="#ppt_x"/>
                                          </p:val>
                                        </p:tav>
                                      </p:tavLst>
                                    </p:anim>
                                    <p:anim calcmode="lin" valueType="num">
                                      <p:cBhvr>
                                        <p:cTn id="20" dur="500" fill="hold"/>
                                        <p:tgtEl>
                                          <p:spTgt spid="27650">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1" dur="500"/>
                                        <p:tgtEl>
                                          <p:spTgt spid="27650">
                                            <p:txEl>
                                              <p:pRg st="1" end="1"/>
                                            </p:txEl>
                                          </p:spTgt>
                                        </p:tgtEl>
                                      </p:cBhvr>
                                    </p:animEffect>
                                  </p:childTnLst>
                                </p:cTn>
                              </p:par>
                            </p:childTnLst>
                          </p:cTn>
                        </p:par>
                        <p:par>
                          <p:cTn id="22" fill="hold">
                            <p:stCondLst>
                              <p:cond delay="1500"/>
                            </p:stCondLst>
                            <p:childTnLst>
                              <p:par>
                                <p:cTn id="23" presetID="29" presetClass="entr" presetSubtype="0" fill="hold" grpId="0" nodeType="afterEffect">
                                  <p:stCondLst>
                                    <p:cond delay="0"/>
                                  </p:stCondLst>
                                  <p:childTnLst>
                                    <p:set>
                                      <p:cBhvr>
                                        <p:cTn id="24" dur="500" fill="hold">
                                          <p:stCondLst>
                                            <p:cond delay="0"/>
                                          </p:stCondLst>
                                        </p:cTn>
                                        <p:tgtEl>
                                          <p:spTgt spid="27650">
                                            <p:txEl>
                                              <p:pRg st="2" end="2"/>
                                            </p:txEl>
                                          </p:spTgt>
                                        </p:tgtEl>
                                        <p:attrNameLst>
                                          <p:attrName>style.visibility</p:attrName>
                                        </p:attrNameLst>
                                      </p:cBhvr>
                                      <p:to>
                                        <p:strVal val="visible"/>
                                      </p:to>
                                    </p:set>
                                    <p:anim calcmode="lin" valueType="num">
                                      <p:cBhvr>
                                        <p:cTn id="25" dur="500" fill="hold"/>
                                        <p:tgtEl>
                                          <p:spTgt spid="27650">
                                            <p:txEl>
                                              <p:pRg st="2" end="2"/>
                                            </p:txEl>
                                          </p:spTgt>
                                        </p:tgtEl>
                                        <p:attrNameLst>
                                          <p:attrName>ppt_x</p:attrName>
                                        </p:attrNameLst>
                                      </p:cBhvr>
                                      <p:tavLst>
                                        <p:tav tm="0">
                                          <p:val>
                                            <p:strVal val="#ppt_x-.2"/>
                                          </p:val>
                                        </p:tav>
                                        <p:tav tm="100000">
                                          <p:val>
                                            <p:strVal val="#ppt_x"/>
                                          </p:val>
                                        </p:tav>
                                      </p:tavLst>
                                    </p:anim>
                                    <p:anim calcmode="lin" valueType="num">
                                      <p:cBhvr>
                                        <p:cTn id="26" dur="500" fill="hold"/>
                                        <p:tgtEl>
                                          <p:spTgt spid="27650">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7" dur="500"/>
                                        <p:tgtEl>
                                          <p:spTgt spid="27650">
                                            <p:txEl>
                                              <p:pRg st="2" end="2"/>
                                            </p:txEl>
                                          </p:spTgt>
                                        </p:tgtEl>
                                      </p:cBhvr>
                                    </p:animEffect>
                                  </p:childTnLst>
                                </p:cTn>
                              </p:par>
                              <p:par>
                                <p:cTn id="28" presetID="29" presetClass="entr" presetSubtype="0" fill="hold" nodeType="withEffect">
                                  <p:stCondLst>
                                    <p:cond delay="0"/>
                                  </p:stCondLst>
                                  <p:childTnLst>
                                    <p:set>
                                      <p:cBhvr>
                                        <p:cTn id="29" dur="1" fill="hold">
                                          <p:stCondLst>
                                            <p:cond delay="0"/>
                                          </p:stCondLst>
                                        </p:cTn>
                                        <p:tgtEl>
                                          <p:spTgt spid="27651"/>
                                        </p:tgtEl>
                                        <p:attrNameLst>
                                          <p:attrName>style.visibility</p:attrName>
                                        </p:attrNameLst>
                                      </p:cBhvr>
                                      <p:to>
                                        <p:strVal val="visible"/>
                                      </p:to>
                                    </p:set>
                                    <p:anim calcmode="lin" valueType="num">
                                      <p:cBhvr>
                                        <p:cTn id="30" dur="1000" fill="hold"/>
                                        <p:tgtEl>
                                          <p:spTgt spid="27651"/>
                                        </p:tgtEl>
                                        <p:attrNameLst>
                                          <p:attrName>ppt_x</p:attrName>
                                        </p:attrNameLst>
                                      </p:cBhvr>
                                      <p:tavLst>
                                        <p:tav tm="0">
                                          <p:val>
                                            <p:strVal val="#ppt_x-.2"/>
                                          </p:val>
                                        </p:tav>
                                        <p:tav tm="100000">
                                          <p:val>
                                            <p:strVal val="#ppt_x"/>
                                          </p:val>
                                        </p:tav>
                                      </p:tavLst>
                                    </p:anim>
                                    <p:anim calcmode="lin" valueType="num">
                                      <p:cBhvr>
                                        <p:cTn id="31" dur="1000" fill="hold"/>
                                        <p:tgtEl>
                                          <p:spTgt spid="27651"/>
                                        </p:tgtEl>
                                        <p:attrNameLst>
                                          <p:attrName>ppt_y</p:attrName>
                                        </p:attrNameLst>
                                      </p:cBhvr>
                                      <p:tavLst>
                                        <p:tav tm="0">
                                          <p:val>
                                            <p:strVal val="#ppt_y"/>
                                          </p:val>
                                        </p:tav>
                                        <p:tav tm="100000">
                                          <p:val>
                                            <p:strVal val="#ppt_y"/>
                                          </p:val>
                                        </p:tav>
                                      </p:tavLst>
                                    </p:anim>
                                    <p:animEffect transition="in" filter="wipe(right)" prLst="gradientSize: 0.1">
                                      <p:cBhvr>
                                        <p:cTn id="32" dur="1000"/>
                                        <p:tgtEl>
                                          <p:spTgt spid="27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uiExpand="1" build="p"/>
      <p:bldP spid="2765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p:cNvSpPr>
          <p:nvPr>
            <p:ph idx="1"/>
          </p:nvPr>
        </p:nvSpPr>
        <p:spPr>
          <a:xfrm>
            <a:off x="494950" y="2341542"/>
            <a:ext cx="4520315" cy="4015740"/>
          </a:xfrm>
        </p:spPr>
        <p:txBody>
          <a:bodyPr vert="horz" wrap="square" lIns="91440" tIns="45720" rIns="91440" bIns="45720" anchor="t" anchorCtr="0"/>
          <a:lstStyle/>
          <a:p>
            <a:pPr eaLnBrk="1" hangingPunct="1">
              <a:lnSpc>
                <a:spcPct val="100000"/>
              </a:lnSpc>
              <a:buFont typeface="Arial" panose="020B0604020202020204" pitchFamily="34" charset="0"/>
              <a:buChar char="•"/>
            </a:pPr>
            <a:r>
              <a:rPr lang="zh-CN" altLang="en-US" sz="2000" b="1" dirty="0">
                <a:solidFill>
                  <a:srgbClr val="C00000"/>
                </a:solidFill>
                <a:latin typeface="宋体" panose="02010600030101010101" pitchFamily="2" charset="-122"/>
                <a:ea typeface="宋体" panose="02010600030101010101" pitchFamily="2" charset="-122"/>
              </a:rPr>
              <a:t>承袭</a:t>
            </a:r>
            <a:r>
              <a:rPr lang="zh-CN" altLang="en-US" sz="2000" b="1" dirty="0">
                <a:latin typeface="宋体" panose="02010600030101010101" pitchFamily="2" charset="-122"/>
                <a:ea typeface="宋体" panose="02010600030101010101" pitchFamily="2" charset="-122"/>
              </a:rPr>
              <a:t>古罗马法律的传统，仿照</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法国民法典</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和</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德国民法典</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的样式而建立起来的国家法律制度的总称；</a:t>
            </a:r>
          </a:p>
          <a:p>
            <a:pPr eaLnBrk="1" hangingPunct="1">
              <a:lnSpc>
                <a:spcPct val="100000"/>
              </a:lnSpc>
            </a:pPr>
            <a:r>
              <a:rPr lang="zh-CN" altLang="en-US" sz="2000" b="1" dirty="0">
                <a:solidFill>
                  <a:srgbClr val="C00000"/>
                </a:solidFill>
                <a:latin typeface="宋体" panose="02010600030101010101" pitchFamily="2" charset="-122"/>
                <a:ea typeface="宋体" panose="02010600030101010101" pitchFamily="2" charset="-122"/>
              </a:rPr>
              <a:t>法律渊源上</a:t>
            </a:r>
            <a:r>
              <a:rPr lang="zh-CN" altLang="en-US" sz="2000" b="1" dirty="0">
                <a:latin typeface="宋体" panose="02010600030101010101" pitchFamily="2" charset="-122"/>
                <a:ea typeface="宋体" panose="02010600030101010101" pitchFamily="2" charset="-122"/>
              </a:rPr>
              <a:t>，强调成文法，不包括司法判例；</a:t>
            </a:r>
          </a:p>
          <a:p>
            <a:pPr eaLnBrk="1" hangingPunct="1"/>
            <a:r>
              <a:rPr lang="zh-CN" altLang="en-US" sz="2000" b="1" dirty="0">
                <a:solidFill>
                  <a:srgbClr val="C00000"/>
                </a:solidFill>
                <a:latin typeface="宋体" panose="02010600030101010101" pitchFamily="2" charset="-122"/>
                <a:ea typeface="宋体" panose="02010600030101010101" pitchFamily="2" charset="-122"/>
              </a:rPr>
              <a:t>法律结构上</a:t>
            </a:r>
            <a:r>
              <a:rPr lang="zh-CN" altLang="en-US" sz="2000" b="1" dirty="0">
                <a:latin typeface="宋体" panose="02010600030101010101" pitchFamily="2" charset="-122"/>
                <a:ea typeface="宋体" panose="02010600030101010101" pitchFamily="2" charset="-122"/>
              </a:rPr>
              <a:t>，法典构成了法律体系结构的主干；</a:t>
            </a:r>
          </a:p>
          <a:p>
            <a:pPr eaLnBrk="1" hangingPunct="1"/>
            <a:r>
              <a:rPr lang="zh-CN" altLang="en-US" sz="2000" b="1" dirty="0">
                <a:solidFill>
                  <a:srgbClr val="C00000"/>
                </a:solidFill>
                <a:latin typeface="宋体" panose="02010600030101010101" pitchFamily="2" charset="-122"/>
                <a:ea typeface="宋体" panose="02010600030101010101" pitchFamily="2" charset="-122"/>
              </a:rPr>
              <a:t>法官权限上</a:t>
            </a:r>
            <a:r>
              <a:rPr lang="zh-CN" altLang="en-US" sz="2000" b="1" dirty="0">
                <a:latin typeface="宋体" panose="02010600030101010101" pitchFamily="2" charset="-122"/>
                <a:ea typeface="宋体" panose="02010600030101010101" pitchFamily="2" charset="-122"/>
              </a:rPr>
              <a:t>，法官只能适用法律而不能创制法律；</a:t>
            </a:r>
          </a:p>
          <a:p>
            <a:pPr eaLnBrk="1" hangingPunct="1"/>
            <a:r>
              <a:rPr lang="zh-CN" altLang="en-US" sz="2000" b="1" dirty="0">
                <a:solidFill>
                  <a:srgbClr val="C00000"/>
                </a:solidFill>
                <a:latin typeface="宋体" panose="02010600030101010101" pitchFamily="2" charset="-122"/>
                <a:ea typeface="宋体" panose="02010600030101010101" pitchFamily="2" charset="-122"/>
              </a:rPr>
              <a:t>诉讼程序上</a:t>
            </a:r>
            <a:r>
              <a:rPr lang="zh-CN" altLang="en-US" sz="2000" b="1" dirty="0">
                <a:latin typeface="宋体" panose="02010600030101010101" pitchFamily="2" charset="-122"/>
                <a:ea typeface="宋体" panose="02010600030101010101" pitchFamily="2" charset="-122"/>
              </a:rPr>
              <a:t>，以法官为重心，具有纠问程序的特点。</a:t>
            </a:r>
          </a:p>
          <a:p>
            <a:pPr eaLnBrk="1" hangingPunct="1"/>
            <a:endParaRPr lang="zh-CN" altLang="en-US" sz="2000" b="1" dirty="0">
              <a:ea typeface="楷体_GB2312" pitchFamily="49" charset="-122"/>
            </a:endParaRPr>
          </a:p>
        </p:txBody>
      </p:sp>
      <p:sp>
        <p:nvSpPr>
          <p:cNvPr id="28675" name="Text Box 4"/>
          <p:cNvSpPr txBox="1"/>
          <p:nvPr/>
        </p:nvSpPr>
        <p:spPr>
          <a:xfrm>
            <a:off x="1749425" y="3211830"/>
            <a:ext cx="459740" cy="224155"/>
          </a:xfrm>
          <a:prstGeom prst="rect">
            <a:avLst/>
          </a:prstGeom>
          <a:noFill/>
          <a:ln w="9525">
            <a:noFill/>
          </a:ln>
        </p:spPr>
        <p:txBody>
          <a:bodyPr vert="eaVert" wrap="square">
            <a:spAutoFit/>
          </a:bodyPr>
          <a:lstStyle/>
          <a:p>
            <a:pPr eaLnBrk="1" hangingPunct="1"/>
            <a:endParaRPr lang="zh-CN" altLang="en-US" dirty="0">
              <a:latin typeface="Arial" panose="020B0604020202020204" pitchFamily="34" charset="0"/>
            </a:endParaRPr>
          </a:p>
        </p:txBody>
      </p:sp>
      <p:sp>
        <p:nvSpPr>
          <p:cNvPr id="28676" name="AutoShape 5"/>
          <p:cNvSpPr>
            <a:spLocks noChangeAspect="1" noTextEdit="1"/>
          </p:cNvSpPr>
          <p:nvPr/>
        </p:nvSpPr>
        <p:spPr>
          <a:xfrm flipH="1">
            <a:off x="6751638" y="2807970"/>
            <a:ext cx="909637" cy="1550988"/>
          </a:xfrm>
          <a:prstGeom prst="rect">
            <a:avLst/>
          </a:prstGeom>
          <a:noFill/>
          <a:ln w="9525">
            <a:noFill/>
          </a:ln>
        </p:spPr>
        <p:txBody>
          <a:bodyPr/>
          <a:lstStyle/>
          <a:p>
            <a:endParaRPr lang="zh-CN" altLang="en-US"/>
          </a:p>
        </p:txBody>
      </p:sp>
      <p:sp>
        <p:nvSpPr>
          <p:cNvPr id="28697" name="AutoShape 9"/>
          <p:cNvSpPr/>
          <p:nvPr/>
        </p:nvSpPr>
        <p:spPr>
          <a:xfrm>
            <a:off x="601713" y="1897444"/>
            <a:ext cx="4423294" cy="4604024"/>
          </a:xfrm>
          <a:prstGeom prst="roundRect">
            <a:avLst>
              <a:gd name="adj" fmla="val 16667"/>
            </a:avLst>
          </a:prstGeom>
          <a:noFill/>
          <a:ln w="28575" cap="flat" cmpd="sng">
            <a:solidFill>
              <a:schemeClr val="accent1">
                <a:shade val="50000"/>
              </a:schemeClr>
            </a:solidFill>
            <a:prstDash val="solid"/>
            <a:headEnd type="none" w="med" len="med"/>
            <a:tailEnd type="none" w="med" len="med"/>
          </a:ln>
        </p:spPr>
        <p:txBody>
          <a:bodyPr wrap="none" anchor="ctr" anchorCtr="0"/>
          <a:lstStyle/>
          <a:p>
            <a:pPr algn="ctr"/>
            <a:endParaRPr lang="zh-CN" altLang="en-US" dirty="0">
              <a:latin typeface="Verdana" panose="020B0604030504040204" pitchFamily="34" charset="0"/>
            </a:endParaRPr>
          </a:p>
        </p:txBody>
      </p:sp>
      <p:sp>
        <p:nvSpPr>
          <p:cNvPr id="28678" name="Freeform 11"/>
          <p:cNvSpPr/>
          <p:nvPr/>
        </p:nvSpPr>
        <p:spPr>
          <a:xfrm>
            <a:off x="5184775" y="2215515"/>
            <a:ext cx="747395" cy="1256665"/>
          </a:xfrm>
          <a:custGeom>
            <a:avLst/>
            <a:gdLst>
              <a:gd name="txL" fmla="*/ 0 w 580"/>
              <a:gd name="txT" fmla="*/ 0 h 798"/>
              <a:gd name="txR" fmla="*/ 580 w 580"/>
              <a:gd name="txB" fmla="*/ 798 h 798"/>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Lst>
            <a:rect l="txL" t="txT" r="txR" b="tx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folHlink"/>
          </a:solidFill>
          <a:ln w="0">
            <a:noFill/>
          </a:ln>
        </p:spPr>
        <p:txBody>
          <a:bodyPr/>
          <a:lstStyle/>
          <a:p>
            <a:endParaRPr lang="zh-CN" altLang="en-US" dirty="0">
              <a:latin typeface="Arial" panose="020B0604020202020204" pitchFamily="34" charset="0"/>
            </a:endParaRPr>
          </a:p>
        </p:txBody>
      </p:sp>
      <p:sp>
        <p:nvSpPr>
          <p:cNvPr id="28679" name="AutoShape 12"/>
          <p:cNvSpPr>
            <a:spLocks noChangeAspect="1" noTextEdit="1"/>
          </p:cNvSpPr>
          <p:nvPr/>
        </p:nvSpPr>
        <p:spPr>
          <a:xfrm flipH="1">
            <a:off x="6740208" y="2895600"/>
            <a:ext cx="909637" cy="1550988"/>
          </a:xfrm>
          <a:prstGeom prst="rect">
            <a:avLst/>
          </a:prstGeom>
          <a:noFill/>
          <a:ln w="9525">
            <a:noFill/>
          </a:ln>
        </p:spPr>
        <p:txBody>
          <a:bodyPr/>
          <a:lstStyle/>
          <a:p>
            <a:endParaRPr lang="zh-CN" altLang="en-US"/>
          </a:p>
        </p:txBody>
      </p:sp>
      <p:grpSp>
        <p:nvGrpSpPr>
          <p:cNvPr id="28680" name="Group 13"/>
          <p:cNvGrpSpPr/>
          <p:nvPr/>
        </p:nvGrpSpPr>
        <p:grpSpPr>
          <a:xfrm>
            <a:off x="4495483" y="226060"/>
            <a:ext cx="2998787" cy="1997075"/>
            <a:chOff x="1920" y="912"/>
            <a:chExt cx="1889" cy="1009"/>
          </a:xfrm>
        </p:grpSpPr>
        <p:grpSp>
          <p:nvGrpSpPr>
            <p:cNvPr id="28688" name="Group 14"/>
            <p:cNvGrpSpPr/>
            <p:nvPr/>
          </p:nvGrpSpPr>
          <p:grpSpPr>
            <a:xfrm>
              <a:off x="1920" y="912"/>
              <a:ext cx="1889" cy="1009"/>
              <a:chOff x="1997" y="1314"/>
              <a:chExt cx="1889" cy="1009"/>
            </a:xfrm>
          </p:grpSpPr>
          <p:grpSp>
            <p:nvGrpSpPr>
              <p:cNvPr id="28690" name="Group 15"/>
              <p:cNvGrpSpPr/>
              <p:nvPr/>
            </p:nvGrpSpPr>
            <p:grpSpPr>
              <a:xfrm>
                <a:off x="1997" y="1404"/>
                <a:ext cx="1889" cy="919"/>
                <a:chOff x="1973" y="1027"/>
                <a:chExt cx="1926" cy="937"/>
              </a:xfrm>
            </p:grpSpPr>
            <p:sp>
              <p:nvSpPr>
                <p:cNvPr id="28695" name="Oval 16"/>
                <p:cNvSpPr/>
                <p:nvPr/>
              </p:nvSpPr>
              <p:spPr>
                <a:xfrm>
                  <a:off x="1994" y="1057"/>
                  <a:ext cx="1905" cy="907"/>
                </a:xfrm>
                <a:prstGeom prst="ellipse">
                  <a:avLst/>
                </a:prstGeom>
                <a:solidFill>
                  <a:schemeClr val="accent2"/>
                </a:soli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28696" name="Oval 17"/>
                <p:cNvSpPr/>
                <p:nvPr/>
              </p:nvSpPr>
              <p:spPr>
                <a:xfrm>
                  <a:off x="1973" y="1027"/>
                  <a:ext cx="1905" cy="907"/>
                </a:xfrm>
                <a:prstGeom prst="ellipse">
                  <a:avLst/>
                </a:prstGeom>
                <a:solidFill>
                  <a:srgbClr val="FF0066">
                    <a:alpha val="70000"/>
                  </a:srgbClr>
                </a:solidFill>
                <a:ln w="9525">
                  <a:noFill/>
                </a:ln>
              </p:spPr>
              <p:txBody>
                <a:bodyPr wrap="none" anchor="ctr" anchorCtr="0"/>
                <a:lstStyle/>
                <a:p>
                  <a:pPr eaLnBrk="1" hangingPunct="1"/>
                  <a:endParaRPr lang="zh-CN" altLang="en-US" dirty="0">
                    <a:latin typeface="Arial" panose="020B0604020202020204" pitchFamily="34" charset="0"/>
                  </a:endParaRPr>
                </a:p>
              </p:txBody>
            </p:sp>
          </p:grpSp>
          <p:sp>
            <p:nvSpPr>
              <p:cNvPr id="622610" name="Oval 18"/>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2611" name="Oval 19"/>
              <p:cNvSpPr>
                <a:spLocks noChangeArrowheads="1"/>
              </p:cNvSpPr>
              <p:nvPr/>
            </p:nvSpPr>
            <p:spPr bwMode="gray">
              <a:xfrm>
                <a:off x="2108" y="1319"/>
                <a:ext cx="1650" cy="825"/>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2612" name="Oval 20"/>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22613" name="Oval 21"/>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28689" name="Text Box 22"/>
            <p:cNvSpPr txBox="1"/>
            <p:nvPr/>
          </p:nvSpPr>
          <p:spPr>
            <a:xfrm>
              <a:off x="2329" y="999"/>
              <a:ext cx="1013" cy="482"/>
            </a:xfrm>
            <a:prstGeom prst="rect">
              <a:avLst/>
            </a:prstGeom>
            <a:noFill/>
            <a:ln w="9525">
              <a:noFill/>
            </a:ln>
          </p:spPr>
          <p:txBody>
            <a:bodyPr wrap="none">
              <a:spAutoFit/>
            </a:bodyPr>
            <a:lstStyle/>
            <a:p>
              <a:pPr algn="ctr" eaLnBrk="1" hangingPunct="1"/>
              <a:r>
                <a:rPr lang="zh-CN" altLang="en-US" sz="2800" b="1" dirty="0">
                  <a:solidFill>
                    <a:srgbClr val="333399"/>
                  </a:solidFill>
                  <a:latin typeface="华文中宋" panose="02010600040101010101" charset="-122"/>
                  <a:ea typeface="华文中宋" panose="02010600040101010101" charset="-122"/>
                </a:rPr>
                <a:t>两大法系</a:t>
              </a:r>
            </a:p>
            <a:p>
              <a:pPr algn="ctr" eaLnBrk="1" hangingPunct="1"/>
              <a:r>
                <a:rPr lang="zh-CN" altLang="en-US" sz="2800" b="1" dirty="0">
                  <a:solidFill>
                    <a:srgbClr val="333399"/>
                  </a:solidFill>
                  <a:latin typeface="华文中宋" panose="02010600040101010101" charset="-122"/>
                  <a:ea typeface="华文中宋" panose="02010600040101010101" charset="-122"/>
                </a:rPr>
                <a:t>的特点</a:t>
              </a:r>
            </a:p>
          </p:txBody>
        </p:sp>
      </p:grpSp>
      <p:grpSp>
        <p:nvGrpSpPr>
          <p:cNvPr id="28681" name="Group 23"/>
          <p:cNvGrpSpPr/>
          <p:nvPr/>
        </p:nvGrpSpPr>
        <p:grpSpPr>
          <a:xfrm>
            <a:off x="6920917" y="1995805"/>
            <a:ext cx="4632273" cy="4547608"/>
            <a:chOff x="3504" y="1998"/>
            <a:chExt cx="1440" cy="1680"/>
          </a:xfrm>
        </p:grpSpPr>
        <p:sp>
          <p:nvSpPr>
            <p:cNvPr id="28686" name="AutoShape 24"/>
            <p:cNvSpPr/>
            <p:nvPr/>
          </p:nvSpPr>
          <p:spPr>
            <a:xfrm>
              <a:off x="3504" y="1998"/>
              <a:ext cx="1440" cy="1680"/>
            </a:xfrm>
            <a:prstGeom prst="roundRect">
              <a:avLst>
                <a:gd name="adj" fmla="val 16667"/>
              </a:avLst>
            </a:prstGeom>
            <a:noFill/>
            <a:ln w="28575" cap="flat" cmpd="sng">
              <a:solidFill>
                <a:schemeClr val="accent1">
                  <a:shade val="50000"/>
                </a:schemeClr>
              </a:solidFill>
              <a:prstDash val="solid"/>
              <a:headEnd type="none" w="med" len="med"/>
              <a:tailEnd type="none" w="med" len="med"/>
            </a:ln>
          </p:spPr>
          <p:txBody>
            <a:bodyPr wrap="none" anchor="ctr" anchorCtr="0"/>
            <a:lstStyle/>
            <a:p>
              <a:pPr algn="ctr"/>
              <a:endParaRPr lang="zh-CN" altLang="en-US" dirty="0">
                <a:latin typeface="Verdana" panose="020B0604030504040204" pitchFamily="34" charset="0"/>
              </a:endParaRPr>
            </a:p>
          </p:txBody>
        </p:sp>
        <p:sp>
          <p:nvSpPr>
            <p:cNvPr id="28687" name="Text Box 25"/>
            <p:cNvSpPr txBox="1"/>
            <p:nvPr/>
          </p:nvSpPr>
          <p:spPr>
            <a:xfrm>
              <a:off x="3600" y="2124"/>
              <a:ext cx="1284" cy="140"/>
            </a:xfrm>
            <a:prstGeom prst="rect">
              <a:avLst/>
            </a:prstGeom>
            <a:noFill/>
            <a:ln w="9525">
              <a:noFill/>
            </a:ln>
          </p:spPr>
          <p:txBody>
            <a:bodyPr>
              <a:spAutoFit/>
            </a:bodyPr>
            <a:lstStyle/>
            <a:p>
              <a:endParaRPr lang="zh-CN" altLang="en-US" sz="1400" dirty="0">
                <a:solidFill>
                  <a:srgbClr val="000000"/>
                </a:solidFill>
                <a:latin typeface="Arial" panose="020B0604020202020204" pitchFamily="34" charset="0"/>
              </a:endParaRPr>
            </a:p>
          </p:txBody>
        </p:sp>
      </p:grpSp>
      <p:sp>
        <p:nvSpPr>
          <p:cNvPr id="28682" name="Freeform 26"/>
          <p:cNvSpPr/>
          <p:nvPr/>
        </p:nvSpPr>
        <p:spPr>
          <a:xfrm flipH="1">
            <a:off x="6163945" y="2219960"/>
            <a:ext cx="769620" cy="1251585"/>
          </a:xfrm>
          <a:custGeom>
            <a:avLst/>
            <a:gdLst>
              <a:gd name="txL" fmla="*/ 0 w 580"/>
              <a:gd name="txT" fmla="*/ 0 h 798"/>
              <a:gd name="txR" fmla="*/ 580 w 580"/>
              <a:gd name="txB" fmla="*/ 798 h 798"/>
            </a:gdLst>
            <a:ahLst/>
            <a:cxnLst>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Lst>
            <a:rect l="txL" t="txT" r="txR" b="tx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9900"/>
          </a:solidFill>
          <a:ln w="0">
            <a:noFill/>
          </a:ln>
        </p:spPr>
        <p:txBody>
          <a:bodyPr/>
          <a:lstStyle/>
          <a:p>
            <a:endParaRPr lang="zh-CN" altLang="en-US" dirty="0">
              <a:latin typeface="Arial" panose="020B0604020202020204" pitchFamily="34" charset="0"/>
            </a:endParaRPr>
          </a:p>
        </p:txBody>
      </p:sp>
      <p:sp>
        <p:nvSpPr>
          <p:cNvPr id="26635" name="Rectangle 28"/>
          <p:cNvSpPr>
            <a:spLocks noChangeArrowheads="1"/>
          </p:cNvSpPr>
          <p:nvPr/>
        </p:nvSpPr>
        <p:spPr bwMode="auto">
          <a:xfrm>
            <a:off x="7247890" y="2505075"/>
            <a:ext cx="4041775" cy="3462655"/>
          </a:xfrm>
          <a:prstGeom prst="rect">
            <a:avLst/>
          </a:prstGeom>
          <a:noFill/>
          <a:ln>
            <a:noFill/>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R="0" lvl="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sz="2000" b="1" i="0" u="none" strike="noStrike" kern="1200" cap="none" spc="0" normalizeH="0" baseline="0" dirty="0">
                <a:solidFill>
                  <a:srgbClr val="C00000"/>
                </a:solidFill>
                <a:latin typeface="宋体" panose="02010600030101010101" pitchFamily="2" charset="-122"/>
              </a:rPr>
              <a:t>承袭</a:t>
            </a:r>
            <a:r>
              <a:rPr kumimoji="0" lang="zh-CN" altLang="en-US" sz="2000" b="1" i="0" u="none" strike="noStrike" kern="1200" cap="none" spc="0" normalizeH="0" baseline="0" dirty="0">
                <a:solidFill>
                  <a:schemeClr val="tx1"/>
                </a:solidFill>
                <a:latin typeface="宋体" panose="02010600030101010101" pitchFamily="2" charset="-122"/>
              </a:rPr>
              <a:t>英国中世纪的法律传统发展起来的各国法律制度的总称；</a:t>
            </a: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zh-CN" altLang="en-US" sz="2000" b="1" i="0" u="none" strike="noStrike" kern="1200" cap="none" spc="0" normalizeH="0" baseline="0" dirty="0">
                <a:solidFill>
                  <a:srgbClr val="C00000"/>
                </a:solidFill>
                <a:latin typeface="宋体" panose="02010600030101010101" pitchFamily="2" charset="-122"/>
              </a:rPr>
              <a:t>法律渊源上</a:t>
            </a:r>
            <a:r>
              <a:rPr kumimoji="0" lang="zh-CN" altLang="en-US" sz="2000" b="1" i="0" u="none" strike="noStrike" kern="1200" cap="none" spc="0" normalizeH="0" baseline="0" dirty="0">
                <a:solidFill>
                  <a:schemeClr val="tx1"/>
                </a:solidFill>
                <a:latin typeface="宋体" panose="02010600030101010101" pitchFamily="2" charset="-122"/>
              </a:rPr>
              <a:t>，既包括各种制定法，也包括判例，判例法在法律体系中占有非常重要的地位；</a:t>
            </a: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zh-CN" altLang="en-US" sz="2000" b="1" i="0" u="none" strike="noStrike" kern="1200" cap="none" spc="0" normalizeH="0" baseline="0" dirty="0">
                <a:solidFill>
                  <a:srgbClr val="C00000"/>
                </a:solidFill>
                <a:latin typeface="宋体" panose="02010600030101010101" pitchFamily="2" charset="-122"/>
              </a:rPr>
              <a:t>法律结构上</a:t>
            </a:r>
            <a:r>
              <a:rPr kumimoji="0" lang="zh-CN" altLang="en-US" sz="2000" b="1" i="0" u="none" strike="noStrike" kern="1200" cap="none" spc="0" normalizeH="0" baseline="0" dirty="0">
                <a:solidFill>
                  <a:schemeClr val="tx1"/>
                </a:solidFill>
                <a:latin typeface="宋体" panose="02010600030101010101" pitchFamily="2" charset="-122"/>
              </a:rPr>
              <a:t>，很少制定法典，其法律体系是以单行法和判例法为主干而发展起来的；</a:t>
            </a: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zh-CN" altLang="en-US" sz="2000" b="1" i="0" u="none" strike="noStrike" kern="1200" cap="none" spc="0" normalizeH="0" baseline="0" dirty="0">
                <a:solidFill>
                  <a:srgbClr val="C00000"/>
                </a:solidFill>
                <a:latin typeface="宋体" panose="02010600030101010101" pitchFamily="2" charset="-122"/>
              </a:rPr>
              <a:t>法官权限上</a:t>
            </a:r>
            <a:r>
              <a:rPr kumimoji="0" lang="zh-CN" altLang="en-US" sz="2000" b="1" i="0" u="none" strike="noStrike" kern="1200" cap="none" spc="0" normalizeH="0" baseline="0" dirty="0">
                <a:solidFill>
                  <a:schemeClr val="tx1"/>
                </a:solidFill>
                <a:latin typeface="宋体" panose="02010600030101010101" pitchFamily="2" charset="-122"/>
              </a:rPr>
              <a:t>，法官不仅适用法律，也创制法律；</a:t>
            </a: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zh-CN" altLang="en-US" sz="2000" b="1" i="0" u="none" strike="noStrike" kern="1200" cap="none" spc="0" normalizeH="0" baseline="0" dirty="0">
                <a:solidFill>
                  <a:srgbClr val="C00000"/>
                </a:solidFill>
                <a:latin typeface="宋体" panose="02010600030101010101" pitchFamily="2" charset="-122"/>
              </a:rPr>
              <a:t>诉讼程序上</a:t>
            </a:r>
            <a:r>
              <a:rPr kumimoji="0" lang="zh-CN" altLang="en-US" sz="2000" b="1" i="0" u="none" strike="noStrike" kern="1200" cap="none" spc="0" normalizeH="0" baseline="0" dirty="0">
                <a:solidFill>
                  <a:schemeClr val="tx1"/>
                </a:solidFill>
                <a:latin typeface="宋体" panose="02010600030101010101" pitchFamily="2" charset="-122"/>
              </a:rPr>
              <a:t>，奉行当事人主义，法官只是双方争论的仲裁人。</a:t>
            </a:r>
          </a:p>
          <a:p>
            <a:pPr marL="342900" marR="0" lvl="0" indent="-342900" algn="l" defTabSz="914400" rtl="0" eaLnBrk="1" fontAlgn="base" latinLnBrk="0" hangingPunct="1">
              <a:lnSpc>
                <a:spcPct val="80000"/>
              </a:lnSpc>
              <a:spcBef>
                <a:spcPct val="20000"/>
              </a:spcBef>
              <a:spcAft>
                <a:spcPct val="0"/>
              </a:spcAft>
              <a:buClrTx/>
              <a:buSzTx/>
              <a:buFontTx/>
              <a:buChar char="•"/>
              <a:defRPr/>
            </a:pPr>
            <a:endParaRPr kumimoji="0" lang="zh-CN" altLang="en-US" sz="1400" b="1" i="0" u="none" strike="noStrike" kern="1200" cap="none" spc="0" normalizeH="0" baseline="0" noProof="0" dirty="0">
              <a:ln>
                <a:noFill/>
              </a:ln>
              <a:solidFill>
                <a:schemeClr val="tx1"/>
              </a:solidFill>
              <a:effectLst/>
              <a:uLnTx/>
              <a:uFillTx/>
              <a:latin typeface="Arial" panose="020B0604020202020204" pitchFamily="34" charset="0"/>
              <a:ea typeface="楷体_GB2312" pitchFamily="49" charset="-122"/>
              <a:cs typeface="+mn-cs"/>
            </a:endParaRPr>
          </a:p>
        </p:txBody>
      </p:sp>
      <p:sp>
        <p:nvSpPr>
          <p:cNvPr id="28684" name="Rectangle 29"/>
          <p:cNvSpPr/>
          <p:nvPr/>
        </p:nvSpPr>
        <p:spPr>
          <a:xfrm>
            <a:off x="1817469" y="1955398"/>
            <a:ext cx="1849755" cy="460375"/>
          </a:xfrm>
          <a:prstGeom prst="rect">
            <a:avLst/>
          </a:prstGeom>
          <a:noFill/>
          <a:ln w="9525">
            <a:noFill/>
          </a:ln>
        </p:spPr>
        <p:txBody>
          <a:bodyPr wrap="square">
            <a:spAutoFit/>
          </a:bodyPr>
          <a:lstStyle/>
          <a:p>
            <a:pPr eaLnBrk="1" hangingPunct="1"/>
            <a:r>
              <a:rPr lang="zh-CN" altLang="en-US" sz="2400" dirty="0">
                <a:solidFill>
                  <a:srgbClr val="FF0066"/>
                </a:solidFill>
                <a:latin typeface="华文中宋" panose="02010600040101010101" charset="-122"/>
                <a:ea typeface="华文中宋" panose="02010600040101010101" charset="-122"/>
                <a:cs typeface="华文中宋" panose="02010600040101010101" charset="-122"/>
              </a:rPr>
              <a:t> </a:t>
            </a:r>
            <a:r>
              <a:rPr lang="zh-CN" altLang="en-US" sz="2400" b="1" dirty="0">
                <a:solidFill>
                  <a:srgbClr val="FF0066"/>
                </a:solidFill>
                <a:latin typeface="华文中宋" panose="02010600040101010101" charset="-122"/>
                <a:ea typeface="华文中宋" panose="02010600040101010101" charset="-122"/>
                <a:cs typeface="华文中宋" panose="02010600040101010101" charset="-122"/>
              </a:rPr>
              <a:t>大陆法系</a:t>
            </a:r>
          </a:p>
        </p:txBody>
      </p:sp>
      <p:sp>
        <p:nvSpPr>
          <p:cNvPr id="28685" name="Rectangle 30"/>
          <p:cNvSpPr/>
          <p:nvPr/>
        </p:nvSpPr>
        <p:spPr>
          <a:xfrm>
            <a:off x="8565833" y="2053908"/>
            <a:ext cx="1404620" cy="460375"/>
          </a:xfrm>
          <a:prstGeom prst="rect">
            <a:avLst/>
          </a:prstGeom>
          <a:noFill/>
          <a:ln w="9525">
            <a:noFill/>
          </a:ln>
        </p:spPr>
        <p:txBody>
          <a:bodyPr wrap="none">
            <a:spAutoFit/>
          </a:bodyPr>
          <a:lstStyle/>
          <a:p>
            <a:pPr eaLnBrk="1" hangingPunct="1"/>
            <a:r>
              <a:rPr lang="zh-CN" altLang="en-US" sz="2400" b="1" dirty="0">
                <a:solidFill>
                  <a:srgbClr val="C00000"/>
                </a:solidFill>
                <a:latin typeface="华文中宋" panose="02010600040101010101" charset="-122"/>
                <a:ea typeface="华文中宋" panose="02010600040101010101" charset="-122"/>
              </a:rPr>
              <a:t>英美法系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8680"/>
                                        </p:tgtEl>
                                        <p:attrNameLst>
                                          <p:attrName>style.visibility</p:attrName>
                                        </p:attrNameLst>
                                      </p:cBhvr>
                                      <p:to>
                                        <p:strVal val="visible"/>
                                      </p:to>
                                    </p:set>
                                  </p:childTnLst>
                                </p:cTn>
                              </p:par>
                            </p:childTnLst>
                          </p:cTn>
                        </p:par>
                        <p:par>
                          <p:cTn id="7" fill="hold">
                            <p:stCondLst>
                              <p:cond delay="0"/>
                            </p:stCondLst>
                            <p:childTnLst>
                              <p:par>
                                <p:cTn id="8" presetID="29" presetClass="entr" presetSubtype="0" fill="hold" grpId="0" nodeType="afterEffect">
                                  <p:stCondLst>
                                    <p:cond delay="0"/>
                                  </p:stCondLst>
                                  <p:childTnLst>
                                    <p:set>
                                      <p:cBhvr>
                                        <p:cTn id="9" dur="500" fill="hold">
                                          <p:stCondLst>
                                            <p:cond delay="0"/>
                                          </p:stCondLst>
                                        </p:cTn>
                                        <p:tgtEl>
                                          <p:spTgt spid="28678"/>
                                        </p:tgtEl>
                                        <p:attrNameLst>
                                          <p:attrName>style.visibility</p:attrName>
                                        </p:attrNameLst>
                                      </p:cBhvr>
                                      <p:to>
                                        <p:strVal val="visible"/>
                                      </p:to>
                                    </p:set>
                                    <p:anim calcmode="lin" valueType="num">
                                      <p:cBhvr>
                                        <p:cTn id="10" dur="500" fill="hold"/>
                                        <p:tgtEl>
                                          <p:spTgt spid="28678"/>
                                        </p:tgtEl>
                                        <p:attrNameLst>
                                          <p:attrName>ppt_x</p:attrName>
                                        </p:attrNameLst>
                                      </p:cBhvr>
                                      <p:tavLst>
                                        <p:tav tm="0">
                                          <p:val>
                                            <p:strVal val="#ppt_x-.2"/>
                                          </p:val>
                                        </p:tav>
                                        <p:tav tm="100000">
                                          <p:val>
                                            <p:strVal val="#ppt_x"/>
                                          </p:val>
                                        </p:tav>
                                      </p:tavLst>
                                    </p:anim>
                                    <p:anim calcmode="lin" valueType="num">
                                      <p:cBhvr>
                                        <p:cTn id="11" dur="500" fill="hold"/>
                                        <p:tgtEl>
                                          <p:spTgt spid="28678"/>
                                        </p:tgtEl>
                                        <p:attrNameLst>
                                          <p:attrName>ppt_y</p:attrName>
                                        </p:attrNameLst>
                                      </p:cBhvr>
                                      <p:tavLst>
                                        <p:tav tm="0">
                                          <p:val>
                                            <p:strVal val="#ppt_y"/>
                                          </p:val>
                                        </p:tav>
                                        <p:tav tm="100000">
                                          <p:val>
                                            <p:strVal val="#ppt_y"/>
                                          </p:val>
                                        </p:tav>
                                      </p:tavLst>
                                    </p:anim>
                                    <p:animEffect transition="in" filter="wipe(right)" prLst="gradientSize: 0.1">
                                      <p:cBhvr>
                                        <p:cTn id="12" dur="500"/>
                                        <p:tgtEl>
                                          <p:spTgt spid="28678"/>
                                        </p:tgtEl>
                                      </p:cBhvr>
                                    </p:animEffect>
                                  </p:childTnLst>
                                </p:cTn>
                              </p:par>
                            </p:childTnLst>
                          </p:cTn>
                        </p:par>
                        <p:par>
                          <p:cTn id="13" fill="hold">
                            <p:stCondLst>
                              <p:cond delay="500"/>
                            </p:stCondLst>
                            <p:childTnLst>
                              <p:par>
                                <p:cTn id="14" presetID="29" presetClass="entr" presetSubtype="0" fill="hold" grpId="0" nodeType="afterEffect">
                                  <p:stCondLst>
                                    <p:cond delay="0"/>
                                  </p:stCondLst>
                                  <p:childTnLst>
                                    <p:set>
                                      <p:cBhvr>
                                        <p:cTn id="15" dur="500" fill="hold">
                                          <p:stCondLst>
                                            <p:cond delay="0"/>
                                          </p:stCondLst>
                                        </p:cTn>
                                        <p:tgtEl>
                                          <p:spTgt spid="28684"/>
                                        </p:tgtEl>
                                        <p:attrNameLst>
                                          <p:attrName>style.visibility</p:attrName>
                                        </p:attrNameLst>
                                      </p:cBhvr>
                                      <p:to>
                                        <p:strVal val="visible"/>
                                      </p:to>
                                    </p:set>
                                    <p:anim calcmode="lin" valueType="num">
                                      <p:cBhvr>
                                        <p:cTn id="16" dur="500" fill="hold"/>
                                        <p:tgtEl>
                                          <p:spTgt spid="28684"/>
                                        </p:tgtEl>
                                        <p:attrNameLst>
                                          <p:attrName>ppt_x</p:attrName>
                                        </p:attrNameLst>
                                      </p:cBhvr>
                                      <p:tavLst>
                                        <p:tav tm="0">
                                          <p:val>
                                            <p:strVal val="#ppt_x-.2"/>
                                          </p:val>
                                        </p:tav>
                                        <p:tav tm="100000">
                                          <p:val>
                                            <p:strVal val="#ppt_x"/>
                                          </p:val>
                                        </p:tav>
                                      </p:tavLst>
                                    </p:anim>
                                    <p:anim calcmode="lin" valueType="num">
                                      <p:cBhvr>
                                        <p:cTn id="17" dur="500" fill="hold"/>
                                        <p:tgtEl>
                                          <p:spTgt spid="28684"/>
                                        </p:tgtEl>
                                        <p:attrNameLst>
                                          <p:attrName>ppt_y</p:attrName>
                                        </p:attrNameLst>
                                      </p:cBhvr>
                                      <p:tavLst>
                                        <p:tav tm="0">
                                          <p:val>
                                            <p:strVal val="#ppt_y"/>
                                          </p:val>
                                        </p:tav>
                                        <p:tav tm="100000">
                                          <p:val>
                                            <p:strVal val="#ppt_y"/>
                                          </p:val>
                                        </p:tav>
                                      </p:tavLst>
                                    </p:anim>
                                    <p:animEffect transition="in" filter="wipe(right)" prLst="gradientSize: 0.1">
                                      <p:cBhvr>
                                        <p:cTn id="18" dur="500"/>
                                        <p:tgtEl>
                                          <p:spTgt spid="28684"/>
                                        </p:tgtEl>
                                      </p:cBhvr>
                                    </p:animEffect>
                                  </p:childTnLst>
                                </p:cTn>
                              </p:par>
                            </p:childTnLst>
                          </p:cTn>
                        </p:par>
                        <p:par>
                          <p:cTn id="19" fill="hold">
                            <p:stCondLst>
                              <p:cond delay="1000"/>
                            </p:stCondLst>
                            <p:childTnLst>
                              <p:par>
                                <p:cTn id="20" presetID="29" presetClass="entr" presetSubtype="0" fill="hold" grpId="0" nodeType="afterEffect">
                                  <p:stCondLst>
                                    <p:cond delay="0"/>
                                  </p:stCondLst>
                                  <p:childTnLst>
                                    <p:set>
                                      <p:cBhvr>
                                        <p:cTn id="21" dur="500" fill="hold">
                                          <p:stCondLst>
                                            <p:cond delay="0"/>
                                          </p:stCondLst>
                                        </p:cTn>
                                        <p:tgtEl>
                                          <p:spTgt spid="28674">
                                            <p:txEl>
                                              <p:pRg st="0" end="0"/>
                                            </p:txEl>
                                          </p:spTgt>
                                        </p:tgtEl>
                                        <p:attrNameLst>
                                          <p:attrName>style.visibility</p:attrName>
                                        </p:attrNameLst>
                                      </p:cBhvr>
                                      <p:to>
                                        <p:strVal val="visible"/>
                                      </p:to>
                                    </p:set>
                                    <p:anim calcmode="lin" valueType="num">
                                      <p:cBhvr>
                                        <p:cTn id="22" dur="500" fill="hold"/>
                                        <p:tgtEl>
                                          <p:spTgt spid="28674">
                                            <p:txEl>
                                              <p:pRg st="0" end="0"/>
                                            </p:txEl>
                                          </p:spTgt>
                                        </p:tgtEl>
                                        <p:attrNameLst>
                                          <p:attrName>ppt_x</p:attrName>
                                        </p:attrNameLst>
                                      </p:cBhvr>
                                      <p:tavLst>
                                        <p:tav tm="0">
                                          <p:val>
                                            <p:strVal val="#ppt_x-.2"/>
                                          </p:val>
                                        </p:tav>
                                        <p:tav tm="100000">
                                          <p:val>
                                            <p:strVal val="#ppt_x"/>
                                          </p:val>
                                        </p:tav>
                                      </p:tavLst>
                                    </p:anim>
                                    <p:anim calcmode="lin" valueType="num">
                                      <p:cBhvr>
                                        <p:cTn id="23" dur="500" fill="hold"/>
                                        <p:tgtEl>
                                          <p:spTgt spid="28674">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24" dur="500"/>
                                        <p:tgtEl>
                                          <p:spTgt spid="28674">
                                            <p:txEl>
                                              <p:pRg st="0" end="0"/>
                                            </p:txEl>
                                          </p:spTgt>
                                        </p:tgtEl>
                                      </p:cBhvr>
                                    </p:animEffect>
                                  </p:childTnLst>
                                </p:cTn>
                              </p:par>
                            </p:childTnLst>
                          </p:cTn>
                        </p:par>
                        <p:par>
                          <p:cTn id="25" fill="hold">
                            <p:stCondLst>
                              <p:cond delay="1500"/>
                            </p:stCondLst>
                            <p:childTnLst>
                              <p:par>
                                <p:cTn id="26" presetID="29" presetClass="entr" presetSubtype="0" fill="hold" grpId="0" nodeType="afterEffect">
                                  <p:stCondLst>
                                    <p:cond delay="0"/>
                                  </p:stCondLst>
                                  <p:childTnLst>
                                    <p:set>
                                      <p:cBhvr>
                                        <p:cTn id="27" dur="500" fill="hold">
                                          <p:stCondLst>
                                            <p:cond delay="0"/>
                                          </p:stCondLst>
                                        </p:cTn>
                                        <p:tgtEl>
                                          <p:spTgt spid="28674">
                                            <p:txEl>
                                              <p:pRg st="1" end="1"/>
                                            </p:txEl>
                                          </p:spTgt>
                                        </p:tgtEl>
                                        <p:attrNameLst>
                                          <p:attrName>style.visibility</p:attrName>
                                        </p:attrNameLst>
                                      </p:cBhvr>
                                      <p:to>
                                        <p:strVal val="visible"/>
                                      </p:to>
                                    </p:set>
                                    <p:anim calcmode="lin" valueType="num">
                                      <p:cBhvr>
                                        <p:cTn id="28" dur="500" fill="hold"/>
                                        <p:tgtEl>
                                          <p:spTgt spid="28674">
                                            <p:txEl>
                                              <p:pRg st="1" end="1"/>
                                            </p:txEl>
                                          </p:spTgt>
                                        </p:tgtEl>
                                        <p:attrNameLst>
                                          <p:attrName>ppt_x</p:attrName>
                                        </p:attrNameLst>
                                      </p:cBhvr>
                                      <p:tavLst>
                                        <p:tav tm="0">
                                          <p:val>
                                            <p:strVal val="#ppt_x-.2"/>
                                          </p:val>
                                        </p:tav>
                                        <p:tav tm="100000">
                                          <p:val>
                                            <p:strVal val="#ppt_x"/>
                                          </p:val>
                                        </p:tav>
                                      </p:tavLst>
                                    </p:anim>
                                    <p:anim calcmode="lin" valueType="num">
                                      <p:cBhvr>
                                        <p:cTn id="29" dur="500" fill="hold"/>
                                        <p:tgtEl>
                                          <p:spTgt spid="28674">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30" dur="500"/>
                                        <p:tgtEl>
                                          <p:spTgt spid="28674">
                                            <p:txEl>
                                              <p:pRg st="1" end="1"/>
                                            </p:txEl>
                                          </p:spTgt>
                                        </p:tgtEl>
                                      </p:cBhvr>
                                    </p:animEffect>
                                  </p:childTnLst>
                                </p:cTn>
                              </p:par>
                            </p:childTnLst>
                          </p:cTn>
                        </p:par>
                        <p:par>
                          <p:cTn id="31" fill="hold">
                            <p:stCondLst>
                              <p:cond delay="2000"/>
                            </p:stCondLst>
                            <p:childTnLst>
                              <p:par>
                                <p:cTn id="32" presetID="29" presetClass="entr" presetSubtype="0" fill="hold" grpId="0" nodeType="afterEffect">
                                  <p:stCondLst>
                                    <p:cond delay="0"/>
                                  </p:stCondLst>
                                  <p:childTnLst>
                                    <p:set>
                                      <p:cBhvr>
                                        <p:cTn id="33" dur="500" fill="hold">
                                          <p:stCondLst>
                                            <p:cond delay="0"/>
                                          </p:stCondLst>
                                        </p:cTn>
                                        <p:tgtEl>
                                          <p:spTgt spid="28674">
                                            <p:txEl>
                                              <p:pRg st="2" end="2"/>
                                            </p:txEl>
                                          </p:spTgt>
                                        </p:tgtEl>
                                        <p:attrNameLst>
                                          <p:attrName>style.visibility</p:attrName>
                                        </p:attrNameLst>
                                      </p:cBhvr>
                                      <p:to>
                                        <p:strVal val="visible"/>
                                      </p:to>
                                    </p:set>
                                    <p:anim calcmode="lin" valueType="num">
                                      <p:cBhvr>
                                        <p:cTn id="34" dur="500" fill="hold"/>
                                        <p:tgtEl>
                                          <p:spTgt spid="28674">
                                            <p:txEl>
                                              <p:pRg st="2" end="2"/>
                                            </p:txEl>
                                          </p:spTgt>
                                        </p:tgtEl>
                                        <p:attrNameLst>
                                          <p:attrName>ppt_x</p:attrName>
                                        </p:attrNameLst>
                                      </p:cBhvr>
                                      <p:tavLst>
                                        <p:tav tm="0">
                                          <p:val>
                                            <p:strVal val="#ppt_x-.2"/>
                                          </p:val>
                                        </p:tav>
                                        <p:tav tm="100000">
                                          <p:val>
                                            <p:strVal val="#ppt_x"/>
                                          </p:val>
                                        </p:tav>
                                      </p:tavLst>
                                    </p:anim>
                                    <p:anim calcmode="lin" valueType="num">
                                      <p:cBhvr>
                                        <p:cTn id="35" dur="500" fill="hold"/>
                                        <p:tgtEl>
                                          <p:spTgt spid="28674">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36" dur="500"/>
                                        <p:tgtEl>
                                          <p:spTgt spid="28674">
                                            <p:txEl>
                                              <p:pRg st="2" end="2"/>
                                            </p:txEl>
                                          </p:spTgt>
                                        </p:tgtEl>
                                      </p:cBhvr>
                                    </p:animEffect>
                                  </p:childTnLst>
                                </p:cTn>
                              </p:par>
                            </p:childTnLst>
                          </p:cTn>
                        </p:par>
                        <p:par>
                          <p:cTn id="37" fill="hold">
                            <p:stCondLst>
                              <p:cond delay="2500"/>
                            </p:stCondLst>
                            <p:childTnLst>
                              <p:par>
                                <p:cTn id="38" presetID="29" presetClass="entr" presetSubtype="0" fill="hold" grpId="0" nodeType="afterEffect">
                                  <p:stCondLst>
                                    <p:cond delay="0"/>
                                  </p:stCondLst>
                                  <p:childTnLst>
                                    <p:set>
                                      <p:cBhvr>
                                        <p:cTn id="39" dur="500" fill="hold">
                                          <p:stCondLst>
                                            <p:cond delay="0"/>
                                          </p:stCondLst>
                                        </p:cTn>
                                        <p:tgtEl>
                                          <p:spTgt spid="28674">
                                            <p:txEl>
                                              <p:pRg st="3" end="3"/>
                                            </p:txEl>
                                          </p:spTgt>
                                        </p:tgtEl>
                                        <p:attrNameLst>
                                          <p:attrName>style.visibility</p:attrName>
                                        </p:attrNameLst>
                                      </p:cBhvr>
                                      <p:to>
                                        <p:strVal val="visible"/>
                                      </p:to>
                                    </p:set>
                                    <p:anim calcmode="lin" valueType="num">
                                      <p:cBhvr>
                                        <p:cTn id="40" dur="500" fill="hold"/>
                                        <p:tgtEl>
                                          <p:spTgt spid="28674">
                                            <p:txEl>
                                              <p:pRg st="3" end="3"/>
                                            </p:txEl>
                                          </p:spTgt>
                                        </p:tgtEl>
                                        <p:attrNameLst>
                                          <p:attrName>ppt_x</p:attrName>
                                        </p:attrNameLst>
                                      </p:cBhvr>
                                      <p:tavLst>
                                        <p:tav tm="0">
                                          <p:val>
                                            <p:strVal val="#ppt_x-.2"/>
                                          </p:val>
                                        </p:tav>
                                        <p:tav tm="100000">
                                          <p:val>
                                            <p:strVal val="#ppt_x"/>
                                          </p:val>
                                        </p:tav>
                                      </p:tavLst>
                                    </p:anim>
                                    <p:anim calcmode="lin" valueType="num">
                                      <p:cBhvr>
                                        <p:cTn id="41" dur="500" fill="hold"/>
                                        <p:tgtEl>
                                          <p:spTgt spid="28674">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42" dur="500"/>
                                        <p:tgtEl>
                                          <p:spTgt spid="28674">
                                            <p:txEl>
                                              <p:pRg st="3" end="3"/>
                                            </p:txEl>
                                          </p:spTgt>
                                        </p:tgtEl>
                                      </p:cBhvr>
                                    </p:animEffect>
                                  </p:childTnLst>
                                </p:cTn>
                              </p:par>
                            </p:childTnLst>
                          </p:cTn>
                        </p:par>
                        <p:par>
                          <p:cTn id="43" fill="hold">
                            <p:stCondLst>
                              <p:cond delay="3000"/>
                            </p:stCondLst>
                            <p:childTnLst>
                              <p:par>
                                <p:cTn id="44" presetID="29" presetClass="entr" presetSubtype="0" fill="hold" grpId="0" nodeType="afterEffect">
                                  <p:stCondLst>
                                    <p:cond delay="0"/>
                                  </p:stCondLst>
                                  <p:childTnLst>
                                    <p:set>
                                      <p:cBhvr>
                                        <p:cTn id="45" dur="500" fill="hold">
                                          <p:stCondLst>
                                            <p:cond delay="0"/>
                                          </p:stCondLst>
                                        </p:cTn>
                                        <p:tgtEl>
                                          <p:spTgt spid="28674">
                                            <p:txEl>
                                              <p:pRg st="4" end="4"/>
                                            </p:txEl>
                                          </p:spTgt>
                                        </p:tgtEl>
                                        <p:attrNameLst>
                                          <p:attrName>style.visibility</p:attrName>
                                        </p:attrNameLst>
                                      </p:cBhvr>
                                      <p:to>
                                        <p:strVal val="visible"/>
                                      </p:to>
                                    </p:set>
                                    <p:anim calcmode="lin" valueType="num">
                                      <p:cBhvr>
                                        <p:cTn id="46" dur="500" fill="hold"/>
                                        <p:tgtEl>
                                          <p:spTgt spid="28674">
                                            <p:txEl>
                                              <p:pRg st="4" end="4"/>
                                            </p:txEl>
                                          </p:spTgt>
                                        </p:tgtEl>
                                        <p:attrNameLst>
                                          <p:attrName>ppt_x</p:attrName>
                                        </p:attrNameLst>
                                      </p:cBhvr>
                                      <p:tavLst>
                                        <p:tav tm="0">
                                          <p:val>
                                            <p:strVal val="#ppt_x-.2"/>
                                          </p:val>
                                        </p:tav>
                                        <p:tav tm="100000">
                                          <p:val>
                                            <p:strVal val="#ppt_x"/>
                                          </p:val>
                                        </p:tav>
                                      </p:tavLst>
                                    </p:anim>
                                    <p:anim calcmode="lin" valueType="num">
                                      <p:cBhvr>
                                        <p:cTn id="47" dur="500" fill="hold"/>
                                        <p:tgtEl>
                                          <p:spTgt spid="28674">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48" dur="500"/>
                                        <p:tgtEl>
                                          <p:spTgt spid="28674">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9" presetClass="entr" presetSubtype="0" fill="hold" grpId="0" nodeType="clickEffect">
                                  <p:stCondLst>
                                    <p:cond delay="0"/>
                                  </p:stCondLst>
                                  <p:childTnLst>
                                    <p:set>
                                      <p:cBhvr>
                                        <p:cTn id="52" dur="500" fill="hold">
                                          <p:stCondLst>
                                            <p:cond delay="0"/>
                                          </p:stCondLst>
                                        </p:cTn>
                                        <p:tgtEl>
                                          <p:spTgt spid="28682"/>
                                        </p:tgtEl>
                                        <p:attrNameLst>
                                          <p:attrName>style.visibility</p:attrName>
                                        </p:attrNameLst>
                                      </p:cBhvr>
                                      <p:to>
                                        <p:strVal val="visible"/>
                                      </p:to>
                                    </p:set>
                                    <p:anim calcmode="lin" valueType="num">
                                      <p:cBhvr>
                                        <p:cTn id="53" dur="500" fill="hold"/>
                                        <p:tgtEl>
                                          <p:spTgt spid="28682"/>
                                        </p:tgtEl>
                                        <p:attrNameLst>
                                          <p:attrName>ppt_x</p:attrName>
                                        </p:attrNameLst>
                                      </p:cBhvr>
                                      <p:tavLst>
                                        <p:tav tm="0">
                                          <p:val>
                                            <p:strVal val="#ppt_x-.2"/>
                                          </p:val>
                                        </p:tav>
                                        <p:tav tm="100000">
                                          <p:val>
                                            <p:strVal val="#ppt_x"/>
                                          </p:val>
                                        </p:tav>
                                      </p:tavLst>
                                    </p:anim>
                                    <p:anim calcmode="lin" valueType="num">
                                      <p:cBhvr>
                                        <p:cTn id="54" dur="500" fill="hold"/>
                                        <p:tgtEl>
                                          <p:spTgt spid="28682"/>
                                        </p:tgtEl>
                                        <p:attrNameLst>
                                          <p:attrName>ppt_y</p:attrName>
                                        </p:attrNameLst>
                                      </p:cBhvr>
                                      <p:tavLst>
                                        <p:tav tm="0">
                                          <p:val>
                                            <p:strVal val="#ppt_y"/>
                                          </p:val>
                                        </p:tav>
                                        <p:tav tm="100000">
                                          <p:val>
                                            <p:strVal val="#ppt_y"/>
                                          </p:val>
                                        </p:tav>
                                      </p:tavLst>
                                    </p:anim>
                                    <p:animEffect transition="in" filter="wipe(right)" prLst="gradientSize: 0.1">
                                      <p:cBhvr>
                                        <p:cTn id="55" dur="500"/>
                                        <p:tgtEl>
                                          <p:spTgt spid="28682"/>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28681"/>
                                        </p:tgtEl>
                                        <p:attrNameLst>
                                          <p:attrName>style.visibility</p:attrName>
                                        </p:attrNameLst>
                                      </p:cBhvr>
                                      <p:to>
                                        <p:strVal val="visible"/>
                                      </p:to>
                                    </p:set>
                                  </p:childTnLst>
                                </p:cTn>
                              </p:par>
                            </p:childTnLst>
                          </p:cTn>
                        </p:par>
                        <p:par>
                          <p:cTn id="59" fill="hold">
                            <p:stCondLst>
                              <p:cond delay="500"/>
                            </p:stCondLst>
                            <p:childTnLst>
                              <p:par>
                                <p:cTn id="60" presetID="29" presetClass="entr" presetSubtype="0" fill="hold" grpId="0" nodeType="afterEffect">
                                  <p:stCondLst>
                                    <p:cond delay="0"/>
                                  </p:stCondLst>
                                  <p:childTnLst>
                                    <p:set>
                                      <p:cBhvr>
                                        <p:cTn id="61" dur="500" fill="hold">
                                          <p:stCondLst>
                                            <p:cond delay="0"/>
                                          </p:stCondLst>
                                        </p:cTn>
                                        <p:tgtEl>
                                          <p:spTgt spid="28685"/>
                                        </p:tgtEl>
                                        <p:attrNameLst>
                                          <p:attrName>style.visibility</p:attrName>
                                        </p:attrNameLst>
                                      </p:cBhvr>
                                      <p:to>
                                        <p:strVal val="visible"/>
                                      </p:to>
                                    </p:set>
                                    <p:anim calcmode="lin" valueType="num">
                                      <p:cBhvr>
                                        <p:cTn id="62" dur="500" fill="hold"/>
                                        <p:tgtEl>
                                          <p:spTgt spid="28685"/>
                                        </p:tgtEl>
                                        <p:attrNameLst>
                                          <p:attrName>ppt_x</p:attrName>
                                        </p:attrNameLst>
                                      </p:cBhvr>
                                      <p:tavLst>
                                        <p:tav tm="0">
                                          <p:val>
                                            <p:strVal val="#ppt_x-.2"/>
                                          </p:val>
                                        </p:tav>
                                        <p:tav tm="100000">
                                          <p:val>
                                            <p:strVal val="#ppt_x"/>
                                          </p:val>
                                        </p:tav>
                                      </p:tavLst>
                                    </p:anim>
                                    <p:anim calcmode="lin" valueType="num">
                                      <p:cBhvr>
                                        <p:cTn id="63" dur="500" fill="hold"/>
                                        <p:tgtEl>
                                          <p:spTgt spid="28685"/>
                                        </p:tgtEl>
                                        <p:attrNameLst>
                                          <p:attrName>ppt_y</p:attrName>
                                        </p:attrNameLst>
                                      </p:cBhvr>
                                      <p:tavLst>
                                        <p:tav tm="0">
                                          <p:val>
                                            <p:strVal val="#ppt_y"/>
                                          </p:val>
                                        </p:tav>
                                        <p:tav tm="100000">
                                          <p:val>
                                            <p:strVal val="#ppt_y"/>
                                          </p:val>
                                        </p:tav>
                                      </p:tavLst>
                                    </p:anim>
                                    <p:animEffect transition="in" filter="wipe(right)" prLst="gradientSize: 0.1">
                                      <p:cBhvr>
                                        <p:cTn id="64" dur="500"/>
                                        <p:tgtEl>
                                          <p:spTgt spid="28685"/>
                                        </p:tgtEl>
                                      </p:cBhvr>
                                    </p:animEffect>
                                  </p:childTnLst>
                                </p:cTn>
                              </p:par>
                            </p:childTnLst>
                          </p:cTn>
                        </p:par>
                        <p:par>
                          <p:cTn id="65" fill="hold">
                            <p:stCondLst>
                              <p:cond delay="1000"/>
                            </p:stCondLst>
                            <p:childTnLst>
                              <p:par>
                                <p:cTn id="66" presetID="29" presetClass="entr" presetSubtype="0" fill="hold" grpId="0" nodeType="afterEffect">
                                  <p:stCondLst>
                                    <p:cond delay="0"/>
                                  </p:stCondLst>
                                  <p:childTnLst>
                                    <p:set>
                                      <p:cBhvr>
                                        <p:cTn id="67" dur="500" fill="hold">
                                          <p:stCondLst>
                                            <p:cond delay="0"/>
                                          </p:stCondLst>
                                        </p:cTn>
                                        <p:tgtEl>
                                          <p:spTgt spid="26635"/>
                                        </p:tgtEl>
                                        <p:attrNameLst>
                                          <p:attrName>style.visibility</p:attrName>
                                        </p:attrNameLst>
                                      </p:cBhvr>
                                      <p:to>
                                        <p:strVal val="visible"/>
                                      </p:to>
                                    </p:set>
                                    <p:anim calcmode="lin" valueType="num">
                                      <p:cBhvr>
                                        <p:cTn id="68" dur="500" fill="hold"/>
                                        <p:tgtEl>
                                          <p:spTgt spid="26635"/>
                                        </p:tgtEl>
                                        <p:attrNameLst>
                                          <p:attrName>ppt_x</p:attrName>
                                        </p:attrNameLst>
                                      </p:cBhvr>
                                      <p:tavLst>
                                        <p:tav tm="0">
                                          <p:val>
                                            <p:strVal val="#ppt_x-.2"/>
                                          </p:val>
                                        </p:tav>
                                        <p:tav tm="100000">
                                          <p:val>
                                            <p:strVal val="#ppt_x"/>
                                          </p:val>
                                        </p:tav>
                                      </p:tavLst>
                                    </p:anim>
                                    <p:anim calcmode="lin" valueType="num">
                                      <p:cBhvr>
                                        <p:cTn id="69" dur="500" fill="hold"/>
                                        <p:tgtEl>
                                          <p:spTgt spid="26635"/>
                                        </p:tgtEl>
                                        <p:attrNameLst>
                                          <p:attrName>ppt_y</p:attrName>
                                        </p:attrNameLst>
                                      </p:cBhvr>
                                      <p:tavLst>
                                        <p:tav tm="0">
                                          <p:val>
                                            <p:strVal val="#ppt_y"/>
                                          </p:val>
                                        </p:tav>
                                        <p:tav tm="100000">
                                          <p:val>
                                            <p:strVal val="#ppt_y"/>
                                          </p:val>
                                        </p:tav>
                                      </p:tavLst>
                                    </p:anim>
                                    <p:animEffect transition="in" filter="wipe(right)" prLst="gradientSize: 0.1">
                                      <p:cBhvr>
                                        <p:cTn id="70" dur="500"/>
                                        <p:tgtEl>
                                          <p:spTgt spid="26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uiExpand="1" build="p"/>
      <p:bldP spid="28678" grpId="0" animBg="1"/>
      <p:bldP spid="28682" grpId="0" animBg="1"/>
      <p:bldP spid="26635" grpId="0"/>
      <p:bldP spid="28684" grpId="0"/>
      <p:bldP spid="2868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a:xfrm>
            <a:off x="534988" y="828675"/>
            <a:ext cx="4824412" cy="777875"/>
          </a:xfrm>
        </p:spPr>
        <p:txBody>
          <a:bodyPr vert="horz" wrap="square" lIns="91440" tIns="45720" rIns="91440" bIns="45720" anchor="ctr" anchorCtr="0"/>
          <a:lstStyle/>
          <a:p>
            <a:pPr algn="l" eaLnBrk="1" hangingPunct="1">
              <a:buClrTx/>
              <a:buSzTx/>
              <a:buFontTx/>
            </a:pPr>
            <a:r>
              <a:rPr lang="zh-CN" altLang="en-US" sz="3200" b="1" dirty="0">
                <a:solidFill>
                  <a:schemeClr val="accent1">
                    <a:lumMod val="75000"/>
                  </a:schemeClr>
                </a:solidFill>
                <a:latin typeface="华文中宋" panose="02010600040101010101" charset="-122"/>
                <a:ea typeface="华文中宋" panose="02010600040101010101" charset="-122"/>
                <a:cs typeface="华文中宋" panose="02010600040101010101" charset="-122"/>
              </a:rPr>
              <a:t>两大法系主要分布地区：</a:t>
            </a:r>
          </a:p>
        </p:txBody>
      </p:sp>
      <p:sp>
        <p:nvSpPr>
          <p:cNvPr id="29699" name="Rectangle 4"/>
          <p:cNvSpPr/>
          <p:nvPr/>
        </p:nvSpPr>
        <p:spPr>
          <a:xfrm>
            <a:off x="1022350" y="1729740"/>
            <a:ext cx="9861550" cy="829945"/>
          </a:xfrm>
          <a:prstGeom prst="rect">
            <a:avLst/>
          </a:prstGeom>
          <a:noFill/>
          <a:ln w="9525">
            <a:noFill/>
          </a:ln>
        </p:spPr>
        <p:txBody>
          <a:bodyPr wrap="square">
            <a:spAutoFit/>
          </a:bodyPr>
          <a:lstStyle/>
          <a:p>
            <a:pPr eaLnBrk="1" hangingPunct="1"/>
            <a:r>
              <a:rPr lang="zh-CN" altLang="en-US" sz="2400" dirty="0">
                <a:solidFill>
                  <a:srgbClr val="009900"/>
                </a:solidFill>
                <a:latin typeface="华文中宋" panose="02010600040101010101" charset="-122"/>
                <a:ea typeface="华文中宋" panose="02010600040101010101" charset="-122"/>
                <a:cs typeface="华文中宋" panose="02010600040101010101" charset="-122"/>
              </a:rPr>
              <a:t>在资本主义国家法律体系中，有“罗马法为私法之模范，英国法为公法之典型”之说。</a:t>
            </a:r>
          </a:p>
        </p:txBody>
      </p:sp>
      <p:sp>
        <p:nvSpPr>
          <p:cNvPr id="29700" name="Rectangle 5"/>
          <p:cNvSpPr/>
          <p:nvPr/>
        </p:nvSpPr>
        <p:spPr>
          <a:xfrm>
            <a:off x="820420" y="2559685"/>
            <a:ext cx="6845300" cy="3240405"/>
          </a:xfrm>
          <a:prstGeom prst="rect">
            <a:avLst/>
          </a:prstGeom>
          <a:noFill/>
          <a:ln w="9525">
            <a:noFill/>
          </a:ln>
        </p:spPr>
        <p:txBody>
          <a:bodyPr/>
          <a:lstStyle/>
          <a:p>
            <a:pPr marL="342900" indent="-342900" eaLnBrk="1" hangingPunct="1">
              <a:spcBef>
                <a:spcPct val="20000"/>
              </a:spcBef>
            </a:pPr>
            <a:endParaRPr lang="zh-CN" altLang="en-US" sz="2000" b="1" dirty="0">
              <a:solidFill>
                <a:srgbClr val="FF00FF"/>
              </a:solidFill>
              <a:latin typeface="Arial" panose="020B0604020202020204" pitchFamily="34" charset="0"/>
              <a:ea typeface="楷体_GB2312" pitchFamily="49" charset="-122"/>
            </a:endParaRPr>
          </a:p>
          <a:p>
            <a:pPr marL="342900" indent="-342900" eaLnBrk="1" hangingPunct="1">
              <a:spcBef>
                <a:spcPct val="20000"/>
              </a:spcBef>
              <a:buChar char="•"/>
            </a:pPr>
            <a:r>
              <a:rPr lang="zh-CN" altLang="en-US" sz="2400" dirty="0">
                <a:latin typeface="华文中宋" panose="02010600040101010101" charset="-122"/>
                <a:ea typeface="华文中宋" panose="02010600040101010101" charset="-122"/>
              </a:rPr>
              <a:t>属于英美法系的有英国、美国、加拿大、澳大利亚、新西兰和亚、非一些采用英语的国家和地区的法律。（</a:t>
            </a:r>
            <a:r>
              <a:rPr lang="zh-CN" altLang="en-US" sz="2400" dirty="0">
                <a:solidFill>
                  <a:srgbClr val="C00000"/>
                </a:solidFill>
                <a:latin typeface="华文中宋" panose="02010600040101010101" charset="-122"/>
                <a:ea typeface="华文中宋" panose="02010600040101010101" charset="-122"/>
              </a:rPr>
              <a:t>英国的苏格兰、美国的路易斯安纳州和波多黎各、加拿大的魁北克省除外</a:t>
            </a:r>
            <a:r>
              <a:rPr lang="zh-CN" altLang="en-US" sz="2400" dirty="0">
                <a:latin typeface="华文中宋" panose="02010600040101010101" charset="-122"/>
                <a:ea typeface="华文中宋" panose="02010600040101010101" charset="-122"/>
              </a:rPr>
              <a:t>）。</a:t>
            </a:r>
          </a:p>
          <a:p>
            <a:pPr marL="342900" indent="-342900" eaLnBrk="1" hangingPunct="1">
              <a:spcBef>
                <a:spcPct val="20000"/>
              </a:spcBef>
              <a:buChar char="•"/>
            </a:pPr>
            <a:endParaRPr lang="zh-CN" altLang="en-US" sz="2400" dirty="0">
              <a:latin typeface="华文中宋" panose="02010600040101010101" charset="-122"/>
              <a:ea typeface="华文中宋" panose="02010600040101010101" charset="-122"/>
            </a:endParaRPr>
          </a:p>
          <a:p>
            <a:pPr marL="342900" indent="-342900" eaLnBrk="1" hangingPunct="1">
              <a:spcBef>
                <a:spcPct val="20000"/>
              </a:spcBef>
              <a:buChar char="•"/>
            </a:pPr>
            <a:r>
              <a:rPr lang="zh-CN" altLang="en-US" sz="2400" dirty="0">
                <a:latin typeface="华文中宋" panose="02010600040101010101" charset="-122"/>
                <a:ea typeface="华文中宋" panose="02010600040101010101" charset="-122"/>
              </a:rPr>
              <a:t>大陆法系一般包括法国、德国、奥地利、比利时、意大利、西班牙、明治维新后的日本，以及亚、非、拉的部分法语国家和地区的法律。</a:t>
            </a:r>
            <a:r>
              <a:rPr lang="zh-CN" altLang="en-US" sz="2000" b="1" dirty="0">
                <a:latin typeface="Arial" panose="020B0604020202020204" pitchFamily="34" charset="0"/>
                <a:ea typeface="楷体_GB2312" pitchFamily="49" charset="-122"/>
              </a:rPr>
              <a:t> </a:t>
            </a:r>
          </a:p>
          <a:p>
            <a:pPr marL="342900" indent="-342900" eaLnBrk="1" hangingPunct="1">
              <a:spcBef>
                <a:spcPct val="20000"/>
              </a:spcBef>
              <a:buChar char="•"/>
            </a:pPr>
            <a:endParaRPr lang="zh-CN" altLang="en-US" sz="2000" b="1" dirty="0">
              <a:latin typeface="Arial" panose="020B0604020202020204" pitchFamily="34" charset="0"/>
              <a:ea typeface="楷体_GB2312" pitchFamily="49" charset="-122"/>
            </a:endParaRPr>
          </a:p>
        </p:txBody>
      </p:sp>
      <p:pic>
        <p:nvPicPr>
          <p:cNvPr id="29701" name="Picture 7" descr="1201"/>
          <p:cNvPicPr>
            <a:picLocks noChangeAspect="1"/>
          </p:cNvPicPr>
          <p:nvPr/>
        </p:nvPicPr>
        <p:blipFill>
          <a:blip r:embed="rId2"/>
          <a:stretch>
            <a:fillRect/>
          </a:stretch>
        </p:blipFill>
        <p:spPr>
          <a:xfrm>
            <a:off x="8353425" y="2923540"/>
            <a:ext cx="2919730" cy="3484880"/>
          </a:xfrm>
          <a:prstGeom prst="rect">
            <a:avLst/>
          </a:prstGeom>
          <a:noFill/>
          <a:ln w="9525">
            <a:noFill/>
          </a:ln>
          <a:effectLst>
            <a:softEdge rad="31750"/>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29698"/>
                                        </p:tgtEl>
                                        <p:attrNameLst>
                                          <p:attrName>style.visibility</p:attrName>
                                        </p:attrNameLst>
                                      </p:cBhvr>
                                      <p:to>
                                        <p:strVal val="visible"/>
                                      </p:to>
                                    </p:set>
                                    <p:anim calcmode="lin" valueType="num">
                                      <p:cBhvr>
                                        <p:cTn id="7" dur="500" fill="hold"/>
                                        <p:tgtEl>
                                          <p:spTgt spid="29698"/>
                                        </p:tgtEl>
                                        <p:attrNameLst>
                                          <p:attrName>ppt_x</p:attrName>
                                        </p:attrNameLst>
                                      </p:cBhvr>
                                      <p:tavLst>
                                        <p:tav tm="0">
                                          <p:val>
                                            <p:strVal val="#ppt_x-.2"/>
                                          </p:val>
                                        </p:tav>
                                        <p:tav tm="100000">
                                          <p:val>
                                            <p:strVal val="#ppt_x"/>
                                          </p:val>
                                        </p:tav>
                                      </p:tavLst>
                                    </p:anim>
                                    <p:anim calcmode="lin" valueType="num">
                                      <p:cBhvr>
                                        <p:cTn id="8" dur="500" fill="hold"/>
                                        <p:tgtEl>
                                          <p:spTgt spid="29698"/>
                                        </p:tgtEl>
                                        <p:attrNameLst>
                                          <p:attrName>ppt_y</p:attrName>
                                        </p:attrNameLst>
                                      </p:cBhvr>
                                      <p:tavLst>
                                        <p:tav tm="0">
                                          <p:val>
                                            <p:strVal val="#ppt_y"/>
                                          </p:val>
                                        </p:tav>
                                        <p:tav tm="100000">
                                          <p:val>
                                            <p:strVal val="#ppt_y"/>
                                          </p:val>
                                        </p:tav>
                                      </p:tavLst>
                                    </p:anim>
                                    <p:animEffect transition="in" filter="wipe(right)" prLst="gradientSize: 0.1">
                                      <p:cBhvr>
                                        <p:cTn id="9" dur="500"/>
                                        <p:tgtEl>
                                          <p:spTgt spid="29698"/>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29699"/>
                                        </p:tgtEl>
                                        <p:attrNameLst>
                                          <p:attrName>style.visibility</p:attrName>
                                        </p:attrNameLst>
                                      </p:cBhvr>
                                      <p:to>
                                        <p:strVal val="visible"/>
                                      </p:to>
                                    </p:set>
                                    <p:anim calcmode="lin" valueType="num">
                                      <p:cBhvr additive="base">
                                        <p:cTn id="13" dur="500" fill="hold"/>
                                        <p:tgtEl>
                                          <p:spTgt spid="29699"/>
                                        </p:tgtEl>
                                        <p:attrNameLst>
                                          <p:attrName>ppt_x</p:attrName>
                                        </p:attrNameLst>
                                      </p:cBhvr>
                                      <p:tavLst>
                                        <p:tav tm="0">
                                          <p:val>
                                            <p:strVal val="#ppt_x"/>
                                          </p:val>
                                        </p:tav>
                                        <p:tav tm="100000">
                                          <p:val>
                                            <p:strVal val="#ppt_x"/>
                                          </p:val>
                                        </p:tav>
                                      </p:tavLst>
                                    </p:anim>
                                    <p:anim calcmode="lin" valueType="num">
                                      <p:cBhvr additive="base">
                                        <p:cTn id="14" dur="500" fill="hold"/>
                                        <p:tgtEl>
                                          <p:spTgt spid="29699"/>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29" presetClass="entr" presetSubtype="0" fill="hold" grpId="0" nodeType="afterEffect">
                                  <p:stCondLst>
                                    <p:cond delay="0"/>
                                  </p:stCondLst>
                                  <p:childTnLst>
                                    <p:set>
                                      <p:cBhvr>
                                        <p:cTn id="17" dur="500" fill="hold">
                                          <p:stCondLst>
                                            <p:cond delay="0"/>
                                          </p:stCondLst>
                                        </p:cTn>
                                        <p:tgtEl>
                                          <p:spTgt spid="29700"/>
                                        </p:tgtEl>
                                        <p:attrNameLst>
                                          <p:attrName>style.visibility</p:attrName>
                                        </p:attrNameLst>
                                      </p:cBhvr>
                                      <p:to>
                                        <p:strVal val="visible"/>
                                      </p:to>
                                    </p:set>
                                    <p:anim calcmode="lin" valueType="num">
                                      <p:cBhvr>
                                        <p:cTn id="18" dur="500" fill="hold"/>
                                        <p:tgtEl>
                                          <p:spTgt spid="29700"/>
                                        </p:tgtEl>
                                        <p:attrNameLst>
                                          <p:attrName>ppt_x</p:attrName>
                                        </p:attrNameLst>
                                      </p:cBhvr>
                                      <p:tavLst>
                                        <p:tav tm="0">
                                          <p:val>
                                            <p:strVal val="#ppt_x-.2"/>
                                          </p:val>
                                        </p:tav>
                                        <p:tav tm="100000">
                                          <p:val>
                                            <p:strVal val="#ppt_x"/>
                                          </p:val>
                                        </p:tav>
                                      </p:tavLst>
                                    </p:anim>
                                    <p:anim calcmode="lin" valueType="num">
                                      <p:cBhvr>
                                        <p:cTn id="19" dur="500" fill="hold"/>
                                        <p:tgtEl>
                                          <p:spTgt spid="29700"/>
                                        </p:tgtEl>
                                        <p:attrNameLst>
                                          <p:attrName>ppt_y</p:attrName>
                                        </p:attrNameLst>
                                      </p:cBhvr>
                                      <p:tavLst>
                                        <p:tav tm="0">
                                          <p:val>
                                            <p:strVal val="#ppt_y"/>
                                          </p:val>
                                        </p:tav>
                                        <p:tav tm="100000">
                                          <p:val>
                                            <p:strVal val="#ppt_y"/>
                                          </p:val>
                                        </p:tav>
                                      </p:tavLst>
                                    </p:anim>
                                    <p:animEffect transition="in" filter="wipe(right)" prLst="gradientSize: 0.1">
                                      <p:cBhvr>
                                        <p:cTn id="20" dur="500"/>
                                        <p:tgtEl>
                                          <p:spTgt spid="29700"/>
                                        </p:tgtEl>
                                      </p:cBhvr>
                                    </p:animEffect>
                                  </p:childTnLst>
                                </p:cTn>
                              </p:par>
                              <p:par>
                                <p:cTn id="21" presetID="3" presetClass="entr" presetSubtype="10" fill="hold" nodeType="withEffect">
                                  <p:stCondLst>
                                    <p:cond delay="0"/>
                                  </p:stCondLst>
                                  <p:childTnLst>
                                    <p:set>
                                      <p:cBhvr>
                                        <p:cTn id="22" dur="1" fill="hold">
                                          <p:stCondLst>
                                            <p:cond delay="0"/>
                                          </p:stCondLst>
                                        </p:cTn>
                                        <p:tgtEl>
                                          <p:spTgt spid="29701"/>
                                        </p:tgtEl>
                                        <p:attrNameLst>
                                          <p:attrName>style.visibility</p:attrName>
                                        </p:attrNameLst>
                                      </p:cBhvr>
                                      <p:to>
                                        <p:strVal val="visible"/>
                                      </p:to>
                                    </p:set>
                                    <p:animEffect transition="in" filter="blinds(horizontal)">
                                      <p:cBhvr>
                                        <p:cTn id="23"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29699" grpId="0"/>
      <p:bldP spid="2970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510540" y="779145"/>
            <a:ext cx="5269865" cy="783590"/>
          </a:xfrm>
        </p:spPr>
        <p:txBody>
          <a:bodyPr vert="horz" wrap="square" lIns="91440" tIns="45720" rIns="91440" bIns="45720" anchor="ctr" anchorCtr="0"/>
          <a:lstStyle/>
          <a:p>
            <a:pPr algn="l" eaLnBrk="1" hangingPunct="1">
              <a:buClrTx/>
              <a:buSzTx/>
              <a:buFontTx/>
            </a:pPr>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rPr>
              <a:t>4、社会主义法</a:t>
            </a:r>
          </a:p>
        </p:txBody>
      </p:sp>
      <p:sp>
        <p:nvSpPr>
          <p:cNvPr id="26627" name="Rectangle 4"/>
          <p:cNvSpPr/>
          <p:nvPr/>
        </p:nvSpPr>
        <p:spPr>
          <a:xfrm>
            <a:off x="2279650" y="2349500"/>
            <a:ext cx="6911975" cy="521970"/>
          </a:xfrm>
          <a:prstGeom prst="rect">
            <a:avLst/>
          </a:prstGeom>
          <a:noFill/>
          <a:ln w="9525">
            <a:noFill/>
          </a:ln>
        </p:spPr>
        <p:txBody>
          <a:bodyPr>
            <a:spAutoFit/>
          </a:bodyPr>
          <a:lstStyle/>
          <a:p>
            <a:pPr eaLnBrk="1" hangingPunct="1"/>
            <a:r>
              <a:rPr lang="zh-CN" altLang="en-US" sz="2800" b="1" dirty="0">
                <a:latin typeface="楷体_GB2312" pitchFamily="49" charset="-122"/>
                <a:ea typeface="楷体_GB2312" pitchFamily="49" charset="-122"/>
              </a:rPr>
              <a:t> </a:t>
            </a:r>
            <a:endParaRPr lang="zh-CN" altLang="en-US" b="1" dirty="0">
              <a:latin typeface="Arial" panose="020B0604020202020204" pitchFamily="34" charset="0"/>
            </a:endParaRPr>
          </a:p>
        </p:txBody>
      </p:sp>
      <p:sp>
        <p:nvSpPr>
          <p:cNvPr id="26628" name="Rectangle 5"/>
          <p:cNvSpPr/>
          <p:nvPr/>
        </p:nvSpPr>
        <p:spPr>
          <a:xfrm>
            <a:off x="594678" y="1463675"/>
            <a:ext cx="5743575" cy="4094163"/>
          </a:xfrm>
          <a:prstGeom prst="rect">
            <a:avLst/>
          </a:prstGeom>
          <a:noFill/>
          <a:ln w="9525">
            <a:noFill/>
          </a:ln>
        </p:spPr>
        <p:txBody>
          <a:bodyPr/>
          <a:lstStyle/>
          <a:p>
            <a:pPr marL="342900" indent="-342900" eaLnBrk="1" hangingPunct="1">
              <a:spcBef>
                <a:spcPct val="20000"/>
              </a:spcBef>
            </a:pPr>
            <a:endParaRPr lang="zh-CN" altLang="en-US" sz="2000" b="1" dirty="0">
              <a:solidFill>
                <a:srgbClr val="FF00FF"/>
              </a:solidFill>
              <a:latin typeface="Arial" panose="020B0604020202020204" pitchFamily="34" charset="0"/>
              <a:ea typeface="楷体_GB2312" pitchFamily="49" charset="-122"/>
            </a:endParaRPr>
          </a:p>
          <a:p>
            <a:pPr marL="342900" indent="-342900" eaLnBrk="1" hangingPunct="1">
              <a:spcBef>
                <a:spcPct val="20000"/>
              </a:spcBef>
              <a:buChar char="•"/>
            </a:pPr>
            <a:r>
              <a:rPr lang="zh-CN" altLang="en-US" sz="2800" dirty="0">
                <a:latin typeface="华文中宋" panose="02010600040101010101" charset="-122"/>
                <a:ea typeface="华文中宋" panose="02010600040101010101" charset="-122"/>
              </a:rPr>
              <a:t>   社会主义法是人类历史上</a:t>
            </a:r>
            <a:r>
              <a:rPr lang="zh-CN" altLang="en-US" sz="2800" dirty="0">
                <a:solidFill>
                  <a:srgbClr val="C00000"/>
                </a:solidFill>
                <a:latin typeface="华文中宋" panose="02010600040101010101" charset="-122"/>
                <a:ea typeface="华文中宋" panose="02010600040101010101" charset="-122"/>
              </a:rPr>
              <a:t>唯一</a:t>
            </a:r>
            <a:r>
              <a:rPr lang="zh-CN" altLang="en-US" sz="2800" dirty="0">
                <a:latin typeface="华文中宋" panose="02010600040101010101" charset="-122"/>
                <a:ea typeface="华文中宋" panose="02010600040101010101" charset="-122"/>
              </a:rPr>
              <a:t>以公有制为基础，以消灭剥削、消除两极分化、实现共同富裕为历史使命的法律制度。</a:t>
            </a:r>
          </a:p>
          <a:p>
            <a:pPr marL="342900" indent="-342900" eaLnBrk="1" hangingPunct="1">
              <a:spcBef>
                <a:spcPct val="20000"/>
              </a:spcBef>
              <a:buChar char="•"/>
            </a:pPr>
            <a:r>
              <a:rPr lang="zh-CN" altLang="en-US" sz="2800" dirty="0">
                <a:latin typeface="华文中宋" panose="02010600040101010101" charset="-122"/>
                <a:ea typeface="华文中宋" panose="02010600040101010101" charset="-122"/>
              </a:rPr>
              <a:t>      社会主义法律是由社会主义国家政权所创立的；</a:t>
            </a:r>
          </a:p>
          <a:p>
            <a:pPr marL="342900" indent="-342900" eaLnBrk="1" hangingPunct="1">
              <a:spcBef>
                <a:spcPct val="20000"/>
              </a:spcBef>
              <a:buChar char="•"/>
            </a:pPr>
            <a:r>
              <a:rPr lang="zh-CN" altLang="en-US" sz="2800" dirty="0">
                <a:latin typeface="华文中宋" panose="02010600040101010101" charset="-122"/>
                <a:ea typeface="华文中宋" panose="02010600040101010101" charset="-122"/>
              </a:rPr>
              <a:t>      迄今为止社会主义法律都是在经济文化相对落后的国家产生的。</a:t>
            </a:r>
          </a:p>
        </p:txBody>
      </p:sp>
      <p:pic>
        <p:nvPicPr>
          <p:cNvPr id="26629" name="Picture 6"/>
          <p:cNvPicPr preferRelativeResize="0"/>
          <p:nvPr/>
        </p:nvPicPr>
        <p:blipFill>
          <a:blip r:embed="rId2"/>
          <a:stretch>
            <a:fillRect/>
          </a:stretch>
        </p:blipFill>
        <p:spPr>
          <a:xfrm>
            <a:off x="7632700" y="1562100"/>
            <a:ext cx="3423285" cy="4647565"/>
          </a:xfrm>
          <a:prstGeom prst="rect">
            <a:avLst/>
          </a:prstGeom>
          <a:solidFill>
            <a:srgbClr val="FFFFFF"/>
          </a:solidFill>
          <a:ln w="9525" cap="flat" cmpd="sng">
            <a:solidFill>
              <a:srgbClr val="000000"/>
            </a:solidFill>
            <a:prstDash val="solid"/>
            <a:miter/>
            <a:headEnd type="none" w="med" len="med"/>
            <a:tailEnd type="none" w="med" len="me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26626"/>
                                        </p:tgtEl>
                                        <p:attrNameLst>
                                          <p:attrName>style.visibility</p:attrName>
                                        </p:attrNameLst>
                                      </p:cBhvr>
                                      <p:to>
                                        <p:strVal val="visible"/>
                                      </p:to>
                                    </p:set>
                                    <p:anim calcmode="lin" valueType="num">
                                      <p:cBhvr>
                                        <p:cTn id="7" dur="500" fill="hold"/>
                                        <p:tgtEl>
                                          <p:spTgt spid="26626"/>
                                        </p:tgtEl>
                                        <p:attrNameLst>
                                          <p:attrName>ppt_x</p:attrName>
                                        </p:attrNameLst>
                                      </p:cBhvr>
                                      <p:tavLst>
                                        <p:tav tm="0">
                                          <p:val>
                                            <p:strVal val="#ppt_x-.2"/>
                                          </p:val>
                                        </p:tav>
                                        <p:tav tm="100000">
                                          <p:val>
                                            <p:strVal val="#ppt_x"/>
                                          </p:val>
                                        </p:tav>
                                      </p:tavLst>
                                    </p:anim>
                                    <p:anim calcmode="lin" valueType="num">
                                      <p:cBhvr>
                                        <p:cTn id="8" dur="500" fill="hold"/>
                                        <p:tgtEl>
                                          <p:spTgt spid="26626"/>
                                        </p:tgtEl>
                                        <p:attrNameLst>
                                          <p:attrName>ppt_y</p:attrName>
                                        </p:attrNameLst>
                                      </p:cBhvr>
                                      <p:tavLst>
                                        <p:tav tm="0">
                                          <p:val>
                                            <p:strVal val="#ppt_y"/>
                                          </p:val>
                                        </p:tav>
                                        <p:tav tm="100000">
                                          <p:val>
                                            <p:strVal val="#ppt_y"/>
                                          </p:val>
                                        </p:tav>
                                      </p:tavLst>
                                    </p:anim>
                                    <p:animEffect transition="in" filter="wipe(right)" prLst="gradientSize: 0.1">
                                      <p:cBhvr>
                                        <p:cTn id="9" dur="500"/>
                                        <p:tgtEl>
                                          <p:spTgt spid="26626"/>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500" fill="hold">
                                          <p:stCondLst>
                                            <p:cond delay="0"/>
                                          </p:stCondLst>
                                        </p:cTn>
                                        <p:tgtEl>
                                          <p:spTgt spid="26628"/>
                                        </p:tgtEl>
                                        <p:attrNameLst>
                                          <p:attrName>style.visibility</p:attrName>
                                        </p:attrNameLst>
                                      </p:cBhvr>
                                      <p:to>
                                        <p:strVal val="visible"/>
                                      </p:to>
                                    </p:set>
                                    <p:anim calcmode="lin" valueType="num">
                                      <p:cBhvr>
                                        <p:cTn id="13" dur="500" fill="hold"/>
                                        <p:tgtEl>
                                          <p:spTgt spid="26628"/>
                                        </p:tgtEl>
                                        <p:attrNameLst>
                                          <p:attrName>ppt_x</p:attrName>
                                        </p:attrNameLst>
                                      </p:cBhvr>
                                      <p:tavLst>
                                        <p:tav tm="0">
                                          <p:val>
                                            <p:strVal val="#ppt_x-.2"/>
                                          </p:val>
                                        </p:tav>
                                        <p:tav tm="100000">
                                          <p:val>
                                            <p:strVal val="#ppt_x"/>
                                          </p:val>
                                        </p:tav>
                                      </p:tavLst>
                                    </p:anim>
                                    <p:anim calcmode="lin" valueType="num">
                                      <p:cBhvr>
                                        <p:cTn id="14" dur="500" fill="hold"/>
                                        <p:tgtEl>
                                          <p:spTgt spid="26628"/>
                                        </p:tgtEl>
                                        <p:attrNameLst>
                                          <p:attrName>ppt_y</p:attrName>
                                        </p:attrNameLst>
                                      </p:cBhvr>
                                      <p:tavLst>
                                        <p:tav tm="0">
                                          <p:val>
                                            <p:strVal val="#ppt_y"/>
                                          </p:val>
                                        </p:tav>
                                        <p:tav tm="100000">
                                          <p:val>
                                            <p:strVal val="#ppt_y"/>
                                          </p:val>
                                        </p:tav>
                                      </p:tavLst>
                                    </p:anim>
                                    <p:animEffect transition="in" filter="wipe(right)" prLst="gradientSize: 0.1">
                                      <p:cBhvr>
                                        <p:cTn id="15" dur="500"/>
                                        <p:tgtEl>
                                          <p:spTgt spid="26628"/>
                                        </p:tgtEl>
                                      </p:cBhvr>
                                    </p:animEffect>
                                  </p:childTnLst>
                                </p:cTn>
                              </p:par>
                            </p:childTnLst>
                          </p:cTn>
                        </p:par>
                        <p:par>
                          <p:cTn id="16" fill="hold">
                            <p:stCondLst>
                              <p:cond delay="1000"/>
                            </p:stCondLst>
                            <p:childTnLst>
                              <p:par>
                                <p:cTn id="17" presetID="3" presetClass="entr" presetSubtype="10" fill="hold" nodeType="afterEffect">
                                  <p:stCondLst>
                                    <p:cond delay="0"/>
                                  </p:stCondLst>
                                  <p:childTnLst>
                                    <p:set>
                                      <p:cBhvr>
                                        <p:cTn id="18" dur="1" fill="hold">
                                          <p:stCondLst>
                                            <p:cond delay="0"/>
                                          </p:stCondLst>
                                        </p:cTn>
                                        <p:tgtEl>
                                          <p:spTgt spid="26629"/>
                                        </p:tgtEl>
                                        <p:attrNameLst>
                                          <p:attrName>style.visibility</p:attrName>
                                        </p:attrNameLst>
                                      </p:cBhvr>
                                      <p:to>
                                        <p:strVal val="visible"/>
                                      </p:to>
                                    </p:set>
                                    <p:animEffect transition="in" filter="blinds(horizontal)">
                                      <p:cBhvr>
                                        <p:cTn id="19"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p:bldP spid="266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10"/>
          <p:cNvSpPr/>
          <p:nvPr>
            <p:custDataLst>
              <p:tags r:id="rId1"/>
            </p:custDataLst>
          </p:nvPr>
        </p:nvSpPr>
        <p:spPr>
          <a:xfrm rot="16200000">
            <a:off x="325755" y="2190115"/>
            <a:ext cx="2247900" cy="2752090"/>
          </a:xfrm>
          <a:custGeom>
            <a:avLst/>
            <a:gdLst>
              <a:gd name="connsiteX0" fmla="*/ 0 w 2223821"/>
              <a:gd name="connsiteY0" fmla="*/ 0 h 1389888"/>
              <a:gd name="connsiteX1" fmla="*/ 2223821 w 2223821"/>
              <a:gd name="connsiteY1" fmla="*/ 0 h 1389888"/>
              <a:gd name="connsiteX2" fmla="*/ 2223821 w 2223821"/>
              <a:gd name="connsiteY2" fmla="*/ 1209578 h 1389888"/>
              <a:gd name="connsiteX3" fmla="*/ 1235874 w 2223821"/>
              <a:gd name="connsiteY3" fmla="*/ 1209578 h 1389888"/>
              <a:gd name="connsiteX4" fmla="*/ 1111911 w 2223821"/>
              <a:gd name="connsiteY4" fmla="*/ 1389888 h 1389888"/>
              <a:gd name="connsiteX5" fmla="*/ 987948 w 2223821"/>
              <a:gd name="connsiteY5" fmla="*/ 1209578 h 1389888"/>
              <a:gd name="connsiteX6" fmla="*/ 0 w 2223821"/>
              <a:gd name="connsiteY6" fmla="*/ 1209578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821" h="1389888">
                <a:moveTo>
                  <a:pt x="0" y="0"/>
                </a:moveTo>
                <a:lnTo>
                  <a:pt x="2223821" y="0"/>
                </a:lnTo>
                <a:lnTo>
                  <a:pt x="2223821" y="1209578"/>
                </a:lnTo>
                <a:lnTo>
                  <a:pt x="1235874" y="1209578"/>
                </a:lnTo>
                <a:lnTo>
                  <a:pt x="1111911" y="1389888"/>
                </a:lnTo>
                <a:lnTo>
                  <a:pt x="987948" y="1209578"/>
                </a:lnTo>
                <a:lnTo>
                  <a:pt x="0" y="1209578"/>
                </a:lnTo>
                <a:close/>
              </a:path>
            </a:pathLst>
          </a:custGeom>
          <a:solidFill>
            <a:schemeClr val="accent1"/>
          </a:solidFill>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base">
              <a:spcBef>
                <a:spcPct val="0"/>
              </a:spcBef>
              <a:spcAft>
                <a:spcPct val="0"/>
              </a:spcAft>
              <a:defRPr/>
            </a:pPr>
            <a:endParaRPr lang="zh-CN" altLang="en-US" sz="2400" b="1" kern="0" spc="400" dirty="0">
              <a:solidFill>
                <a:srgbClr val="FFFAF0"/>
              </a:solidFill>
              <a:latin typeface="微软雅黑" panose="020B0503020204020204" charset="-122"/>
              <a:ea typeface="微软雅黑" panose="020B0503020204020204" charset="-122"/>
              <a:cs typeface="Microsoft New Tai Lue" panose="020B0502040204020203" pitchFamily="34" charset="0"/>
            </a:endParaRPr>
          </a:p>
        </p:txBody>
      </p:sp>
      <p:sp>
        <p:nvSpPr>
          <p:cNvPr id="24" name="任意多边形: 形状 23"/>
          <p:cNvSpPr/>
          <p:nvPr/>
        </p:nvSpPr>
        <p:spPr bwMode="auto">
          <a:xfrm>
            <a:off x="2586355" y="2442210"/>
            <a:ext cx="9515475" cy="2247900"/>
          </a:xfrm>
          <a:custGeom>
            <a:avLst/>
            <a:gdLst>
              <a:gd name="connsiteX0" fmla="*/ 0 w 9501313"/>
              <a:gd name="connsiteY0" fmla="*/ 0 h 2096834"/>
              <a:gd name="connsiteX1" fmla="*/ 9501313 w 9501313"/>
              <a:gd name="connsiteY1" fmla="*/ 0 h 2096834"/>
              <a:gd name="connsiteX2" fmla="*/ 9501313 w 9501313"/>
              <a:gd name="connsiteY2" fmla="*/ 2096834 h 2096834"/>
              <a:gd name="connsiteX3" fmla="*/ 20043 w 9501313"/>
              <a:gd name="connsiteY3" fmla="*/ 2096834 h 2096834"/>
              <a:gd name="connsiteX4" fmla="*/ 20043 w 9501313"/>
              <a:gd name="connsiteY4" fmla="*/ 1171544 h 2096834"/>
              <a:gd name="connsiteX5" fmla="*/ 313696 w 9501313"/>
              <a:gd name="connsiteY5" fmla="*/ 1054660 h 2096834"/>
              <a:gd name="connsiteX6" fmla="*/ 20043 w 9501313"/>
              <a:gd name="connsiteY6" fmla="*/ 937776 h 2096834"/>
              <a:gd name="connsiteX7" fmla="*/ 20043 w 9501313"/>
              <a:gd name="connsiteY7" fmla="*/ 6244 h 2096834"/>
              <a:gd name="connsiteX8" fmla="*/ 0 w 9501313"/>
              <a:gd name="connsiteY8" fmla="*/ 6244 h 2096834"/>
              <a:gd name="connsiteX9" fmla="*/ 0 w 9501313"/>
              <a:gd name="connsiteY9" fmla="*/ 0 h 209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01313" h="2096834">
                <a:moveTo>
                  <a:pt x="0" y="0"/>
                </a:moveTo>
                <a:lnTo>
                  <a:pt x="9501313" y="0"/>
                </a:lnTo>
                <a:lnTo>
                  <a:pt x="9501313" y="2096834"/>
                </a:lnTo>
                <a:lnTo>
                  <a:pt x="20043" y="2096834"/>
                </a:lnTo>
                <a:lnTo>
                  <a:pt x="20043" y="1171544"/>
                </a:lnTo>
                <a:lnTo>
                  <a:pt x="313696" y="1054660"/>
                </a:lnTo>
                <a:lnTo>
                  <a:pt x="20043" y="937776"/>
                </a:lnTo>
                <a:lnTo>
                  <a:pt x="20043" y="6244"/>
                </a:lnTo>
                <a:lnTo>
                  <a:pt x="0" y="6244"/>
                </a:lnTo>
                <a:lnTo>
                  <a:pt x="0" y="0"/>
                </a:lnTo>
                <a:close/>
              </a:path>
            </a:pathLst>
          </a:custGeom>
          <a:solidFill>
            <a:sysClr val="windowText" lastClr="000000">
              <a:lumMod val="65000"/>
              <a:lumOff val="35000"/>
            </a:sysClr>
          </a:solidFill>
          <a:ln w="9525" cap="flat" cmpd="sng" algn="ctr">
            <a:solidFill>
              <a:sysClr val="window" lastClr="FFFFFF">
                <a:lumMod val="50000"/>
              </a:sysClr>
            </a:solidFill>
            <a:prstDash val="solid"/>
            <a:round/>
            <a:headEnd type="none" w="med" len="med"/>
            <a:tailEnd type="none" w="med" len="med"/>
          </a:ln>
          <a:effectLst>
            <a:outerShdw blurRad="50800" dist="38100" dir="2700000" algn="tl" rotWithShape="0">
              <a:prstClr val="black">
                <a:alpha val="40000"/>
              </a:prstClr>
            </a:outerShdw>
            <a:softEdge rad="31750"/>
          </a:effectLst>
        </p:spPr>
        <p:txBody>
          <a:bodyPr vert="horz" wrap="square" lIns="91404" tIns="45702" rIns="91404" bIns="45702" numCol="1" rtlCol="0" anchor="t" anchorCtr="0" compatLnSpc="1"/>
          <a:lstStyle/>
          <a:p>
            <a:pPr defTabSz="913765" fontAlgn="base">
              <a:spcBef>
                <a:spcPct val="0"/>
              </a:spcBef>
              <a:spcAft>
                <a:spcPct val="0"/>
              </a:spcAft>
            </a:pPr>
            <a:endParaRPr lang="zh-CN" altLang="en-US" sz="1800">
              <a:solidFill>
                <a:sysClr val="windowText" lastClr="000000">
                  <a:lumMod val="50000"/>
                  <a:lumOff val="50000"/>
                </a:sysClr>
              </a:solidFill>
              <a:latin typeface="Arial" panose="020B0604020202020204" pitchFamily="34" charset="0"/>
              <a:ea typeface="宋体" panose="02010600030101010101" pitchFamily="2" charset="-122"/>
            </a:endParaRPr>
          </a:p>
        </p:txBody>
      </p:sp>
      <p:sp>
        <p:nvSpPr>
          <p:cNvPr id="2" name="文本框 1"/>
          <p:cNvSpPr txBox="1"/>
          <p:nvPr/>
        </p:nvSpPr>
        <p:spPr>
          <a:xfrm>
            <a:off x="779145" y="3308350"/>
            <a:ext cx="1527810" cy="583565"/>
          </a:xfrm>
          <a:prstGeom prst="rect">
            <a:avLst/>
          </a:prstGeom>
          <a:noFill/>
        </p:spPr>
        <p:txBody>
          <a:bodyPr wrap="square" rtlCol="0">
            <a:spAutoFit/>
          </a:bodyPr>
          <a:lstStyle/>
          <a:p>
            <a:r>
              <a:rPr lang="zh-CN" altLang="en-US" sz="3200" b="1">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rPr>
              <a:t>第二节</a:t>
            </a:r>
          </a:p>
        </p:txBody>
      </p:sp>
      <p:sp>
        <p:nvSpPr>
          <p:cNvPr id="3" name="文本框 2"/>
          <p:cNvSpPr txBox="1"/>
          <p:nvPr/>
        </p:nvSpPr>
        <p:spPr>
          <a:xfrm>
            <a:off x="4770755" y="3308350"/>
            <a:ext cx="6189345" cy="584775"/>
          </a:xfrm>
          <a:prstGeom prst="rect">
            <a:avLst/>
          </a:prstGeom>
          <a:noFill/>
        </p:spPr>
        <p:txBody>
          <a:bodyPr wrap="square" rtlCol="0" anchor="t">
            <a:spAutoFit/>
          </a:bodyPr>
          <a:lstStyle/>
          <a:p>
            <a:r>
              <a:rPr lang="zh-CN" altLang="en-US" sz="3200" b="1" dirty="0">
                <a:solidFill>
                  <a:schemeClr val="bg2"/>
                </a:solidFill>
                <a:latin typeface="华文中宋" panose="02010600040101010101" charset="-122"/>
                <a:ea typeface="华文中宋" panose="02010600040101010101" charset="-122"/>
                <a:sym typeface="+mn-ea"/>
              </a:rPr>
              <a:t>社会主义法律的特征及运行</a:t>
            </a:r>
            <a:endParaRPr lang="zh-CN" altLang="en-US" sz="3200" b="1" dirty="0">
              <a:solidFill>
                <a:schemeClr val="bg2"/>
              </a:solidFill>
              <a:effectLst>
                <a:outerShdw blurRad="38100" dist="38100" dir="2700000" algn="tl">
                  <a:srgbClr val="000000">
                    <a:alpha val="43137"/>
                  </a:srgbClr>
                </a:outerShdw>
              </a:effectLst>
              <a:latin typeface="华文中宋" panose="02010600040101010101" charset="-122"/>
              <a:ea typeface="华文中宋" panose="020106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500"/>
                                        <p:tgtEl>
                                          <p:spTgt spid="10"/>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4" grpId="0" bldLvl="0" animBg="1"/>
      <p:bldP spid="2"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idx="1"/>
          </p:nvPr>
        </p:nvSpPr>
        <p:spPr>
          <a:xfrm>
            <a:off x="548640" y="765810"/>
            <a:ext cx="8361045" cy="791845"/>
          </a:xfrm>
        </p:spPr>
        <p:txBody>
          <a:bodyPr vert="horz" wrap="square" lIns="91440" tIns="45720" rIns="91440" bIns="45720" anchor="t" anchorCtr="0"/>
          <a:lstStyle/>
          <a:p>
            <a:pPr marL="0" algn="l" eaLnBrk="1" hangingPunct="1">
              <a:lnSpc>
                <a:spcPct val="100000"/>
              </a:lnSpc>
              <a:buClrTx/>
              <a:buSzTx/>
              <a:buFontTx/>
              <a:buNone/>
            </a:pPr>
            <a:r>
              <a:rPr lang="zh-CN" altLang="en-US" sz="3600" b="1" dirty="0">
                <a:solidFill>
                  <a:srgbClr val="407EB8"/>
                </a:solidFill>
                <a:latin typeface="华文中宋" panose="02010600040101010101" charset="-122"/>
                <a:ea typeface="华文中宋" panose="02010600040101010101" charset="-122"/>
                <a:cs typeface="华文中宋" panose="02010600040101010101" charset="-122"/>
              </a:rPr>
              <a:t>一、我国社会主义法的本质特征</a:t>
            </a:r>
          </a:p>
        </p:txBody>
      </p:sp>
      <p:grpSp>
        <p:nvGrpSpPr>
          <p:cNvPr id="31747" name="Group 3"/>
          <p:cNvGrpSpPr/>
          <p:nvPr/>
        </p:nvGrpSpPr>
        <p:grpSpPr>
          <a:xfrm>
            <a:off x="1612889" y="948380"/>
            <a:ext cx="11174730" cy="5483860"/>
            <a:chOff x="576" y="1246"/>
            <a:chExt cx="4405" cy="2684"/>
          </a:xfrm>
        </p:grpSpPr>
        <p:sp>
          <p:nvSpPr>
            <p:cNvPr id="31748" name="AutoShape 5"/>
            <p:cNvSpPr/>
            <p:nvPr/>
          </p:nvSpPr>
          <p:spPr>
            <a:xfrm>
              <a:off x="2157" y="1671"/>
              <a:ext cx="1446" cy="1988"/>
            </a:xfrm>
            <a:prstGeom prst="roundRect">
              <a:avLst>
                <a:gd name="adj" fmla="val 4690"/>
              </a:avLst>
            </a:prstGeom>
            <a:noFill/>
            <a:ln w="57150" cap="flat" cmpd="sng">
              <a:solidFill>
                <a:schemeClr val="accent2"/>
              </a:solidFill>
              <a:prstDash val="solid"/>
              <a:headEnd type="none" w="med" len="med"/>
              <a:tailEnd type="none" w="med" len="med"/>
            </a:ln>
          </p:spPr>
          <p:txBody>
            <a:bodyPr wrap="none" anchor="ctr" anchorCtr="0"/>
            <a:lstStyle/>
            <a:p>
              <a:pPr eaLnBrk="1" hangingPunct="1"/>
              <a:endParaRPr lang="zh-CN" altLang="en-US" dirty="0">
                <a:latin typeface="Arial" panose="020B0604020202020204" pitchFamily="34" charset="0"/>
              </a:endParaRPr>
            </a:p>
          </p:txBody>
        </p:sp>
        <p:sp>
          <p:nvSpPr>
            <p:cNvPr id="365574" name="AutoShape 6"/>
            <p:cNvSpPr>
              <a:spLocks noChangeArrowheads="1"/>
            </p:cNvSpPr>
            <p:nvPr/>
          </p:nvSpPr>
          <p:spPr bwMode="gray">
            <a:xfrm>
              <a:off x="2281" y="1600"/>
              <a:ext cx="1169" cy="181"/>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750" name="AutoShape 7"/>
            <p:cNvSpPr/>
            <p:nvPr/>
          </p:nvSpPr>
          <p:spPr>
            <a:xfrm flipH="1">
              <a:off x="3360" y="1632"/>
              <a:ext cx="46" cy="91"/>
            </a:xfrm>
            <a:prstGeom prst="octagon">
              <a:avLst>
                <a:gd name="adj" fmla="val 29287"/>
              </a:avLst>
            </a:prstGeom>
            <a:solidFill>
              <a:schemeClr val="bg1"/>
            </a:soli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31751" name="AutoShape 8"/>
            <p:cNvSpPr/>
            <p:nvPr/>
          </p:nvSpPr>
          <p:spPr>
            <a:xfrm flipH="1">
              <a:off x="2358" y="1626"/>
              <a:ext cx="45" cy="91"/>
            </a:xfrm>
            <a:prstGeom prst="octagon">
              <a:avLst>
                <a:gd name="adj" fmla="val 29287"/>
              </a:avLst>
            </a:prstGeom>
            <a:solidFill>
              <a:schemeClr val="bg1"/>
            </a:soli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31752" name="AutoShape 11"/>
            <p:cNvSpPr/>
            <p:nvPr/>
          </p:nvSpPr>
          <p:spPr>
            <a:xfrm flipH="1">
              <a:off x="4936" y="1310"/>
              <a:ext cx="45" cy="90"/>
            </a:xfrm>
            <a:prstGeom prst="octagon">
              <a:avLst>
                <a:gd name="adj" fmla="val 29287"/>
              </a:avLst>
            </a:prstGeom>
            <a:solidFill>
              <a:schemeClr val="bg1"/>
            </a:soli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31753" name="AutoShape 12"/>
            <p:cNvSpPr/>
            <p:nvPr/>
          </p:nvSpPr>
          <p:spPr>
            <a:xfrm flipH="1">
              <a:off x="3939" y="1310"/>
              <a:ext cx="45" cy="90"/>
            </a:xfrm>
            <a:prstGeom prst="octagon">
              <a:avLst>
                <a:gd name="adj" fmla="val 29287"/>
              </a:avLst>
            </a:prstGeom>
            <a:solidFill>
              <a:schemeClr val="bg1"/>
            </a:soli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31754" name="Text Box 14"/>
            <p:cNvSpPr txBox="1"/>
            <p:nvPr/>
          </p:nvSpPr>
          <p:spPr>
            <a:xfrm>
              <a:off x="2466" y="1566"/>
              <a:ext cx="824" cy="201"/>
            </a:xfrm>
            <a:prstGeom prst="rect">
              <a:avLst/>
            </a:prstGeom>
            <a:noFill/>
            <a:ln w="9525">
              <a:noFill/>
            </a:ln>
          </p:spPr>
          <p:txBody>
            <a:bodyPr>
              <a:spAutoFit/>
            </a:bodyPr>
            <a:lstStyle/>
            <a:p>
              <a:pPr algn="ctr"/>
              <a:endParaRPr lang="zh-CN" altLang="en-US" sz="1400" dirty="0">
                <a:solidFill>
                  <a:schemeClr val="bg1"/>
                </a:solidFill>
                <a:latin typeface="Arial" panose="020B0604020202020204" pitchFamily="34" charset="0"/>
              </a:endParaRPr>
            </a:p>
          </p:txBody>
        </p:sp>
        <p:sp>
          <p:nvSpPr>
            <p:cNvPr id="31755" name="Text Box 15"/>
            <p:cNvSpPr txBox="1"/>
            <p:nvPr/>
          </p:nvSpPr>
          <p:spPr>
            <a:xfrm>
              <a:off x="4370" y="1246"/>
              <a:ext cx="184" cy="201"/>
            </a:xfrm>
            <a:prstGeom prst="rect">
              <a:avLst/>
            </a:prstGeom>
            <a:noFill/>
            <a:ln w="9525">
              <a:noFill/>
            </a:ln>
          </p:spPr>
          <p:txBody>
            <a:bodyPr wrap="square">
              <a:spAutoFit/>
            </a:bodyPr>
            <a:lstStyle/>
            <a:p>
              <a:pPr algn="ctr"/>
              <a:endParaRPr lang="zh-CN" altLang="en-US" sz="1400" dirty="0">
                <a:solidFill>
                  <a:srgbClr val="FFFFFF"/>
                </a:solidFill>
                <a:latin typeface="Arial" panose="020B0604020202020204" pitchFamily="34" charset="0"/>
              </a:endParaRPr>
            </a:p>
          </p:txBody>
        </p:sp>
        <p:grpSp>
          <p:nvGrpSpPr>
            <p:cNvPr id="31756" name="Group 16"/>
            <p:cNvGrpSpPr/>
            <p:nvPr/>
          </p:nvGrpSpPr>
          <p:grpSpPr>
            <a:xfrm>
              <a:off x="576" y="1758"/>
              <a:ext cx="1446" cy="2172"/>
              <a:chOff x="576" y="1758"/>
              <a:chExt cx="1446" cy="2172"/>
            </a:xfrm>
          </p:grpSpPr>
          <p:sp>
            <p:nvSpPr>
              <p:cNvPr id="31758" name="AutoShape 17"/>
              <p:cNvSpPr/>
              <p:nvPr/>
            </p:nvSpPr>
            <p:spPr>
              <a:xfrm>
                <a:off x="576" y="1942"/>
                <a:ext cx="1446" cy="1988"/>
              </a:xfrm>
              <a:prstGeom prst="roundRect">
                <a:avLst>
                  <a:gd name="adj" fmla="val 4690"/>
                </a:avLst>
              </a:prstGeom>
              <a:noFill/>
              <a:ln w="57150" cap="flat" cmpd="sng">
                <a:solidFill>
                  <a:schemeClr val="folHlink"/>
                </a:solidFill>
                <a:prstDash val="solid"/>
                <a:headEnd type="none" w="med" len="med"/>
                <a:tailEnd type="none" w="med" len="med"/>
              </a:ln>
            </p:spPr>
            <p:txBody>
              <a:bodyPr wrap="none" anchor="ctr" anchorCtr="0"/>
              <a:lstStyle/>
              <a:p>
                <a:pPr eaLnBrk="1" hangingPunct="1"/>
                <a:endParaRPr lang="zh-CN" altLang="en-US" dirty="0">
                  <a:latin typeface="Arial" panose="020B0604020202020204" pitchFamily="34" charset="0"/>
                </a:endParaRPr>
              </a:p>
            </p:txBody>
          </p:sp>
          <p:sp>
            <p:nvSpPr>
              <p:cNvPr id="365586" name="AutoShape 18"/>
              <p:cNvSpPr>
                <a:spLocks noChangeArrowheads="1"/>
              </p:cNvSpPr>
              <p:nvPr/>
            </p:nvSpPr>
            <p:spPr bwMode="gray">
              <a:xfrm>
                <a:off x="712" y="1848"/>
                <a:ext cx="1169" cy="181"/>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w="9525">
                <a:no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760" name="AutoShape 19"/>
              <p:cNvSpPr/>
              <p:nvPr/>
            </p:nvSpPr>
            <p:spPr>
              <a:xfrm flipH="1">
                <a:off x="1773" y="1897"/>
                <a:ext cx="45" cy="91"/>
              </a:xfrm>
              <a:prstGeom prst="octagon">
                <a:avLst>
                  <a:gd name="adj" fmla="val 29287"/>
                </a:avLst>
              </a:prstGeom>
              <a:solidFill>
                <a:schemeClr val="bg1"/>
              </a:soli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31761" name="AutoShape 20"/>
              <p:cNvSpPr/>
              <p:nvPr/>
            </p:nvSpPr>
            <p:spPr>
              <a:xfrm flipH="1">
                <a:off x="767" y="1893"/>
                <a:ext cx="46" cy="91"/>
              </a:xfrm>
              <a:prstGeom prst="octagon">
                <a:avLst>
                  <a:gd name="adj" fmla="val 29287"/>
                </a:avLst>
              </a:prstGeom>
              <a:solidFill>
                <a:schemeClr val="bg1"/>
              </a:soli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31762" name="Text Box 21"/>
              <p:cNvSpPr txBox="1"/>
              <p:nvPr/>
            </p:nvSpPr>
            <p:spPr>
              <a:xfrm>
                <a:off x="1201" y="1758"/>
                <a:ext cx="184" cy="261"/>
              </a:xfrm>
              <a:prstGeom prst="rect">
                <a:avLst/>
              </a:prstGeom>
              <a:noFill/>
              <a:ln w="9525">
                <a:noFill/>
              </a:ln>
            </p:spPr>
            <p:txBody>
              <a:bodyPr wrap="square">
                <a:spAutoFit/>
              </a:bodyPr>
              <a:lstStyle/>
              <a:p>
                <a:pPr algn="ctr"/>
                <a:endParaRPr lang="zh-CN" altLang="en-US" sz="2000" b="1" dirty="0">
                  <a:latin typeface="楷体_GB2312" pitchFamily="49" charset="-122"/>
                  <a:ea typeface="楷体_GB2312" pitchFamily="49" charset="-122"/>
                </a:endParaRPr>
              </a:p>
            </p:txBody>
          </p:sp>
          <p:sp>
            <p:nvSpPr>
              <p:cNvPr id="31763" name="Text Box 22"/>
              <p:cNvSpPr txBox="1"/>
              <p:nvPr/>
            </p:nvSpPr>
            <p:spPr>
              <a:xfrm>
                <a:off x="624" y="2208"/>
                <a:ext cx="1344" cy="1521"/>
              </a:xfrm>
              <a:prstGeom prst="rect">
                <a:avLst/>
              </a:prstGeom>
              <a:noFill/>
              <a:ln w="9525">
                <a:noFill/>
              </a:ln>
            </p:spPr>
            <p:txBody>
              <a:bodyPr>
                <a:spAutoFit/>
              </a:bodyPr>
              <a:lstStyle/>
              <a:p>
                <a:pPr marL="457200" indent="-457200">
                  <a:buFont typeface="Arial" panose="020B0604020202020204" pitchFamily="34" charset="0"/>
                  <a:buChar char="•"/>
                </a:pPr>
                <a:r>
                  <a:rPr lang="zh-CN" altLang="en-US" sz="2800" dirty="0">
                    <a:solidFill>
                      <a:srgbClr val="7030A0"/>
                    </a:solidFill>
                    <a:latin typeface="华文中宋" panose="02010600040101010101" charset="-122"/>
                    <a:ea typeface="华文中宋" panose="02010600040101010101" charset="-122"/>
                    <a:cs typeface="华文中宋" panose="02010600040101010101" charset="-122"/>
                  </a:rPr>
                  <a:t>从法律所体现的意志来看</a:t>
                </a:r>
                <a:r>
                  <a:rPr lang="zh-CN" altLang="en-US" sz="2800" dirty="0">
                    <a:latin typeface="华文中宋" panose="02010600040101010101" charset="-122"/>
                    <a:ea typeface="华文中宋" panose="02010600040101010101" charset="-122"/>
                    <a:cs typeface="华文中宋" panose="02010600040101010101" charset="-122"/>
                  </a:rPr>
                  <a:t>，我国社会主义法律是党的主张和人民意志的统一，体现了阶级性与人民性的统一。</a:t>
                </a:r>
              </a:p>
            </p:txBody>
          </p:sp>
        </p:grpSp>
        <p:sp>
          <p:nvSpPr>
            <p:cNvPr id="31757" name="Text Box 23"/>
            <p:cNvSpPr txBox="1"/>
            <p:nvPr/>
          </p:nvSpPr>
          <p:spPr>
            <a:xfrm>
              <a:off x="2206" y="1942"/>
              <a:ext cx="1344" cy="1521"/>
            </a:xfrm>
            <a:prstGeom prst="rect">
              <a:avLst/>
            </a:prstGeom>
            <a:noFill/>
            <a:ln w="9525">
              <a:noFill/>
            </a:ln>
          </p:spPr>
          <p:txBody>
            <a:bodyPr>
              <a:spAutoFit/>
            </a:bodyPr>
            <a:lstStyle/>
            <a:p>
              <a:pPr marL="457200" indent="-457200">
                <a:buFont typeface="Arial" panose="020B0604020202020204" pitchFamily="34" charset="0"/>
                <a:buChar char="•"/>
              </a:pPr>
              <a:r>
                <a:rPr lang="zh-CN" altLang="en-US" sz="2800" dirty="0">
                  <a:solidFill>
                    <a:srgbClr val="7030A0"/>
                  </a:solidFill>
                  <a:latin typeface="华文中宋" panose="02010600040101010101" charset="-122"/>
                  <a:ea typeface="华文中宋" panose="02010600040101010101" charset="-122"/>
                  <a:cs typeface="华文中宋" panose="02010600040101010101" charset="-122"/>
                </a:rPr>
                <a:t>从法律的实质内容来看</a:t>
              </a:r>
              <a:r>
                <a:rPr lang="zh-CN" altLang="en-US" sz="2800" dirty="0">
                  <a:latin typeface="华文中宋" panose="02010600040101010101" charset="-122"/>
                  <a:ea typeface="华文中宋" panose="02010600040101010101" charset="-122"/>
                  <a:cs typeface="华文中宋" panose="02010600040101010101" charset="-122"/>
                </a:rPr>
                <a:t>，我国社会主义法律是社会历史发展规律、自然规律的反映，体现了科学性和先进性的统一。</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31746">
                                            <p:txEl>
                                              <p:pRg st="0" end="0"/>
                                            </p:txEl>
                                          </p:spTgt>
                                        </p:tgtEl>
                                        <p:attrNameLst>
                                          <p:attrName>style.visibility</p:attrName>
                                        </p:attrNameLst>
                                      </p:cBhvr>
                                      <p:to>
                                        <p:strVal val="visible"/>
                                      </p:to>
                                    </p:set>
                                    <p:anim calcmode="lin" valueType="num">
                                      <p:cBhvr>
                                        <p:cTn id="7" dur="500" fill="hold"/>
                                        <p:tgtEl>
                                          <p:spTgt spid="31746">
                                            <p:txEl>
                                              <p:pRg st="0" end="0"/>
                                            </p:txEl>
                                          </p:spTgt>
                                        </p:tgtEl>
                                        <p:attrNameLst>
                                          <p:attrName>ppt_x</p:attrName>
                                        </p:attrNameLst>
                                      </p:cBhvr>
                                      <p:tavLst>
                                        <p:tav tm="0">
                                          <p:val>
                                            <p:strVal val="#ppt_x-.2"/>
                                          </p:val>
                                        </p:tav>
                                        <p:tav tm="100000">
                                          <p:val>
                                            <p:strVal val="#ppt_x"/>
                                          </p:val>
                                        </p:tav>
                                      </p:tavLst>
                                    </p:anim>
                                    <p:anim calcmode="lin" valueType="num">
                                      <p:cBhvr>
                                        <p:cTn id="8" dur="500" fill="hold"/>
                                        <p:tgtEl>
                                          <p:spTgt spid="31746">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500"/>
                                        <p:tgtEl>
                                          <p:spTgt spid="31746">
                                            <p:txEl>
                                              <p:pRg st="0" end="0"/>
                                            </p:txEl>
                                          </p:spTgt>
                                        </p:tgtEl>
                                      </p:cBhvr>
                                    </p:animEffect>
                                  </p:childTnLst>
                                </p:cTn>
                              </p:par>
                            </p:childTnLst>
                          </p:cTn>
                        </p:par>
                        <p:par>
                          <p:cTn id="10" fill="hold">
                            <p:stCondLst>
                              <p:cond delay="500"/>
                            </p:stCondLst>
                            <p:childTnLst>
                              <p:par>
                                <p:cTn id="11" presetID="29" presetClass="entr" presetSubtype="0" fill="hold" nodeType="afterEffect">
                                  <p:stCondLst>
                                    <p:cond delay="0"/>
                                  </p:stCondLst>
                                  <p:childTnLst>
                                    <p:set>
                                      <p:cBhvr>
                                        <p:cTn id="12" dur="1" fill="hold">
                                          <p:stCondLst>
                                            <p:cond delay="0"/>
                                          </p:stCondLst>
                                        </p:cTn>
                                        <p:tgtEl>
                                          <p:spTgt spid="31747"/>
                                        </p:tgtEl>
                                        <p:attrNameLst>
                                          <p:attrName>style.visibility</p:attrName>
                                        </p:attrNameLst>
                                      </p:cBhvr>
                                      <p:to>
                                        <p:strVal val="visible"/>
                                      </p:to>
                                    </p:set>
                                    <p:anim calcmode="lin" valueType="num">
                                      <p:cBhvr>
                                        <p:cTn id="13" dur="1000" fill="hold"/>
                                        <p:tgtEl>
                                          <p:spTgt spid="31747"/>
                                        </p:tgtEl>
                                        <p:attrNameLst>
                                          <p:attrName>ppt_x</p:attrName>
                                        </p:attrNameLst>
                                      </p:cBhvr>
                                      <p:tavLst>
                                        <p:tav tm="0">
                                          <p:val>
                                            <p:strVal val="#ppt_x-.2"/>
                                          </p:val>
                                        </p:tav>
                                        <p:tav tm="100000">
                                          <p:val>
                                            <p:strVal val="#ppt_x"/>
                                          </p:val>
                                        </p:tav>
                                      </p:tavLst>
                                    </p:anim>
                                    <p:anim calcmode="lin" valueType="num">
                                      <p:cBhvr>
                                        <p:cTn id="14" dur="1000" fill="hold"/>
                                        <p:tgtEl>
                                          <p:spTgt spid="31747"/>
                                        </p:tgtEl>
                                        <p:attrNameLst>
                                          <p:attrName>ppt_y</p:attrName>
                                        </p:attrNameLst>
                                      </p:cBhvr>
                                      <p:tavLst>
                                        <p:tav tm="0">
                                          <p:val>
                                            <p:strVal val="#ppt_y"/>
                                          </p:val>
                                        </p:tav>
                                        <p:tav tm="100000">
                                          <p:val>
                                            <p:strVal val="#ppt_y"/>
                                          </p:val>
                                        </p:tav>
                                      </p:tavLst>
                                    </p:anim>
                                    <p:animEffect transition="in" filter="wipe(right)" prLst="gradientSize: 0.1">
                                      <p:cBhvr>
                                        <p:cTn id="15" dur="1000"/>
                                        <p:tgtEl>
                                          <p:spTgt spid="31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1122680" y="2306955"/>
            <a:ext cx="6374765" cy="2244725"/>
          </a:xfrm>
        </p:spPr>
        <p:txBody>
          <a:bodyPr/>
          <a:lstStyle/>
          <a:p>
            <a:pPr>
              <a:lnSpc>
                <a:spcPct val="100000"/>
              </a:lnSpc>
              <a:buFont typeface="Arial" panose="020B0604020202020204" pitchFamily="34" charset="0"/>
              <a:buChar char="•"/>
            </a:pPr>
            <a:r>
              <a:rPr lang="en-US" altLang="zh-CN" dirty="0">
                <a:solidFill>
                  <a:schemeClr val="tx1"/>
                </a:solidFill>
                <a:latin typeface="华文中宋" panose="02010600040101010101" charset="-122"/>
                <a:ea typeface="华文中宋" panose="02010600040101010101" charset="-122"/>
                <a:cs typeface="华文中宋" panose="02010600040101010101" charset="-122"/>
              </a:rPr>
              <a:t>最形象的说法就是准绳。用法律的准绳去衡量、规范、引导社会生活，这就是法治。</a:t>
            </a:r>
          </a:p>
          <a:p>
            <a:pPr marL="0" algn="l">
              <a:lnSpc>
                <a:spcPct val="150000"/>
              </a:lnSpc>
              <a:spcBef>
                <a:spcPct val="20000"/>
              </a:spcBef>
              <a:buClrTx/>
              <a:buSzTx/>
              <a:buNone/>
            </a:pPr>
            <a:r>
              <a:rPr lang="en-US" altLang="zh-CN" b="1" dirty="0">
                <a:solidFill>
                  <a:srgbClr val="FF0000"/>
                </a:solidFill>
                <a:latin typeface="华文中宋" panose="02010600040101010101" charset="-122"/>
                <a:ea typeface="华文中宋" panose="02010600040101010101" charset="-122"/>
                <a:cs typeface="华文中宋" panose="02010600040101010101" charset="-122"/>
              </a:rPr>
              <a:t>   ——习近平2014年10月23日在十八届四中全会第二次全体会议上的讲话</a:t>
            </a:r>
          </a:p>
        </p:txBody>
      </p:sp>
      <p:sp>
        <p:nvSpPr>
          <p:cNvPr id="2" name="文本框 1"/>
          <p:cNvSpPr txBox="1"/>
          <p:nvPr/>
        </p:nvSpPr>
        <p:spPr>
          <a:xfrm>
            <a:off x="598170" y="995045"/>
            <a:ext cx="3516630" cy="645160"/>
          </a:xfrm>
          <a:prstGeom prst="rect">
            <a:avLst/>
          </a:prstGeom>
          <a:noFill/>
        </p:spPr>
        <p:txBody>
          <a:bodyPr wrap="none" rtlCol="0">
            <a:spAutoFit/>
          </a:bodyPr>
          <a:lstStyle/>
          <a:p>
            <a:pPr algn="l"/>
            <a:r>
              <a:rPr lang="zh-CN" altLang="en-US" sz="3600" b="1" dirty="0">
                <a:solidFill>
                  <a:srgbClr val="407EB8"/>
                </a:solidFill>
                <a:latin typeface="华文中宋" panose="02010600040101010101" charset="-122"/>
                <a:ea typeface="华文中宋" panose="02010600040101010101" charset="-122"/>
                <a:cs typeface="华文中宋" panose="02010600040101010101" charset="-122"/>
                <a:sym typeface="+mn-ea"/>
              </a:rPr>
              <a:t>    法律是什么？</a:t>
            </a:r>
            <a:endParaRPr lang="zh-CN" altLang="en-US" sz="3600" b="1" dirty="0">
              <a:solidFill>
                <a:srgbClr val="407EB8"/>
              </a:solidFill>
              <a:latin typeface="华文中宋" panose="02010600040101010101" charset="-122"/>
              <a:ea typeface="华文中宋" panose="02010600040101010101" charset="-122"/>
              <a:cs typeface="华文中宋" panose="02010600040101010101" charset="-122"/>
            </a:endParaRPr>
          </a:p>
        </p:txBody>
      </p:sp>
      <p:pic>
        <p:nvPicPr>
          <p:cNvPr id="5" name="图片 4"/>
          <p:cNvPicPr>
            <a:picLocks noChangeAspect="1"/>
          </p:cNvPicPr>
          <p:nvPr>
            <p:custDataLst>
              <p:tags r:id="rId1"/>
            </p:custDataLst>
          </p:nvPr>
        </p:nvPicPr>
        <p:blipFill>
          <a:blip r:embed="rId3"/>
          <a:stretch>
            <a:fillRect/>
          </a:stretch>
        </p:blipFill>
        <p:spPr>
          <a:xfrm>
            <a:off x="7899942" y="2038507"/>
            <a:ext cx="3411855" cy="28079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3">
                                            <p:txEl>
                                              <p:pRg st="0" end="0"/>
                                            </p:txEl>
                                          </p:spTgt>
                                        </p:tgtEl>
                                      </p:cBhvr>
                                    </p:animEffect>
                                  </p:childTnLst>
                                </p:cTn>
                              </p:par>
                            </p:childTnLst>
                          </p:cTn>
                        </p:par>
                        <p:par>
                          <p:cTn id="15" fill="hold">
                            <p:stCondLst>
                              <p:cond delay="1000"/>
                            </p:stCondLst>
                            <p:childTnLst>
                              <p:par>
                                <p:cTn id="16" presetID="29" presetClass="entr" presetSubtype="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1000" fill="hold"/>
                                        <p:tgtEl>
                                          <p:spTgt spid="3">
                                            <p:txEl>
                                              <p:pRg st="1" end="1"/>
                                            </p:txEl>
                                          </p:spTgt>
                                        </p:tgtEl>
                                        <p:attrNameLst>
                                          <p:attrName>ppt_x</p:attrName>
                                        </p:attrNameLst>
                                      </p:cBhvr>
                                      <p:tavLst>
                                        <p:tav tm="0">
                                          <p:val>
                                            <p:strVal val="#ppt_x-.2"/>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0" dur="1000"/>
                                        <p:tgtEl>
                                          <p:spTgt spid="3">
                                            <p:txEl>
                                              <p:pRg st="1" end="1"/>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00760" y="1992630"/>
            <a:ext cx="6000115" cy="3891280"/>
          </a:xfrm>
          <a:prstGeom prst="rect">
            <a:avLst/>
          </a:prstGeom>
        </p:spPr>
        <p:txBody>
          <a:bodyPr vert="horz" wrap="square" lIns="0" tIns="13335" rIns="0" bIns="0" rtlCol="0">
            <a:spAutoFit/>
          </a:bodyPr>
          <a:lstStyle/>
          <a:p>
            <a:pPr marL="12700" marR="5080" algn="just">
              <a:lnSpc>
                <a:spcPct val="150000"/>
              </a:lnSpc>
              <a:spcBef>
                <a:spcPts val="105"/>
              </a:spcBef>
            </a:pPr>
            <a:r>
              <a:rPr lang="en-US" sz="2400" b="1" spc="-5" dirty="0">
                <a:latin typeface="华文中宋" panose="02010600040101010101" charset="-122"/>
                <a:ea typeface="华文中宋" panose="02010600040101010101" charset="-122"/>
                <a:cs typeface="华文中宋" panose="02010600040101010101" charset="-122"/>
              </a:rPr>
              <a:t>    </a:t>
            </a:r>
            <a:r>
              <a:rPr sz="2400" b="1" spc="-5" dirty="0">
                <a:latin typeface="华文中宋" panose="02010600040101010101" charset="-122"/>
                <a:ea typeface="华文中宋" panose="02010600040101010101" charset="-122"/>
                <a:cs typeface="华文中宋" panose="02010600040101010101" charset="-122"/>
              </a:rPr>
              <a:t>中国</a:t>
            </a:r>
            <a:r>
              <a:rPr sz="2400" b="1" dirty="0">
                <a:latin typeface="华文中宋" panose="02010600040101010101" charset="-122"/>
                <a:ea typeface="华文中宋" panose="02010600040101010101" charset="-122"/>
                <a:cs typeface="华文中宋" panose="02010600040101010101" charset="-122"/>
              </a:rPr>
              <a:t>特色社会主义法律体系，</a:t>
            </a:r>
            <a:r>
              <a:rPr sz="2400" b="1" dirty="0">
                <a:solidFill>
                  <a:srgbClr val="C00000"/>
                </a:solidFill>
                <a:latin typeface="华文中宋" panose="02010600040101010101" charset="-122"/>
                <a:ea typeface="华文中宋" panose="02010600040101010101" charset="-122"/>
                <a:cs typeface="华文中宋" panose="02010600040101010101" charset="-122"/>
              </a:rPr>
              <a:t>是以宪法为统帅，以宪法相关法、民法商法、行政法、经济法、社会法、刑法、诉讼与非诉讼程序法等多个法律部门的法律为主干，由法律、行政法规、地方性法规等多个层次的法律规范构成的有机统</a:t>
            </a:r>
            <a:r>
              <a:rPr sz="2400" b="1" spc="5" dirty="0">
                <a:solidFill>
                  <a:srgbClr val="C00000"/>
                </a:solidFill>
                <a:latin typeface="华文中宋" panose="02010600040101010101" charset="-122"/>
                <a:ea typeface="华文中宋" panose="02010600040101010101" charset="-122"/>
                <a:cs typeface="华文中宋" panose="02010600040101010101" charset="-122"/>
              </a:rPr>
              <a:t>一</a:t>
            </a:r>
            <a:r>
              <a:rPr sz="2400" b="1" dirty="0">
                <a:solidFill>
                  <a:srgbClr val="C00000"/>
                </a:solidFill>
                <a:latin typeface="华文中宋" panose="02010600040101010101" charset="-122"/>
                <a:ea typeface="华文中宋" panose="02010600040101010101" charset="-122"/>
                <a:cs typeface="华文中宋" panose="02010600040101010101" charset="-122"/>
              </a:rPr>
              <a:t>整体</a:t>
            </a:r>
            <a:r>
              <a:rPr lang="zh-CN" sz="2400" b="1" dirty="0">
                <a:solidFill>
                  <a:srgbClr val="C00000"/>
                </a:solidFill>
                <a:latin typeface="华文中宋" panose="02010600040101010101" charset="-122"/>
                <a:ea typeface="华文中宋" panose="02010600040101010101" charset="-122"/>
                <a:cs typeface="华文中宋" panose="02010600040101010101" charset="-122"/>
              </a:rPr>
              <a:t>。</a:t>
            </a:r>
            <a:r>
              <a:rPr lang="en-US" sz="2400" b="1" dirty="0">
                <a:solidFill>
                  <a:schemeClr val="tx1">
                    <a:lumMod val="95000"/>
                    <a:lumOff val="5000"/>
                  </a:schemeClr>
                </a:solidFill>
                <a:latin typeface="华文中宋" panose="02010600040101010101" charset="-122"/>
                <a:ea typeface="华文中宋" panose="02010600040101010101" charset="-122"/>
                <a:cs typeface="华文中宋" panose="02010600040101010101" charset="-122"/>
              </a:rPr>
              <a:t>2011</a:t>
            </a:r>
            <a:r>
              <a:rPr lang="zh-CN" altLang="en-US" sz="2400" b="1" dirty="0">
                <a:solidFill>
                  <a:schemeClr val="tx1">
                    <a:lumMod val="95000"/>
                    <a:lumOff val="5000"/>
                  </a:schemeClr>
                </a:solidFill>
                <a:latin typeface="华文中宋" panose="02010600040101010101" charset="-122"/>
                <a:ea typeface="华文中宋" panose="02010600040101010101" charset="-122"/>
                <a:cs typeface="华文中宋" panose="02010600040101010101" charset="-122"/>
              </a:rPr>
              <a:t>年</a:t>
            </a:r>
            <a:r>
              <a:rPr lang="en-US" altLang="zh-CN" sz="2400" b="1" dirty="0">
                <a:solidFill>
                  <a:schemeClr val="tx1">
                    <a:lumMod val="95000"/>
                    <a:lumOff val="5000"/>
                  </a:schemeClr>
                </a:solidFill>
                <a:latin typeface="华文中宋" panose="02010600040101010101" charset="-122"/>
                <a:ea typeface="华文中宋" panose="02010600040101010101" charset="-122"/>
                <a:cs typeface="华文中宋" panose="02010600040101010101" charset="-122"/>
              </a:rPr>
              <a:t>3</a:t>
            </a:r>
            <a:r>
              <a:rPr lang="zh-CN" altLang="en-US" sz="2400" b="1" dirty="0">
                <a:solidFill>
                  <a:schemeClr val="tx1">
                    <a:lumMod val="95000"/>
                    <a:lumOff val="5000"/>
                  </a:schemeClr>
                </a:solidFill>
                <a:latin typeface="华文中宋" panose="02010600040101010101" charset="-122"/>
                <a:ea typeface="华文中宋" panose="02010600040101010101" charset="-122"/>
                <a:cs typeface="华文中宋" panose="02010600040101010101" charset="-122"/>
              </a:rPr>
              <a:t>月，十一届全国人大四次会议庄严</a:t>
            </a:r>
            <a:r>
              <a:rPr lang="zh-CN" altLang="en-US" sz="2400" b="1" dirty="0">
                <a:latin typeface="华文中宋" panose="02010600040101010101" charset="-122"/>
                <a:ea typeface="华文中宋" panose="02010600040101010101" charset="-122"/>
                <a:cs typeface="华文中宋" panose="02010600040101010101" charset="-122"/>
              </a:rPr>
              <a:t>宣布</a:t>
            </a:r>
            <a:r>
              <a:rPr lang="en-US" altLang="zh-CN" sz="2400" b="1" dirty="0">
                <a:latin typeface="华文中宋" panose="02010600040101010101" charset="-122"/>
                <a:ea typeface="华文中宋" panose="02010600040101010101" charset="-122"/>
                <a:cs typeface="华文中宋" panose="02010600040101010101" charset="-122"/>
              </a:rPr>
              <a:t>—</a:t>
            </a:r>
            <a:r>
              <a:rPr lang="zh-CN" altLang="en-US" sz="2400" b="1" dirty="0">
                <a:latin typeface="华文中宋" panose="02010600040101010101" charset="-122"/>
                <a:ea typeface="华文中宋" panose="02010600040101010101" charset="-122"/>
                <a:cs typeface="华文中宋" panose="02010600040101010101" charset="-122"/>
              </a:rPr>
              <a:t>已经形成。</a:t>
            </a:r>
            <a:endParaRPr sz="2400" dirty="0">
              <a:latin typeface="华文中宋" panose="02010600040101010101" charset="-122"/>
              <a:ea typeface="华文中宋" panose="02010600040101010101" charset="-122"/>
              <a:cs typeface="华文中宋" panose="02010600040101010101" charset="-122"/>
            </a:endParaRPr>
          </a:p>
        </p:txBody>
      </p:sp>
      <p:sp>
        <p:nvSpPr>
          <p:cNvPr id="4" name="object 4"/>
          <p:cNvSpPr txBox="1">
            <a:spLocks noGrp="1"/>
          </p:cNvSpPr>
          <p:nvPr>
            <p:ph type="title"/>
          </p:nvPr>
        </p:nvSpPr>
        <p:spPr>
          <a:xfrm>
            <a:off x="1318260" y="1053845"/>
            <a:ext cx="5558663" cy="504825"/>
          </a:xfrm>
          <a:prstGeom prst="rect">
            <a:avLst/>
          </a:prstGeom>
        </p:spPr>
        <p:txBody>
          <a:bodyPr vert="horz" wrap="square" lIns="0" tIns="12700" rIns="0" bIns="0" rtlCol="0">
            <a:spAutoFit/>
          </a:bodyPr>
          <a:lstStyle/>
          <a:p>
            <a:pPr marL="12700">
              <a:lnSpc>
                <a:spcPct val="100000"/>
              </a:lnSpc>
              <a:spcBef>
                <a:spcPts val="100"/>
              </a:spcBef>
            </a:pPr>
            <a:r>
              <a:rPr lang="zh-CN" altLang="en-US" sz="3200" b="1" dirty="0">
                <a:solidFill>
                  <a:srgbClr val="FF0000"/>
                </a:solidFill>
                <a:latin typeface="华文中宋" panose="02010600040101010101" charset="-122"/>
                <a:ea typeface="华文中宋" panose="02010600040101010101" charset="-122"/>
                <a:cs typeface="华文中宋" panose="02010600040101010101" charset="-122"/>
              </a:rPr>
              <a:t>中国特色社会主义法律体系</a:t>
            </a:r>
          </a:p>
        </p:txBody>
      </p:sp>
      <p:sp>
        <p:nvSpPr>
          <p:cNvPr id="5" name="object 3"/>
          <p:cNvSpPr/>
          <p:nvPr/>
        </p:nvSpPr>
        <p:spPr>
          <a:xfrm>
            <a:off x="8081010" y="1675130"/>
            <a:ext cx="3297555" cy="472122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2"/>
                                          </p:val>
                                        </p:tav>
                                        <p:tav tm="100000">
                                          <p:val>
                                            <p:strVal val="#ppt_x"/>
                                          </p:val>
                                        </p:tav>
                                      </p:tavLst>
                                    </p:anim>
                                    <p:anim calcmode="lin" valueType="num">
                                      <p:cBhvr>
                                        <p:cTn id="8"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gtEl>
                                      </p:cBhvr>
                                    </p:animEffect>
                                  </p:childTnLst>
                                </p:cTn>
                              </p:par>
                            </p:childTnLst>
                          </p:cTn>
                        </p:par>
                        <p:par>
                          <p:cTn id="10" fill="hold">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ppt_x</p:attrName>
                                        </p:attrNameLst>
                                      </p:cBhvr>
                                      <p:tavLst>
                                        <p:tav tm="0">
                                          <p:val>
                                            <p:strVal val="#ppt_x-.2"/>
                                          </p:val>
                                        </p:tav>
                                        <p:tav tm="100000">
                                          <p:val>
                                            <p:strVal val="#ppt_x"/>
                                          </p:val>
                                        </p:tav>
                                      </p:tavLst>
                                    </p:anim>
                                    <p:anim calcmode="lin" valueType="num">
                                      <p:cBhvr>
                                        <p:cTn id="14"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15" dur="1000"/>
                                        <p:tgtEl>
                                          <p:spTgt spid="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idx="4294967295"/>
          </p:nvPr>
        </p:nvSpPr>
        <p:spPr>
          <a:xfrm>
            <a:off x="552133" y="656590"/>
            <a:ext cx="8229600" cy="1143000"/>
          </a:xfrm>
        </p:spPr>
        <p:txBody>
          <a:bodyPr vert="horz" wrap="square" lIns="91440" tIns="45720" rIns="91440" bIns="45720" anchor="ctr" anchorCtr="0"/>
          <a:lstStyle/>
          <a:p>
            <a:pPr eaLnBrk="1" hangingPunct="1"/>
            <a:r>
              <a:rPr lang="zh-CN" altLang="en-US" sz="2800" b="1" dirty="0">
                <a:solidFill>
                  <a:schemeClr val="accent1">
                    <a:lumMod val="75000"/>
                  </a:schemeClr>
                </a:solidFill>
                <a:latin typeface="华文中宋" panose="02010600040101010101" charset="-122"/>
                <a:ea typeface="华文中宋" panose="02010600040101010101" charset="-122"/>
                <a:cs typeface="华文中宋" panose="02010600040101010101" charset="-122"/>
              </a:rPr>
              <a:t>中国特色社会主义法律体系的七个部分</a:t>
            </a:r>
          </a:p>
        </p:txBody>
      </p:sp>
      <p:sp>
        <p:nvSpPr>
          <p:cNvPr id="33795" name="AutoShape 3"/>
          <p:cNvSpPr>
            <a:spLocks noChangeArrowheads="1"/>
          </p:cNvSpPr>
          <p:nvPr/>
        </p:nvSpPr>
        <p:spPr bwMode="auto">
          <a:xfrm>
            <a:off x="1523365" y="1799590"/>
            <a:ext cx="4046220" cy="4512310"/>
          </a:xfrm>
          <a:prstGeom prst="roundRect">
            <a:avLst>
              <a:gd name="adj" fmla="val 16667"/>
            </a:avLst>
          </a:prstGeom>
          <a:solidFill>
            <a:schemeClr val="accent1"/>
          </a:solidFill>
          <a:ln w="12700" cmpd="sng">
            <a:solidFill>
              <a:schemeClr val="accent1">
                <a:shade val="50000"/>
              </a:schemeClr>
            </a:solidFill>
            <a:prstDash val="solid"/>
            <a:round/>
          </a:ln>
          <a:effectLst>
            <a:outerShdw dist="35921" dir="2700000" algn="ctr" rotWithShape="0">
              <a:srgbClr val="520000"/>
            </a:outerShdw>
            <a:softEdge rad="31750"/>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796" name="Rectangle 4"/>
          <p:cNvSpPr>
            <a:spLocks noGrp="1"/>
          </p:cNvSpPr>
          <p:nvPr>
            <p:ph type="body" idx="4294967295"/>
          </p:nvPr>
        </p:nvSpPr>
        <p:spPr>
          <a:xfrm>
            <a:off x="2034223" y="2436178"/>
            <a:ext cx="3024187" cy="2952750"/>
          </a:xfrm>
        </p:spPr>
        <p:txBody>
          <a:bodyPr vert="horz" wrap="square" lIns="91440" tIns="45720" rIns="91440" bIns="45720" anchor="t" anchorCtr="0"/>
          <a:lstStyle/>
          <a:p>
            <a:pPr algn="ctr" eaLnBrk="1" hangingPunct="1">
              <a:lnSpc>
                <a:spcPct val="90000"/>
              </a:lnSpc>
              <a:buNone/>
            </a:pPr>
            <a:r>
              <a:rPr lang="zh-CN" altLang="en-US" sz="2400" b="1" dirty="0">
                <a:solidFill>
                  <a:schemeClr val="bg1"/>
                </a:solidFill>
                <a:latin typeface="华文中宋" panose="02010600040101010101" charset="-122"/>
                <a:ea typeface="华文中宋" panose="02010600040101010101" charset="-122"/>
              </a:rPr>
              <a:t>宪法及宪法相关法</a:t>
            </a:r>
          </a:p>
          <a:p>
            <a:pPr algn="ctr" eaLnBrk="1" hangingPunct="1">
              <a:lnSpc>
                <a:spcPct val="90000"/>
              </a:lnSpc>
              <a:buNone/>
            </a:pPr>
            <a:r>
              <a:rPr lang="zh-CN" altLang="en-US" sz="2400" b="1" dirty="0">
                <a:solidFill>
                  <a:schemeClr val="bg1"/>
                </a:solidFill>
                <a:latin typeface="华文中宋" panose="02010600040101010101" charset="-122"/>
                <a:ea typeface="华文中宋" panose="02010600040101010101" charset="-122"/>
              </a:rPr>
              <a:t>民法商法</a:t>
            </a:r>
          </a:p>
          <a:p>
            <a:pPr algn="ctr" eaLnBrk="1" hangingPunct="1">
              <a:lnSpc>
                <a:spcPct val="90000"/>
              </a:lnSpc>
              <a:buNone/>
            </a:pPr>
            <a:r>
              <a:rPr lang="zh-CN" altLang="en-US" sz="2400" b="1" dirty="0">
                <a:solidFill>
                  <a:schemeClr val="bg1"/>
                </a:solidFill>
                <a:latin typeface="华文中宋" panose="02010600040101010101" charset="-122"/>
                <a:ea typeface="华文中宋" panose="02010600040101010101" charset="-122"/>
              </a:rPr>
              <a:t>行政法</a:t>
            </a:r>
          </a:p>
          <a:p>
            <a:pPr algn="ctr" eaLnBrk="1" hangingPunct="1">
              <a:lnSpc>
                <a:spcPct val="90000"/>
              </a:lnSpc>
              <a:buNone/>
            </a:pPr>
            <a:r>
              <a:rPr lang="zh-CN" altLang="en-US" sz="2400" b="1" dirty="0">
                <a:solidFill>
                  <a:schemeClr val="bg1"/>
                </a:solidFill>
                <a:latin typeface="华文中宋" panose="02010600040101010101" charset="-122"/>
                <a:ea typeface="华文中宋" panose="02010600040101010101" charset="-122"/>
              </a:rPr>
              <a:t>经济法</a:t>
            </a:r>
          </a:p>
          <a:p>
            <a:pPr algn="ctr" eaLnBrk="1" hangingPunct="1">
              <a:lnSpc>
                <a:spcPct val="90000"/>
              </a:lnSpc>
              <a:buNone/>
            </a:pPr>
            <a:r>
              <a:rPr lang="zh-CN" altLang="en-US" sz="2400" b="1" dirty="0">
                <a:solidFill>
                  <a:schemeClr val="bg1"/>
                </a:solidFill>
                <a:latin typeface="华文中宋" panose="02010600040101010101" charset="-122"/>
                <a:ea typeface="华文中宋" panose="02010600040101010101" charset="-122"/>
              </a:rPr>
              <a:t>社会法</a:t>
            </a:r>
          </a:p>
          <a:p>
            <a:pPr algn="ctr" eaLnBrk="1" hangingPunct="1">
              <a:lnSpc>
                <a:spcPct val="90000"/>
              </a:lnSpc>
              <a:buNone/>
            </a:pPr>
            <a:r>
              <a:rPr lang="zh-CN" altLang="en-US" sz="2400" b="1" dirty="0">
                <a:solidFill>
                  <a:schemeClr val="bg1"/>
                </a:solidFill>
                <a:latin typeface="华文中宋" panose="02010600040101010101" charset="-122"/>
                <a:ea typeface="华文中宋" panose="02010600040101010101" charset="-122"/>
              </a:rPr>
              <a:t>刑法</a:t>
            </a:r>
          </a:p>
          <a:p>
            <a:pPr algn="ctr" eaLnBrk="1" hangingPunct="1">
              <a:lnSpc>
                <a:spcPct val="90000"/>
              </a:lnSpc>
              <a:buNone/>
            </a:pPr>
            <a:r>
              <a:rPr lang="zh-CN" altLang="en-US" sz="2400" b="1" dirty="0">
                <a:solidFill>
                  <a:schemeClr val="bg1"/>
                </a:solidFill>
                <a:latin typeface="华文中宋" panose="02010600040101010101" charset="-122"/>
                <a:ea typeface="华文中宋" panose="02010600040101010101" charset="-122"/>
              </a:rPr>
              <a:t>诉讼与非诉讼程序法</a:t>
            </a:r>
          </a:p>
          <a:p>
            <a:pPr algn="ctr" eaLnBrk="1" hangingPunct="1">
              <a:lnSpc>
                <a:spcPct val="90000"/>
              </a:lnSpc>
              <a:buNone/>
            </a:pPr>
            <a:endParaRPr lang="zh-CN" altLang="en-US" sz="2400" b="1" dirty="0">
              <a:solidFill>
                <a:schemeClr val="bg1"/>
              </a:solidFill>
              <a:latin typeface="华文中宋" panose="02010600040101010101" charset="-122"/>
              <a:ea typeface="华文中宋" panose="02010600040101010101" charset="-122"/>
            </a:endParaRPr>
          </a:p>
        </p:txBody>
      </p:sp>
      <p:pic>
        <p:nvPicPr>
          <p:cNvPr id="33797" name="Picture 5" descr="W020070301739817182791"/>
          <p:cNvPicPr>
            <a:picLocks noChangeAspect="1"/>
          </p:cNvPicPr>
          <p:nvPr/>
        </p:nvPicPr>
        <p:blipFill>
          <a:blip r:embed="rId2"/>
          <a:stretch>
            <a:fillRect/>
          </a:stretch>
        </p:blipFill>
        <p:spPr>
          <a:xfrm>
            <a:off x="7074535" y="2089150"/>
            <a:ext cx="3790950" cy="392303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33794"/>
                                        </p:tgtEl>
                                        <p:attrNameLst>
                                          <p:attrName>style.visibility</p:attrName>
                                        </p:attrNameLst>
                                      </p:cBhvr>
                                      <p:to>
                                        <p:strVal val="visible"/>
                                      </p:to>
                                    </p:set>
                                    <p:anim calcmode="lin" valueType="num">
                                      <p:cBhvr>
                                        <p:cTn id="7" dur="500" fill="hold"/>
                                        <p:tgtEl>
                                          <p:spTgt spid="33794"/>
                                        </p:tgtEl>
                                        <p:attrNameLst>
                                          <p:attrName>ppt_x</p:attrName>
                                        </p:attrNameLst>
                                      </p:cBhvr>
                                      <p:tavLst>
                                        <p:tav tm="0">
                                          <p:val>
                                            <p:strVal val="#ppt_x-.2"/>
                                          </p:val>
                                        </p:tav>
                                        <p:tav tm="100000">
                                          <p:val>
                                            <p:strVal val="#ppt_x"/>
                                          </p:val>
                                        </p:tav>
                                      </p:tavLst>
                                    </p:anim>
                                    <p:anim calcmode="lin" valueType="num">
                                      <p:cBhvr>
                                        <p:cTn id="8" dur="500" fill="hold"/>
                                        <p:tgtEl>
                                          <p:spTgt spid="33794"/>
                                        </p:tgtEl>
                                        <p:attrNameLst>
                                          <p:attrName>ppt_y</p:attrName>
                                        </p:attrNameLst>
                                      </p:cBhvr>
                                      <p:tavLst>
                                        <p:tav tm="0">
                                          <p:val>
                                            <p:strVal val="#ppt_y"/>
                                          </p:val>
                                        </p:tav>
                                        <p:tav tm="100000">
                                          <p:val>
                                            <p:strVal val="#ppt_y"/>
                                          </p:val>
                                        </p:tav>
                                      </p:tavLst>
                                    </p:anim>
                                    <p:animEffect transition="in" filter="wipe(right)" prLst="gradientSize: 0.1">
                                      <p:cBhvr>
                                        <p:cTn id="9" dur="500"/>
                                        <p:tgtEl>
                                          <p:spTgt spid="33794"/>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500" fill="hold">
                                          <p:stCondLst>
                                            <p:cond delay="0"/>
                                          </p:stCondLst>
                                        </p:cTn>
                                        <p:tgtEl>
                                          <p:spTgt spid="33795"/>
                                        </p:tgtEl>
                                        <p:attrNameLst>
                                          <p:attrName>style.visibility</p:attrName>
                                        </p:attrNameLst>
                                      </p:cBhvr>
                                      <p:to>
                                        <p:strVal val="visible"/>
                                      </p:to>
                                    </p:set>
                                    <p:anim calcmode="lin" valueType="num">
                                      <p:cBhvr>
                                        <p:cTn id="14" dur="500" fill="hold"/>
                                        <p:tgtEl>
                                          <p:spTgt spid="33795"/>
                                        </p:tgtEl>
                                        <p:attrNameLst>
                                          <p:attrName>ppt_x</p:attrName>
                                        </p:attrNameLst>
                                      </p:cBhvr>
                                      <p:tavLst>
                                        <p:tav tm="0">
                                          <p:val>
                                            <p:strVal val="#ppt_x-.2"/>
                                          </p:val>
                                        </p:tav>
                                        <p:tav tm="100000">
                                          <p:val>
                                            <p:strVal val="#ppt_x"/>
                                          </p:val>
                                        </p:tav>
                                      </p:tavLst>
                                    </p:anim>
                                    <p:anim calcmode="lin" valueType="num">
                                      <p:cBhvr>
                                        <p:cTn id="15" dur="500" fill="hold"/>
                                        <p:tgtEl>
                                          <p:spTgt spid="33795"/>
                                        </p:tgtEl>
                                        <p:attrNameLst>
                                          <p:attrName>ppt_y</p:attrName>
                                        </p:attrNameLst>
                                      </p:cBhvr>
                                      <p:tavLst>
                                        <p:tav tm="0">
                                          <p:val>
                                            <p:strVal val="#ppt_y"/>
                                          </p:val>
                                        </p:tav>
                                        <p:tav tm="100000">
                                          <p:val>
                                            <p:strVal val="#ppt_y"/>
                                          </p:val>
                                        </p:tav>
                                      </p:tavLst>
                                    </p:anim>
                                    <p:animEffect transition="in" filter="wipe(right)" prLst="gradientSize: 0.1">
                                      <p:cBhvr>
                                        <p:cTn id="16" dur="500"/>
                                        <p:tgtEl>
                                          <p:spTgt spid="33795"/>
                                        </p:tgtEl>
                                      </p:cBhvr>
                                    </p:animEffect>
                                  </p:childTnLst>
                                </p:cTn>
                              </p:par>
                            </p:childTnLst>
                          </p:cTn>
                        </p:par>
                        <p:par>
                          <p:cTn id="17" fill="hold">
                            <p:stCondLst>
                              <p:cond delay="500"/>
                            </p:stCondLst>
                            <p:childTnLst>
                              <p:par>
                                <p:cTn id="18" presetID="29" presetClass="entr" presetSubtype="0" fill="hold" grpId="0" nodeType="afterEffect">
                                  <p:stCondLst>
                                    <p:cond delay="0"/>
                                  </p:stCondLst>
                                  <p:childTnLst>
                                    <p:set>
                                      <p:cBhvr>
                                        <p:cTn id="19" dur="500" fill="hold">
                                          <p:stCondLst>
                                            <p:cond delay="0"/>
                                          </p:stCondLst>
                                        </p:cTn>
                                        <p:tgtEl>
                                          <p:spTgt spid="33796">
                                            <p:txEl>
                                              <p:pRg st="0" end="0"/>
                                            </p:txEl>
                                          </p:spTgt>
                                        </p:tgtEl>
                                        <p:attrNameLst>
                                          <p:attrName>style.visibility</p:attrName>
                                        </p:attrNameLst>
                                      </p:cBhvr>
                                      <p:to>
                                        <p:strVal val="visible"/>
                                      </p:to>
                                    </p:set>
                                    <p:anim calcmode="lin" valueType="num">
                                      <p:cBhvr>
                                        <p:cTn id="20" dur="500" fill="hold"/>
                                        <p:tgtEl>
                                          <p:spTgt spid="33796">
                                            <p:txEl>
                                              <p:pRg st="0" end="0"/>
                                            </p:txEl>
                                          </p:spTgt>
                                        </p:tgtEl>
                                        <p:attrNameLst>
                                          <p:attrName>ppt_x</p:attrName>
                                        </p:attrNameLst>
                                      </p:cBhvr>
                                      <p:tavLst>
                                        <p:tav tm="0">
                                          <p:val>
                                            <p:strVal val="#ppt_x-.2"/>
                                          </p:val>
                                        </p:tav>
                                        <p:tav tm="100000">
                                          <p:val>
                                            <p:strVal val="#ppt_x"/>
                                          </p:val>
                                        </p:tav>
                                      </p:tavLst>
                                    </p:anim>
                                    <p:anim calcmode="lin" valueType="num">
                                      <p:cBhvr>
                                        <p:cTn id="21" dur="500" fill="hold"/>
                                        <p:tgtEl>
                                          <p:spTgt spid="33796">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22" dur="500"/>
                                        <p:tgtEl>
                                          <p:spTgt spid="33796">
                                            <p:txEl>
                                              <p:pRg st="0" end="0"/>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3797"/>
                                        </p:tgtEl>
                                        <p:attrNameLst>
                                          <p:attrName>style.visibility</p:attrName>
                                        </p:attrNameLst>
                                      </p:cBhvr>
                                      <p:to>
                                        <p:strVal val="visible"/>
                                      </p:to>
                                    </p:set>
                                    <p:animEffect transition="in" filter="blinds(horizontal)">
                                      <p:cBhvr>
                                        <p:cTn id="25" dur="500"/>
                                        <p:tgtEl>
                                          <p:spTgt spid="33797"/>
                                        </p:tgtEl>
                                      </p:cBhvr>
                                    </p:animEffect>
                                  </p:childTnLst>
                                </p:cTn>
                              </p:par>
                            </p:childTnLst>
                          </p:cTn>
                        </p:par>
                        <p:par>
                          <p:cTn id="26" fill="hold">
                            <p:stCondLst>
                              <p:cond delay="1000"/>
                            </p:stCondLst>
                            <p:childTnLst>
                              <p:par>
                                <p:cTn id="27" presetID="29" presetClass="entr" presetSubtype="0" fill="hold" grpId="0" nodeType="afterEffect">
                                  <p:stCondLst>
                                    <p:cond delay="0"/>
                                  </p:stCondLst>
                                  <p:childTnLst>
                                    <p:set>
                                      <p:cBhvr>
                                        <p:cTn id="28" dur="500" fill="hold">
                                          <p:stCondLst>
                                            <p:cond delay="0"/>
                                          </p:stCondLst>
                                        </p:cTn>
                                        <p:tgtEl>
                                          <p:spTgt spid="33796">
                                            <p:txEl>
                                              <p:pRg st="1" end="1"/>
                                            </p:txEl>
                                          </p:spTgt>
                                        </p:tgtEl>
                                        <p:attrNameLst>
                                          <p:attrName>style.visibility</p:attrName>
                                        </p:attrNameLst>
                                      </p:cBhvr>
                                      <p:to>
                                        <p:strVal val="visible"/>
                                      </p:to>
                                    </p:set>
                                    <p:anim calcmode="lin" valueType="num">
                                      <p:cBhvr>
                                        <p:cTn id="29" dur="500" fill="hold"/>
                                        <p:tgtEl>
                                          <p:spTgt spid="33796">
                                            <p:txEl>
                                              <p:pRg st="1" end="1"/>
                                            </p:txEl>
                                          </p:spTgt>
                                        </p:tgtEl>
                                        <p:attrNameLst>
                                          <p:attrName>ppt_x</p:attrName>
                                        </p:attrNameLst>
                                      </p:cBhvr>
                                      <p:tavLst>
                                        <p:tav tm="0">
                                          <p:val>
                                            <p:strVal val="#ppt_x-.2"/>
                                          </p:val>
                                        </p:tav>
                                        <p:tav tm="100000">
                                          <p:val>
                                            <p:strVal val="#ppt_x"/>
                                          </p:val>
                                        </p:tav>
                                      </p:tavLst>
                                    </p:anim>
                                    <p:anim calcmode="lin" valueType="num">
                                      <p:cBhvr>
                                        <p:cTn id="30" dur="500" fill="hold"/>
                                        <p:tgtEl>
                                          <p:spTgt spid="33796">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31" dur="500"/>
                                        <p:tgtEl>
                                          <p:spTgt spid="33796">
                                            <p:txEl>
                                              <p:pRg st="1" end="1"/>
                                            </p:txEl>
                                          </p:spTgt>
                                        </p:tgtEl>
                                      </p:cBhvr>
                                    </p:animEffect>
                                  </p:childTnLst>
                                </p:cTn>
                              </p:par>
                            </p:childTnLst>
                          </p:cTn>
                        </p:par>
                        <p:par>
                          <p:cTn id="32" fill="hold">
                            <p:stCondLst>
                              <p:cond delay="1500"/>
                            </p:stCondLst>
                            <p:childTnLst>
                              <p:par>
                                <p:cTn id="33" presetID="29" presetClass="entr" presetSubtype="0" fill="hold" grpId="0" nodeType="afterEffect">
                                  <p:stCondLst>
                                    <p:cond delay="0"/>
                                  </p:stCondLst>
                                  <p:childTnLst>
                                    <p:set>
                                      <p:cBhvr>
                                        <p:cTn id="34" dur="500" fill="hold">
                                          <p:stCondLst>
                                            <p:cond delay="0"/>
                                          </p:stCondLst>
                                        </p:cTn>
                                        <p:tgtEl>
                                          <p:spTgt spid="33796">
                                            <p:txEl>
                                              <p:pRg st="2" end="2"/>
                                            </p:txEl>
                                          </p:spTgt>
                                        </p:tgtEl>
                                        <p:attrNameLst>
                                          <p:attrName>style.visibility</p:attrName>
                                        </p:attrNameLst>
                                      </p:cBhvr>
                                      <p:to>
                                        <p:strVal val="visible"/>
                                      </p:to>
                                    </p:set>
                                    <p:anim calcmode="lin" valueType="num">
                                      <p:cBhvr>
                                        <p:cTn id="35" dur="500" fill="hold"/>
                                        <p:tgtEl>
                                          <p:spTgt spid="33796">
                                            <p:txEl>
                                              <p:pRg st="2" end="2"/>
                                            </p:txEl>
                                          </p:spTgt>
                                        </p:tgtEl>
                                        <p:attrNameLst>
                                          <p:attrName>ppt_x</p:attrName>
                                        </p:attrNameLst>
                                      </p:cBhvr>
                                      <p:tavLst>
                                        <p:tav tm="0">
                                          <p:val>
                                            <p:strVal val="#ppt_x-.2"/>
                                          </p:val>
                                        </p:tav>
                                        <p:tav tm="100000">
                                          <p:val>
                                            <p:strVal val="#ppt_x"/>
                                          </p:val>
                                        </p:tav>
                                      </p:tavLst>
                                    </p:anim>
                                    <p:anim calcmode="lin" valueType="num">
                                      <p:cBhvr>
                                        <p:cTn id="36" dur="500" fill="hold"/>
                                        <p:tgtEl>
                                          <p:spTgt spid="33796">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37" dur="500"/>
                                        <p:tgtEl>
                                          <p:spTgt spid="33796">
                                            <p:txEl>
                                              <p:pRg st="2" end="2"/>
                                            </p:txEl>
                                          </p:spTgt>
                                        </p:tgtEl>
                                      </p:cBhvr>
                                    </p:animEffect>
                                  </p:childTnLst>
                                </p:cTn>
                              </p:par>
                            </p:childTnLst>
                          </p:cTn>
                        </p:par>
                        <p:par>
                          <p:cTn id="38" fill="hold">
                            <p:stCondLst>
                              <p:cond delay="2000"/>
                            </p:stCondLst>
                            <p:childTnLst>
                              <p:par>
                                <p:cTn id="39" presetID="29" presetClass="entr" presetSubtype="0" fill="hold" grpId="0" nodeType="afterEffect">
                                  <p:stCondLst>
                                    <p:cond delay="0"/>
                                  </p:stCondLst>
                                  <p:childTnLst>
                                    <p:set>
                                      <p:cBhvr>
                                        <p:cTn id="40" dur="500" fill="hold">
                                          <p:stCondLst>
                                            <p:cond delay="0"/>
                                          </p:stCondLst>
                                        </p:cTn>
                                        <p:tgtEl>
                                          <p:spTgt spid="33796">
                                            <p:txEl>
                                              <p:pRg st="3" end="3"/>
                                            </p:txEl>
                                          </p:spTgt>
                                        </p:tgtEl>
                                        <p:attrNameLst>
                                          <p:attrName>style.visibility</p:attrName>
                                        </p:attrNameLst>
                                      </p:cBhvr>
                                      <p:to>
                                        <p:strVal val="visible"/>
                                      </p:to>
                                    </p:set>
                                    <p:anim calcmode="lin" valueType="num">
                                      <p:cBhvr>
                                        <p:cTn id="41" dur="500" fill="hold"/>
                                        <p:tgtEl>
                                          <p:spTgt spid="33796">
                                            <p:txEl>
                                              <p:pRg st="3" end="3"/>
                                            </p:txEl>
                                          </p:spTgt>
                                        </p:tgtEl>
                                        <p:attrNameLst>
                                          <p:attrName>ppt_x</p:attrName>
                                        </p:attrNameLst>
                                      </p:cBhvr>
                                      <p:tavLst>
                                        <p:tav tm="0">
                                          <p:val>
                                            <p:strVal val="#ppt_x-.2"/>
                                          </p:val>
                                        </p:tav>
                                        <p:tav tm="100000">
                                          <p:val>
                                            <p:strVal val="#ppt_x"/>
                                          </p:val>
                                        </p:tav>
                                      </p:tavLst>
                                    </p:anim>
                                    <p:anim calcmode="lin" valueType="num">
                                      <p:cBhvr>
                                        <p:cTn id="42" dur="500" fill="hold"/>
                                        <p:tgtEl>
                                          <p:spTgt spid="33796">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43" dur="500"/>
                                        <p:tgtEl>
                                          <p:spTgt spid="33796">
                                            <p:txEl>
                                              <p:pRg st="3" end="3"/>
                                            </p:txEl>
                                          </p:spTgt>
                                        </p:tgtEl>
                                      </p:cBhvr>
                                    </p:animEffect>
                                  </p:childTnLst>
                                </p:cTn>
                              </p:par>
                            </p:childTnLst>
                          </p:cTn>
                        </p:par>
                        <p:par>
                          <p:cTn id="44" fill="hold">
                            <p:stCondLst>
                              <p:cond delay="2500"/>
                            </p:stCondLst>
                            <p:childTnLst>
                              <p:par>
                                <p:cTn id="45" presetID="29" presetClass="entr" presetSubtype="0" fill="hold" grpId="0" nodeType="afterEffect">
                                  <p:stCondLst>
                                    <p:cond delay="0"/>
                                  </p:stCondLst>
                                  <p:childTnLst>
                                    <p:set>
                                      <p:cBhvr>
                                        <p:cTn id="46" dur="500" fill="hold">
                                          <p:stCondLst>
                                            <p:cond delay="0"/>
                                          </p:stCondLst>
                                        </p:cTn>
                                        <p:tgtEl>
                                          <p:spTgt spid="33796">
                                            <p:txEl>
                                              <p:pRg st="4" end="4"/>
                                            </p:txEl>
                                          </p:spTgt>
                                        </p:tgtEl>
                                        <p:attrNameLst>
                                          <p:attrName>style.visibility</p:attrName>
                                        </p:attrNameLst>
                                      </p:cBhvr>
                                      <p:to>
                                        <p:strVal val="visible"/>
                                      </p:to>
                                    </p:set>
                                    <p:anim calcmode="lin" valueType="num">
                                      <p:cBhvr>
                                        <p:cTn id="47" dur="500" fill="hold"/>
                                        <p:tgtEl>
                                          <p:spTgt spid="33796">
                                            <p:txEl>
                                              <p:pRg st="4" end="4"/>
                                            </p:txEl>
                                          </p:spTgt>
                                        </p:tgtEl>
                                        <p:attrNameLst>
                                          <p:attrName>ppt_x</p:attrName>
                                        </p:attrNameLst>
                                      </p:cBhvr>
                                      <p:tavLst>
                                        <p:tav tm="0">
                                          <p:val>
                                            <p:strVal val="#ppt_x-.2"/>
                                          </p:val>
                                        </p:tav>
                                        <p:tav tm="100000">
                                          <p:val>
                                            <p:strVal val="#ppt_x"/>
                                          </p:val>
                                        </p:tav>
                                      </p:tavLst>
                                    </p:anim>
                                    <p:anim calcmode="lin" valueType="num">
                                      <p:cBhvr>
                                        <p:cTn id="48" dur="500" fill="hold"/>
                                        <p:tgtEl>
                                          <p:spTgt spid="33796">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49" dur="500"/>
                                        <p:tgtEl>
                                          <p:spTgt spid="33796">
                                            <p:txEl>
                                              <p:pRg st="4" end="4"/>
                                            </p:txEl>
                                          </p:spTgt>
                                        </p:tgtEl>
                                      </p:cBhvr>
                                    </p:animEffect>
                                  </p:childTnLst>
                                </p:cTn>
                              </p:par>
                            </p:childTnLst>
                          </p:cTn>
                        </p:par>
                        <p:par>
                          <p:cTn id="50" fill="hold">
                            <p:stCondLst>
                              <p:cond delay="3000"/>
                            </p:stCondLst>
                            <p:childTnLst>
                              <p:par>
                                <p:cTn id="51" presetID="29" presetClass="entr" presetSubtype="0" fill="hold" grpId="0" nodeType="afterEffect">
                                  <p:stCondLst>
                                    <p:cond delay="0"/>
                                  </p:stCondLst>
                                  <p:childTnLst>
                                    <p:set>
                                      <p:cBhvr>
                                        <p:cTn id="52" dur="500" fill="hold">
                                          <p:stCondLst>
                                            <p:cond delay="0"/>
                                          </p:stCondLst>
                                        </p:cTn>
                                        <p:tgtEl>
                                          <p:spTgt spid="33796">
                                            <p:txEl>
                                              <p:pRg st="5" end="5"/>
                                            </p:txEl>
                                          </p:spTgt>
                                        </p:tgtEl>
                                        <p:attrNameLst>
                                          <p:attrName>style.visibility</p:attrName>
                                        </p:attrNameLst>
                                      </p:cBhvr>
                                      <p:to>
                                        <p:strVal val="visible"/>
                                      </p:to>
                                    </p:set>
                                    <p:anim calcmode="lin" valueType="num">
                                      <p:cBhvr>
                                        <p:cTn id="53" dur="500" fill="hold"/>
                                        <p:tgtEl>
                                          <p:spTgt spid="33796">
                                            <p:txEl>
                                              <p:pRg st="5" end="5"/>
                                            </p:txEl>
                                          </p:spTgt>
                                        </p:tgtEl>
                                        <p:attrNameLst>
                                          <p:attrName>ppt_x</p:attrName>
                                        </p:attrNameLst>
                                      </p:cBhvr>
                                      <p:tavLst>
                                        <p:tav tm="0">
                                          <p:val>
                                            <p:strVal val="#ppt_x-.2"/>
                                          </p:val>
                                        </p:tav>
                                        <p:tav tm="100000">
                                          <p:val>
                                            <p:strVal val="#ppt_x"/>
                                          </p:val>
                                        </p:tav>
                                      </p:tavLst>
                                    </p:anim>
                                    <p:anim calcmode="lin" valueType="num">
                                      <p:cBhvr>
                                        <p:cTn id="54" dur="500" fill="hold"/>
                                        <p:tgtEl>
                                          <p:spTgt spid="33796">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55" dur="500"/>
                                        <p:tgtEl>
                                          <p:spTgt spid="33796">
                                            <p:txEl>
                                              <p:pRg st="5" end="5"/>
                                            </p:txEl>
                                          </p:spTgt>
                                        </p:tgtEl>
                                      </p:cBhvr>
                                    </p:animEffect>
                                  </p:childTnLst>
                                </p:cTn>
                              </p:par>
                            </p:childTnLst>
                          </p:cTn>
                        </p:par>
                        <p:par>
                          <p:cTn id="56" fill="hold">
                            <p:stCondLst>
                              <p:cond delay="3500"/>
                            </p:stCondLst>
                            <p:childTnLst>
                              <p:par>
                                <p:cTn id="57" presetID="29" presetClass="entr" presetSubtype="0" fill="hold" grpId="0" nodeType="afterEffect">
                                  <p:stCondLst>
                                    <p:cond delay="0"/>
                                  </p:stCondLst>
                                  <p:childTnLst>
                                    <p:set>
                                      <p:cBhvr>
                                        <p:cTn id="58" dur="500" fill="hold">
                                          <p:stCondLst>
                                            <p:cond delay="0"/>
                                          </p:stCondLst>
                                        </p:cTn>
                                        <p:tgtEl>
                                          <p:spTgt spid="33796">
                                            <p:txEl>
                                              <p:pRg st="6" end="6"/>
                                            </p:txEl>
                                          </p:spTgt>
                                        </p:tgtEl>
                                        <p:attrNameLst>
                                          <p:attrName>style.visibility</p:attrName>
                                        </p:attrNameLst>
                                      </p:cBhvr>
                                      <p:to>
                                        <p:strVal val="visible"/>
                                      </p:to>
                                    </p:set>
                                    <p:anim calcmode="lin" valueType="num">
                                      <p:cBhvr>
                                        <p:cTn id="59" dur="500" fill="hold"/>
                                        <p:tgtEl>
                                          <p:spTgt spid="33796">
                                            <p:txEl>
                                              <p:pRg st="6" end="6"/>
                                            </p:txEl>
                                          </p:spTgt>
                                        </p:tgtEl>
                                        <p:attrNameLst>
                                          <p:attrName>ppt_x</p:attrName>
                                        </p:attrNameLst>
                                      </p:cBhvr>
                                      <p:tavLst>
                                        <p:tav tm="0">
                                          <p:val>
                                            <p:strVal val="#ppt_x-.2"/>
                                          </p:val>
                                        </p:tav>
                                        <p:tav tm="100000">
                                          <p:val>
                                            <p:strVal val="#ppt_x"/>
                                          </p:val>
                                        </p:tav>
                                      </p:tavLst>
                                    </p:anim>
                                    <p:anim calcmode="lin" valueType="num">
                                      <p:cBhvr>
                                        <p:cTn id="60" dur="500" fill="hold"/>
                                        <p:tgtEl>
                                          <p:spTgt spid="33796">
                                            <p:txEl>
                                              <p:pRg st="6" end="6"/>
                                            </p:txEl>
                                          </p:spTgt>
                                        </p:tgtEl>
                                        <p:attrNameLst>
                                          <p:attrName>ppt_y</p:attrName>
                                        </p:attrNameLst>
                                      </p:cBhvr>
                                      <p:tavLst>
                                        <p:tav tm="0">
                                          <p:val>
                                            <p:strVal val="#ppt_y"/>
                                          </p:val>
                                        </p:tav>
                                        <p:tav tm="100000">
                                          <p:val>
                                            <p:strVal val="#ppt_y"/>
                                          </p:val>
                                        </p:tav>
                                      </p:tavLst>
                                    </p:anim>
                                    <p:animEffect transition="in" filter="wipe(right)" prLst="gradientSize: 0.1">
                                      <p:cBhvr>
                                        <p:cTn id="61" dur="500"/>
                                        <p:tgtEl>
                                          <p:spTgt spid="3379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p:bldP spid="33795" grpId="0" bldLvl="0" animBg="1"/>
      <p:bldP spid="33796"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1460" y="734695"/>
            <a:ext cx="9277985" cy="558165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93215" y="1224280"/>
            <a:ext cx="9005570" cy="48768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8921115" y="3620770"/>
            <a:ext cx="2777490" cy="2677160"/>
          </a:xfrm>
          <a:prstGeom prst="rect">
            <a:avLst/>
          </a:prstGeom>
        </p:spPr>
      </p:pic>
      <p:sp>
        <p:nvSpPr>
          <p:cNvPr id="4" name="object 4"/>
          <p:cNvSpPr txBox="1">
            <a:spLocks noGrp="1"/>
          </p:cNvSpPr>
          <p:nvPr/>
        </p:nvSpPr>
        <p:spPr>
          <a:xfrm>
            <a:off x="844550" y="927735"/>
            <a:ext cx="6957695" cy="504825"/>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zh-CN" altLang="en-US" sz="3200" b="1" dirty="0">
                <a:solidFill>
                  <a:schemeClr val="accent1">
                    <a:lumMod val="75000"/>
                  </a:schemeClr>
                </a:solidFill>
                <a:latin typeface="华文中宋" panose="02010600040101010101" charset="-122"/>
                <a:ea typeface="华文中宋" panose="02010600040101010101" charset="-122"/>
                <a:cs typeface="华文中宋" panose="02010600040101010101" charset="-122"/>
              </a:rPr>
              <a:t>中国特色社会主义法律体系的基本特征</a:t>
            </a:r>
          </a:p>
        </p:txBody>
      </p:sp>
      <p:sp>
        <p:nvSpPr>
          <p:cNvPr id="3" name="object 3"/>
          <p:cNvSpPr txBox="1"/>
          <p:nvPr/>
        </p:nvSpPr>
        <p:spPr>
          <a:xfrm>
            <a:off x="763905" y="1871980"/>
            <a:ext cx="8685530" cy="3945255"/>
          </a:xfrm>
          <a:prstGeom prst="rect">
            <a:avLst/>
          </a:prstGeom>
        </p:spPr>
        <p:txBody>
          <a:bodyPr vert="horz" wrap="square" lIns="0" tIns="13335" rIns="0" bIns="0" rtlCol="0">
            <a:spAutoFit/>
          </a:bodyPr>
          <a:lstStyle/>
          <a:p>
            <a:pPr marL="355600" marR="5080" indent="-342900" algn="l">
              <a:lnSpc>
                <a:spcPct val="150000"/>
              </a:lnSpc>
              <a:spcBef>
                <a:spcPts val="105"/>
              </a:spcBef>
              <a:buFont typeface="Arial" panose="020B0604020202020204" pitchFamily="34" charset="0"/>
              <a:buChar char="•"/>
            </a:pPr>
            <a:r>
              <a:rPr lang="zh-CN" sz="2800" spc="-5" dirty="0">
                <a:solidFill>
                  <a:srgbClr val="C00000"/>
                </a:solidFill>
                <a:latin typeface="华文中宋" panose="02010600040101010101" charset="-122"/>
                <a:ea typeface="华文中宋" panose="02010600040101010101" charset="-122"/>
                <a:cs typeface="华文中宋" panose="02010600040101010101" charset="-122"/>
              </a:rPr>
              <a:t>体现了</a:t>
            </a:r>
            <a:r>
              <a:rPr lang="zh-CN" sz="2800" spc="-5" dirty="0">
                <a:latin typeface="华文中宋" panose="02010600040101010101" charset="-122"/>
                <a:ea typeface="华文中宋" panose="02010600040101010101" charset="-122"/>
                <a:cs typeface="华文中宋" panose="02010600040101010101" charset="-122"/>
              </a:rPr>
              <a:t>中国特色社会主义的本质要求</a:t>
            </a:r>
          </a:p>
          <a:p>
            <a:pPr marL="355600" marR="5080" indent="-342900" algn="l">
              <a:lnSpc>
                <a:spcPct val="150000"/>
              </a:lnSpc>
              <a:spcBef>
                <a:spcPts val="105"/>
              </a:spcBef>
              <a:buFont typeface="Arial" panose="020B0604020202020204" pitchFamily="34" charset="0"/>
              <a:buChar char="•"/>
            </a:pPr>
            <a:r>
              <a:rPr lang="zh-CN" sz="2800" spc="-5" dirty="0">
                <a:solidFill>
                  <a:srgbClr val="C00000"/>
                </a:solidFill>
                <a:latin typeface="华文中宋" panose="02010600040101010101" charset="-122"/>
                <a:ea typeface="华文中宋" panose="02010600040101010101" charset="-122"/>
                <a:cs typeface="华文中宋" panose="02010600040101010101" charset="-122"/>
              </a:rPr>
              <a:t>体现了</a:t>
            </a:r>
            <a:r>
              <a:rPr lang="zh-CN" sz="2800" spc="-5" dirty="0">
                <a:latin typeface="华文中宋" panose="02010600040101010101" charset="-122"/>
                <a:ea typeface="华文中宋" panose="02010600040101010101" charset="-122"/>
                <a:cs typeface="华文中宋" panose="02010600040101010101" charset="-122"/>
              </a:rPr>
              <a:t>改革开发放和社会主义现代化建设的时代要求</a:t>
            </a:r>
          </a:p>
          <a:p>
            <a:pPr marL="355600" marR="5080" indent="-342900" algn="l">
              <a:lnSpc>
                <a:spcPct val="150000"/>
              </a:lnSpc>
              <a:spcBef>
                <a:spcPts val="105"/>
              </a:spcBef>
              <a:buFont typeface="Arial" panose="020B0604020202020204" pitchFamily="34" charset="0"/>
              <a:buChar char="•"/>
            </a:pPr>
            <a:r>
              <a:rPr lang="zh-CN" sz="2800" spc="-5" dirty="0">
                <a:solidFill>
                  <a:srgbClr val="C00000"/>
                </a:solidFill>
                <a:latin typeface="华文中宋" panose="02010600040101010101" charset="-122"/>
                <a:ea typeface="华文中宋" panose="02010600040101010101" charset="-122"/>
                <a:cs typeface="华文中宋" panose="02010600040101010101" charset="-122"/>
              </a:rPr>
              <a:t>体现了</a:t>
            </a:r>
            <a:r>
              <a:rPr lang="zh-CN" sz="2800" spc="-5" dirty="0">
                <a:latin typeface="华文中宋" panose="02010600040101010101" charset="-122"/>
                <a:ea typeface="华文中宋" panose="02010600040101010101" charset="-122"/>
                <a:cs typeface="华文中宋" panose="02010600040101010101" charset="-122"/>
              </a:rPr>
              <a:t>结构内在统一面又多层次的科学要求</a:t>
            </a:r>
          </a:p>
          <a:p>
            <a:pPr marL="355600" marR="5080" indent="-342900" algn="l">
              <a:lnSpc>
                <a:spcPct val="150000"/>
              </a:lnSpc>
              <a:spcBef>
                <a:spcPts val="105"/>
              </a:spcBef>
              <a:buFont typeface="Arial" panose="020B0604020202020204" pitchFamily="34" charset="0"/>
              <a:buChar char="•"/>
            </a:pPr>
            <a:r>
              <a:rPr lang="zh-CN" sz="2800" spc="-5" dirty="0">
                <a:solidFill>
                  <a:srgbClr val="C00000"/>
                </a:solidFill>
                <a:latin typeface="华文中宋" panose="02010600040101010101" charset="-122"/>
                <a:ea typeface="华文中宋" panose="02010600040101010101" charset="-122"/>
                <a:cs typeface="华文中宋" panose="02010600040101010101" charset="-122"/>
              </a:rPr>
              <a:t>体现了</a:t>
            </a:r>
            <a:r>
              <a:rPr lang="zh-CN" sz="2800" spc="-5" dirty="0">
                <a:latin typeface="华文中宋" panose="02010600040101010101" charset="-122"/>
                <a:ea typeface="华文中宋" panose="02010600040101010101" charset="-122"/>
                <a:cs typeface="华文中宋" panose="02010600040101010101" charset="-122"/>
              </a:rPr>
              <a:t>继承中国法治文化优秀传统和借鉴人类法制文明成果的文化要求</a:t>
            </a:r>
          </a:p>
          <a:p>
            <a:pPr marL="355600" marR="5080" indent="-342900" algn="l">
              <a:lnSpc>
                <a:spcPct val="150000"/>
              </a:lnSpc>
              <a:spcBef>
                <a:spcPts val="105"/>
              </a:spcBef>
              <a:buFont typeface="Arial" panose="020B0604020202020204" pitchFamily="34" charset="0"/>
              <a:buChar char="•"/>
            </a:pPr>
            <a:r>
              <a:rPr lang="zh-CN" sz="2800" spc="-5" dirty="0">
                <a:solidFill>
                  <a:srgbClr val="C00000"/>
                </a:solidFill>
                <a:latin typeface="华文中宋" panose="02010600040101010101" charset="-122"/>
                <a:ea typeface="华文中宋" panose="02010600040101010101" charset="-122"/>
                <a:cs typeface="华文中宋" panose="02010600040101010101" charset="-122"/>
              </a:rPr>
              <a:t>体现了</a:t>
            </a:r>
            <a:r>
              <a:rPr lang="zh-CN" sz="2800" spc="-5" dirty="0">
                <a:latin typeface="华文中宋" panose="02010600040101010101" charset="-122"/>
                <a:ea typeface="华文中宋" panose="02010600040101010101" charset="-122"/>
                <a:cs typeface="华文中宋" panose="02010600040101010101" charset="-122"/>
              </a:rPr>
              <a:t>动态、开放、与时俱进的发展要求</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500"/>
                                        <p:tgtEl>
                                          <p:spTgt spid="4"/>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ppt_x</p:attrName>
                                        </p:attrNameLst>
                                      </p:cBhvr>
                                      <p:tavLst>
                                        <p:tav tm="0">
                                          <p:val>
                                            <p:strVal val="#ppt_x-.2"/>
                                          </p:val>
                                        </p:tav>
                                        <p:tav tm="100000">
                                          <p:val>
                                            <p:strVal val="#ppt_x"/>
                                          </p:val>
                                        </p:tav>
                                      </p:tavLst>
                                    </p:anim>
                                    <p:anim calcmode="lin" valueType="num">
                                      <p:cBhvr>
                                        <p:cTn id="14"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15" dur="1000"/>
                                        <p:tgtEl>
                                          <p:spTgt spid="3"/>
                                        </p:tgtEl>
                                      </p:cBhvr>
                                    </p:animEffect>
                                  </p:childTnLst>
                                </p:cTn>
                              </p:par>
                              <p:par>
                                <p:cTn id="16" presetID="9"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9567" y="249555"/>
            <a:ext cx="9907398" cy="653351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40231" y="922400"/>
            <a:ext cx="9227820" cy="549859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idx="4294967295"/>
          </p:nvPr>
        </p:nvSpPr>
        <p:spPr>
          <a:xfrm>
            <a:off x="626110" y="842328"/>
            <a:ext cx="6265863" cy="719137"/>
          </a:xfrm>
        </p:spPr>
        <p:txBody>
          <a:bodyPr vert="horz" wrap="square" lIns="91440" tIns="45720" rIns="91440" bIns="45720" anchor="ctr" anchorCtr="0"/>
          <a:lstStyle/>
          <a:p>
            <a:pPr algn="l" eaLnBrk="1" hangingPunct="1"/>
            <a:r>
              <a:rPr lang="zh-CN" altLang="en-US" sz="3600" b="1" dirty="0">
                <a:solidFill>
                  <a:schemeClr val="accent1">
                    <a:lumMod val="75000"/>
                  </a:schemeClr>
                </a:solidFill>
                <a:latin typeface="华文中宋" panose="02010600040101010101" charset="-122"/>
                <a:ea typeface="华文中宋" panose="02010600040101010101" charset="-122"/>
              </a:rPr>
              <a:t>二、补充：几个基本法学概念</a:t>
            </a:r>
          </a:p>
        </p:txBody>
      </p:sp>
      <p:sp>
        <p:nvSpPr>
          <p:cNvPr id="36867" name="Rectangle 3"/>
          <p:cNvSpPr>
            <a:spLocks noGrp="1"/>
          </p:cNvSpPr>
          <p:nvPr>
            <p:ph type="body" idx="4294967295"/>
          </p:nvPr>
        </p:nvSpPr>
        <p:spPr>
          <a:xfrm>
            <a:off x="1069658" y="1723708"/>
            <a:ext cx="8229600" cy="4525962"/>
          </a:xfrm>
        </p:spPr>
        <p:txBody>
          <a:bodyPr vert="horz" wrap="square" lIns="91440" tIns="45720" rIns="91440" bIns="45720" anchor="t" anchorCtr="0"/>
          <a:lstStyle/>
          <a:p>
            <a:pPr eaLnBrk="1" hangingPunct="1">
              <a:buNone/>
            </a:pPr>
            <a:r>
              <a:rPr lang="zh-CN" altLang="en-US" sz="3200" b="1" dirty="0">
                <a:solidFill>
                  <a:srgbClr val="C00000"/>
                </a:solidFill>
                <a:latin typeface="华文中宋" panose="02010600040101010101" charset="-122"/>
                <a:ea typeface="华文中宋" panose="02010600040101010101" charset="-122"/>
                <a:cs typeface="华文中宋" panose="02010600040101010101" charset="-122"/>
              </a:rPr>
              <a:t> </a:t>
            </a:r>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rPr>
              <a:t>1、法律规范</a:t>
            </a:r>
          </a:p>
        </p:txBody>
      </p:sp>
      <p:sp>
        <p:nvSpPr>
          <p:cNvPr id="36868" name="Rectangle 4"/>
          <p:cNvSpPr/>
          <p:nvPr/>
        </p:nvSpPr>
        <p:spPr>
          <a:xfrm>
            <a:off x="1069975" y="2106930"/>
            <a:ext cx="5927725" cy="3554095"/>
          </a:xfrm>
          <a:prstGeom prst="rect">
            <a:avLst/>
          </a:prstGeom>
          <a:noFill/>
          <a:ln w="9525">
            <a:noFill/>
          </a:ln>
        </p:spPr>
        <p:txBody>
          <a:bodyPr/>
          <a:lstStyle/>
          <a:p>
            <a:pPr marL="342900" indent="-342900">
              <a:spcBef>
                <a:spcPct val="20000"/>
              </a:spcBef>
            </a:pPr>
            <a:endParaRPr lang="zh-CN" altLang="en-US" sz="2000" b="1" dirty="0">
              <a:solidFill>
                <a:srgbClr val="FF00FF"/>
              </a:solidFill>
              <a:latin typeface="Arial" panose="020B0604020202020204" pitchFamily="34" charset="0"/>
              <a:ea typeface="楷体_GB2312" pitchFamily="49" charset="-122"/>
            </a:endParaRPr>
          </a:p>
          <a:p>
            <a:pPr marL="342900" indent="-342900">
              <a:lnSpc>
                <a:spcPct val="100000"/>
              </a:lnSpc>
              <a:spcBef>
                <a:spcPct val="20000"/>
              </a:spcBef>
              <a:buFont typeface="Arial" panose="020B0604020202020204" pitchFamily="34" charset="0"/>
              <a:buChar char="•"/>
            </a:pPr>
            <a:r>
              <a:rPr lang="zh-CN" altLang="en-US" sz="2400" dirty="0">
                <a:latin typeface="华文中宋" panose="02010600040101010101" charset="-122"/>
                <a:ea typeface="华文中宋" panose="02010600040101010101" charset="-122"/>
              </a:rPr>
              <a:t>法的要素的一种，即构成法的基本元素之一，除此之外，还有法律原则、法律概念、法律技术性事项。</a:t>
            </a:r>
          </a:p>
          <a:p>
            <a:pPr marL="342900" indent="-342900">
              <a:lnSpc>
                <a:spcPct val="100000"/>
              </a:lnSpc>
              <a:spcBef>
                <a:spcPct val="20000"/>
              </a:spcBef>
              <a:buFont typeface="Arial" panose="020B0604020202020204" pitchFamily="34" charset="0"/>
              <a:buChar char="•"/>
            </a:pPr>
            <a:r>
              <a:rPr lang="zh-CN" altLang="en-US" sz="2400" dirty="0">
                <a:latin typeface="华文中宋" panose="02010600040101010101" charset="-122"/>
                <a:ea typeface="华文中宋" panose="02010600040101010101" charset="-122"/>
              </a:rPr>
              <a:t>法律规范是由国家制定或认可，依靠国家强制力保证实施的，包括适用条件（假定）、行为准则（处理）和法律后果（制裁）三部分构成的一般性行为准则。</a:t>
            </a:r>
          </a:p>
        </p:txBody>
      </p:sp>
      <p:pic>
        <p:nvPicPr>
          <p:cNvPr id="36869" name="Picture 5" descr="法律规范理论之重述——司法阐释的角度(法理文库)"/>
          <p:cNvPicPr>
            <a:picLocks noChangeAspect="1"/>
          </p:cNvPicPr>
          <p:nvPr/>
        </p:nvPicPr>
        <p:blipFill>
          <a:blip r:embed="rId2"/>
          <a:stretch>
            <a:fillRect/>
          </a:stretch>
        </p:blipFill>
        <p:spPr>
          <a:xfrm>
            <a:off x="7836535" y="2106930"/>
            <a:ext cx="2532380" cy="343789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36866"/>
                                        </p:tgtEl>
                                        <p:attrNameLst>
                                          <p:attrName>style.visibility</p:attrName>
                                        </p:attrNameLst>
                                      </p:cBhvr>
                                      <p:to>
                                        <p:strVal val="visible"/>
                                      </p:to>
                                    </p:set>
                                    <p:anim calcmode="lin" valueType="num">
                                      <p:cBhvr>
                                        <p:cTn id="7" dur="500" fill="hold"/>
                                        <p:tgtEl>
                                          <p:spTgt spid="36866"/>
                                        </p:tgtEl>
                                        <p:attrNameLst>
                                          <p:attrName>ppt_x</p:attrName>
                                        </p:attrNameLst>
                                      </p:cBhvr>
                                      <p:tavLst>
                                        <p:tav tm="0">
                                          <p:val>
                                            <p:strVal val="#ppt_x-.2"/>
                                          </p:val>
                                        </p:tav>
                                        <p:tav tm="100000">
                                          <p:val>
                                            <p:strVal val="#ppt_x"/>
                                          </p:val>
                                        </p:tav>
                                      </p:tavLst>
                                    </p:anim>
                                    <p:anim calcmode="lin" valueType="num">
                                      <p:cBhvr>
                                        <p:cTn id="8" dur="500" fill="hold"/>
                                        <p:tgtEl>
                                          <p:spTgt spid="36866"/>
                                        </p:tgtEl>
                                        <p:attrNameLst>
                                          <p:attrName>ppt_y</p:attrName>
                                        </p:attrNameLst>
                                      </p:cBhvr>
                                      <p:tavLst>
                                        <p:tav tm="0">
                                          <p:val>
                                            <p:strVal val="#ppt_y"/>
                                          </p:val>
                                        </p:tav>
                                        <p:tav tm="100000">
                                          <p:val>
                                            <p:strVal val="#ppt_y"/>
                                          </p:val>
                                        </p:tav>
                                      </p:tavLst>
                                    </p:anim>
                                    <p:animEffect transition="in" filter="wipe(right)" prLst="gradientSize: 0.1">
                                      <p:cBhvr>
                                        <p:cTn id="9" dur="500"/>
                                        <p:tgtEl>
                                          <p:spTgt spid="36866"/>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500" fill="hold">
                                          <p:stCondLst>
                                            <p:cond delay="0"/>
                                          </p:stCondLst>
                                        </p:cTn>
                                        <p:tgtEl>
                                          <p:spTgt spid="36867">
                                            <p:txEl>
                                              <p:pRg st="0" end="0"/>
                                            </p:txEl>
                                          </p:spTgt>
                                        </p:tgtEl>
                                        <p:attrNameLst>
                                          <p:attrName>style.visibility</p:attrName>
                                        </p:attrNameLst>
                                      </p:cBhvr>
                                      <p:to>
                                        <p:strVal val="visible"/>
                                      </p:to>
                                    </p:set>
                                    <p:anim calcmode="lin" valueType="num">
                                      <p:cBhvr>
                                        <p:cTn id="13" dur="500" fill="hold"/>
                                        <p:tgtEl>
                                          <p:spTgt spid="36867">
                                            <p:txEl>
                                              <p:pRg st="0" end="0"/>
                                            </p:txEl>
                                          </p:spTgt>
                                        </p:tgtEl>
                                        <p:attrNameLst>
                                          <p:attrName>ppt_x</p:attrName>
                                        </p:attrNameLst>
                                      </p:cBhvr>
                                      <p:tavLst>
                                        <p:tav tm="0">
                                          <p:val>
                                            <p:strVal val="#ppt_x-.2"/>
                                          </p:val>
                                        </p:tav>
                                        <p:tav tm="100000">
                                          <p:val>
                                            <p:strVal val="#ppt_x"/>
                                          </p:val>
                                        </p:tav>
                                      </p:tavLst>
                                    </p:anim>
                                    <p:anim calcmode="lin" valueType="num">
                                      <p:cBhvr>
                                        <p:cTn id="14" dur="500" fill="hold"/>
                                        <p:tgtEl>
                                          <p:spTgt spid="36867">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5" dur="500"/>
                                        <p:tgtEl>
                                          <p:spTgt spid="36867">
                                            <p:txEl>
                                              <p:pRg st="0" end="0"/>
                                            </p:txEl>
                                          </p:spTgt>
                                        </p:tgtEl>
                                      </p:cBhvr>
                                    </p:animEffect>
                                  </p:childTnLst>
                                </p:cTn>
                              </p:par>
                            </p:childTnLst>
                          </p:cTn>
                        </p:par>
                        <p:par>
                          <p:cTn id="16" fill="hold">
                            <p:stCondLst>
                              <p:cond delay="1000"/>
                            </p:stCondLst>
                            <p:childTnLst>
                              <p:par>
                                <p:cTn id="17" presetID="29" presetClass="entr" presetSubtype="0" fill="hold" grpId="0" nodeType="afterEffect">
                                  <p:stCondLst>
                                    <p:cond delay="0"/>
                                  </p:stCondLst>
                                  <p:childTnLst>
                                    <p:set>
                                      <p:cBhvr>
                                        <p:cTn id="18" dur="1" fill="hold">
                                          <p:stCondLst>
                                            <p:cond delay="0"/>
                                          </p:stCondLst>
                                        </p:cTn>
                                        <p:tgtEl>
                                          <p:spTgt spid="36868"/>
                                        </p:tgtEl>
                                        <p:attrNameLst>
                                          <p:attrName>style.visibility</p:attrName>
                                        </p:attrNameLst>
                                      </p:cBhvr>
                                      <p:to>
                                        <p:strVal val="visible"/>
                                      </p:to>
                                    </p:set>
                                    <p:anim calcmode="lin" valueType="num">
                                      <p:cBhvr>
                                        <p:cTn id="19" dur="1000" fill="hold"/>
                                        <p:tgtEl>
                                          <p:spTgt spid="36868"/>
                                        </p:tgtEl>
                                        <p:attrNameLst>
                                          <p:attrName>ppt_x</p:attrName>
                                        </p:attrNameLst>
                                      </p:cBhvr>
                                      <p:tavLst>
                                        <p:tav tm="0">
                                          <p:val>
                                            <p:strVal val="#ppt_x-.2"/>
                                          </p:val>
                                        </p:tav>
                                        <p:tav tm="100000">
                                          <p:val>
                                            <p:strVal val="#ppt_x"/>
                                          </p:val>
                                        </p:tav>
                                      </p:tavLst>
                                    </p:anim>
                                    <p:anim calcmode="lin" valueType="num">
                                      <p:cBhvr>
                                        <p:cTn id="20" dur="1000" fill="hold"/>
                                        <p:tgtEl>
                                          <p:spTgt spid="36868"/>
                                        </p:tgtEl>
                                        <p:attrNameLst>
                                          <p:attrName>ppt_y</p:attrName>
                                        </p:attrNameLst>
                                      </p:cBhvr>
                                      <p:tavLst>
                                        <p:tav tm="0">
                                          <p:val>
                                            <p:strVal val="#ppt_y"/>
                                          </p:val>
                                        </p:tav>
                                        <p:tav tm="100000">
                                          <p:val>
                                            <p:strVal val="#ppt_y"/>
                                          </p:val>
                                        </p:tav>
                                      </p:tavLst>
                                    </p:anim>
                                    <p:animEffect transition="in" filter="wipe(right)" prLst="gradientSize: 0.1">
                                      <p:cBhvr>
                                        <p:cTn id="21" dur="1000"/>
                                        <p:tgtEl>
                                          <p:spTgt spid="36868"/>
                                        </p:tgtEl>
                                      </p:cBhvr>
                                    </p:animEffect>
                                  </p:childTnLst>
                                </p:cTn>
                              </p:par>
                              <p:par>
                                <p:cTn id="22" presetID="3" presetClass="entr" presetSubtype="10" fill="hold" nodeType="withEffect">
                                  <p:stCondLst>
                                    <p:cond delay="0"/>
                                  </p:stCondLst>
                                  <p:childTnLst>
                                    <p:set>
                                      <p:cBhvr>
                                        <p:cTn id="23" dur="1000" fill="hold">
                                          <p:stCondLst>
                                            <p:cond delay="0"/>
                                          </p:stCondLst>
                                        </p:cTn>
                                        <p:tgtEl>
                                          <p:spTgt spid="36869"/>
                                        </p:tgtEl>
                                        <p:attrNameLst>
                                          <p:attrName>style.visibility</p:attrName>
                                        </p:attrNameLst>
                                      </p:cBhvr>
                                      <p:to>
                                        <p:strVal val="visible"/>
                                      </p:to>
                                    </p:set>
                                    <p:animEffect transition="in" filter="blinds(horizontal)">
                                      <p:cBhvr>
                                        <p:cTn id="24" dur="1000"/>
                                        <p:tgtEl>
                                          <p:spTgt spid="36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p:bldP spid="36867" grpId="0" build="p"/>
      <p:bldP spid="3686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idx="4294967295"/>
          </p:nvPr>
        </p:nvSpPr>
        <p:spPr>
          <a:xfrm>
            <a:off x="548005" y="861378"/>
            <a:ext cx="5975350" cy="865187"/>
          </a:xfrm>
        </p:spPr>
        <p:txBody>
          <a:bodyPr vert="horz" wrap="square" lIns="91440" tIns="45720" rIns="91440" bIns="45720" anchor="ctr" anchorCtr="0"/>
          <a:lstStyle/>
          <a:p>
            <a:pPr eaLnBrk="1" hangingPunct="1"/>
            <a:r>
              <a:rPr lang="zh-CN" altLang="en-US" sz="3600" b="1" dirty="0">
                <a:solidFill>
                  <a:schemeClr val="accent1">
                    <a:lumMod val="75000"/>
                  </a:schemeClr>
                </a:solidFill>
                <a:latin typeface="华文中宋" panose="02010600040101010101" charset="-122"/>
                <a:ea typeface="华文中宋" panose="02010600040101010101" charset="-122"/>
              </a:rPr>
              <a:t>法律规范的逻辑结构</a:t>
            </a:r>
          </a:p>
        </p:txBody>
      </p:sp>
      <p:sp>
        <p:nvSpPr>
          <p:cNvPr id="37891" name="Rectangle 3"/>
          <p:cNvSpPr>
            <a:spLocks noGrp="1"/>
          </p:cNvSpPr>
          <p:nvPr>
            <p:ph type="body" idx="4294967295"/>
          </p:nvPr>
        </p:nvSpPr>
        <p:spPr>
          <a:xfrm>
            <a:off x="1847850" y="3573463"/>
            <a:ext cx="8351838" cy="4525962"/>
          </a:xfrm>
        </p:spPr>
        <p:txBody>
          <a:bodyPr vert="horz" wrap="square" lIns="91440" tIns="45720" rIns="91440" bIns="45720" anchor="t" anchorCtr="0"/>
          <a:lstStyle/>
          <a:p>
            <a:pPr eaLnBrk="1" hangingPunct="1">
              <a:buNone/>
            </a:pPr>
            <a:r>
              <a:rPr lang="zh-CN" altLang="en-US" dirty="0"/>
              <a:t>           </a:t>
            </a:r>
            <a:endParaRPr lang="zh-CN" altLang="en-US" b="1" dirty="0">
              <a:latin typeface="黑体" panose="02010609060101010101" charset="-122"/>
              <a:ea typeface="黑体" panose="02010609060101010101" charset="-122"/>
            </a:endParaRPr>
          </a:p>
          <a:p>
            <a:pPr eaLnBrk="1" hangingPunct="1">
              <a:buNone/>
            </a:pPr>
            <a:r>
              <a:rPr lang="zh-CN" altLang="en-US" b="1" dirty="0">
                <a:latin typeface="黑体" panose="02010609060101010101" charset="-122"/>
                <a:ea typeface="黑体" panose="02010609060101010101" charset="-122"/>
              </a:rPr>
              <a:t>     </a:t>
            </a:r>
          </a:p>
        </p:txBody>
      </p:sp>
      <p:sp>
        <p:nvSpPr>
          <p:cNvPr id="37892" name="Rectangle 4"/>
          <p:cNvSpPr/>
          <p:nvPr/>
        </p:nvSpPr>
        <p:spPr>
          <a:xfrm>
            <a:off x="690245" y="1502410"/>
            <a:ext cx="6973570" cy="4392295"/>
          </a:xfrm>
          <a:prstGeom prst="rect">
            <a:avLst/>
          </a:prstGeom>
          <a:noFill/>
          <a:ln w="9525">
            <a:noFill/>
          </a:ln>
        </p:spPr>
        <p:txBody>
          <a:bodyPr/>
          <a:lstStyle/>
          <a:p>
            <a:pPr marL="342900" indent="-342900">
              <a:spcBef>
                <a:spcPct val="20000"/>
              </a:spcBef>
            </a:pPr>
            <a:endParaRPr lang="zh-CN" altLang="en-US" sz="2000" b="1" dirty="0">
              <a:solidFill>
                <a:srgbClr val="FF00FF"/>
              </a:solidFill>
              <a:latin typeface="Arial" panose="020B0604020202020204" pitchFamily="34" charset="0"/>
              <a:ea typeface="楷体_GB2312" pitchFamily="49" charset="-122"/>
            </a:endParaRPr>
          </a:p>
          <a:p>
            <a:pPr marL="342900" indent="-342900">
              <a:spcBef>
                <a:spcPct val="20000"/>
              </a:spcBef>
              <a:buFont typeface="Arial" panose="020B0604020202020204" pitchFamily="34" charset="0"/>
              <a:buChar char="•"/>
            </a:pPr>
            <a:r>
              <a:rPr lang="zh-CN" altLang="en-US" sz="2400" dirty="0">
                <a:solidFill>
                  <a:srgbClr val="C00000"/>
                </a:solidFill>
                <a:latin typeface="华文中宋" panose="02010600040101010101" charset="-122"/>
                <a:ea typeface="华文中宋" panose="02010600040101010101" charset="-122"/>
              </a:rPr>
              <a:t>适用条件</a:t>
            </a:r>
            <a:r>
              <a:rPr lang="zh-CN" altLang="en-US" sz="2400" dirty="0">
                <a:latin typeface="华文中宋" panose="02010600040101010101" charset="-122"/>
                <a:ea typeface="华文中宋" panose="02010600040101010101" charset="-122"/>
              </a:rPr>
              <a:t>，又称假定，是指适用规范必须存在的一定情况。一定情况的出现或存在，是规范起作用的必要前提。</a:t>
            </a:r>
          </a:p>
          <a:p>
            <a:pPr marL="342900" indent="-342900">
              <a:spcBef>
                <a:spcPct val="20000"/>
              </a:spcBef>
              <a:buFont typeface="Arial" panose="020B0604020202020204" pitchFamily="34" charset="0"/>
              <a:buChar char="•"/>
            </a:pPr>
            <a:r>
              <a:rPr lang="zh-CN" altLang="en-US" sz="2400" dirty="0">
                <a:solidFill>
                  <a:srgbClr val="C00000"/>
                </a:solidFill>
                <a:latin typeface="华文中宋" panose="02010600040101010101" charset="-122"/>
                <a:ea typeface="华文中宋" panose="02010600040101010101" charset="-122"/>
              </a:rPr>
              <a:t>行为准则</a:t>
            </a:r>
            <a:r>
              <a:rPr lang="zh-CN" altLang="en-US" sz="2400" dirty="0">
                <a:latin typeface="华文中宋" panose="02010600040101010101" charset="-122"/>
                <a:ea typeface="华文中宋" panose="02010600040101010101" charset="-122"/>
              </a:rPr>
              <a:t>，又称处理，是规范本身的具体规定，这无疑是法律规范的中心内容，它主要是规定人们应当做什么（应为），可以做什么（可为）和禁止做什么（非为）。</a:t>
            </a:r>
          </a:p>
          <a:p>
            <a:pPr marL="342900" indent="-342900">
              <a:spcBef>
                <a:spcPct val="20000"/>
              </a:spcBef>
              <a:buFont typeface="Arial" panose="020B0604020202020204" pitchFamily="34" charset="0"/>
              <a:buChar char="•"/>
            </a:pPr>
            <a:r>
              <a:rPr lang="zh-CN" altLang="en-US" sz="2400" dirty="0">
                <a:solidFill>
                  <a:srgbClr val="C00000"/>
                </a:solidFill>
                <a:latin typeface="华文中宋" panose="02010600040101010101" charset="-122"/>
                <a:ea typeface="华文中宋" panose="02010600040101010101" charset="-122"/>
              </a:rPr>
              <a:t>法律后果</a:t>
            </a:r>
            <a:r>
              <a:rPr lang="zh-CN" altLang="en-US" sz="2400" dirty="0">
                <a:latin typeface="华文中宋" panose="02010600040101010101" charset="-122"/>
                <a:ea typeface="华文中宋" panose="02010600040101010101" charset="-122"/>
              </a:rPr>
              <a:t>，又称制裁，是指对违反法律规定的行为所作的处罚。这是国家强制力在法律规范中的重要体现。制裁的方式可以多样，一般可分为行政制裁、民事制裁、刑事制裁和违宪制裁。</a:t>
            </a:r>
            <a:r>
              <a:rPr lang="zh-CN" altLang="en-US" sz="2400" b="1" dirty="0">
                <a:latin typeface="Arial" panose="020B0604020202020204" pitchFamily="34" charset="0"/>
                <a:ea typeface="楷体_GB2312" pitchFamily="49" charset="-122"/>
              </a:rPr>
              <a:t> </a:t>
            </a:r>
          </a:p>
          <a:p>
            <a:pPr marL="342900" indent="-342900">
              <a:spcBef>
                <a:spcPct val="20000"/>
              </a:spcBef>
              <a:buFont typeface="Arial" panose="020B0604020202020204" pitchFamily="34" charset="0"/>
              <a:buChar char="•"/>
            </a:pPr>
            <a:endParaRPr lang="zh-CN" altLang="en-US" sz="2000" b="1" dirty="0">
              <a:latin typeface="Arial" panose="020B0604020202020204" pitchFamily="34" charset="0"/>
              <a:ea typeface="楷体_GB2312" pitchFamily="49" charset="-122"/>
            </a:endParaRPr>
          </a:p>
          <a:p>
            <a:pPr marL="342900" indent="-342900">
              <a:spcBef>
                <a:spcPct val="20000"/>
              </a:spcBef>
              <a:buFont typeface="Arial" panose="020B0604020202020204" pitchFamily="34" charset="0"/>
              <a:buChar char="•"/>
            </a:pPr>
            <a:endParaRPr lang="zh-CN" altLang="en-US" sz="2000" b="1" dirty="0">
              <a:latin typeface="Arial" panose="020B0604020202020204" pitchFamily="34" charset="0"/>
              <a:ea typeface="楷体_GB2312" pitchFamily="49" charset="-122"/>
            </a:endParaRPr>
          </a:p>
          <a:p>
            <a:pPr marL="342900" indent="-342900">
              <a:spcBef>
                <a:spcPct val="20000"/>
              </a:spcBef>
              <a:buFont typeface="Arial" panose="020B0604020202020204" pitchFamily="34" charset="0"/>
              <a:buChar char="•"/>
            </a:pPr>
            <a:endParaRPr lang="zh-CN" altLang="en-US" sz="2000" b="1" dirty="0">
              <a:latin typeface="Arial" panose="020B0604020202020204" pitchFamily="34" charset="0"/>
              <a:ea typeface="楷体_GB2312" pitchFamily="49" charset="-122"/>
            </a:endParaRPr>
          </a:p>
        </p:txBody>
      </p:sp>
      <p:pic>
        <p:nvPicPr>
          <p:cNvPr id="37893" name="Picture 5" descr="0198761236_01_LZZZZZZZ">
            <a:hlinkClick r:id="rId2"/>
          </p:cNvPr>
          <p:cNvPicPr>
            <a:picLocks noChangeAspect="1"/>
          </p:cNvPicPr>
          <p:nvPr/>
        </p:nvPicPr>
        <p:blipFill>
          <a:blip r:embed="rId3"/>
          <a:stretch>
            <a:fillRect/>
          </a:stretch>
        </p:blipFill>
        <p:spPr>
          <a:xfrm>
            <a:off x="8274050" y="2103755"/>
            <a:ext cx="2571750" cy="3912235"/>
          </a:xfrm>
          <a:prstGeom prst="rect">
            <a:avLst/>
          </a:prstGeom>
          <a:noFill/>
          <a:ln w="9525">
            <a:noFill/>
          </a:ln>
        </p:spPr>
      </p:pic>
      <p:sp>
        <p:nvSpPr>
          <p:cNvPr id="37894" name="Text Box 6"/>
          <p:cNvSpPr txBox="1"/>
          <p:nvPr/>
        </p:nvSpPr>
        <p:spPr>
          <a:xfrm>
            <a:off x="8936990" y="3737610"/>
            <a:ext cx="1368425" cy="460375"/>
          </a:xfrm>
          <a:prstGeom prst="rect">
            <a:avLst/>
          </a:prstGeom>
          <a:noFill/>
          <a:ln w="9525">
            <a:noFill/>
          </a:ln>
        </p:spPr>
        <p:txBody>
          <a:bodyPr>
            <a:spAutoFit/>
          </a:bodyPr>
          <a:lstStyle/>
          <a:p>
            <a:r>
              <a:rPr lang="zh-CN" altLang="en-US" sz="2400" b="1" dirty="0">
                <a:latin typeface="Arial" panose="020B0604020202020204" pitchFamily="34" charset="0"/>
                <a:ea typeface="黑体" panose="02010609060101010101" charset="-122"/>
              </a:rPr>
              <a:t>法理学</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37890"/>
                                        </p:tgtEl>
                                        <p:attrNameLst>
                                          <p:attrName>style.visibility</p:attrName>
                                        </p:attrNameLst>
                                      </p:cBhvr>
                                      <p:to>
                                        <p:strVal val="visible"/>
                                      </p:to>
                                    </p:set>
                                    <p:anim calcmode="lin" valueType="num">
                                      <p:cBhvr>
                                        <p:cTn id="7" dur="500" fill="hold"/>
                                        <p:tgtEl>
                                          <p:spTgt spid="37890"/>
                                        </p:tgtEl>
                                        <p:attrNameLst>
                                          <p:attrName>ppt_x</p:attrName>
                                        </p:attrNameLst>
                                      </p:cBhvr>
                                      <p:tavLst>
                                        <p:tav tm="0">
                                          <p:val>
                                            <p:strVal val="#ppt_x-.2"/>
                                          </p:val>
                                        </p:tav>
                                        <p:tav tm="100000">
                                          <p:val>
                                            <p:strVal val="#ppt_x"/>
                                          </p:val>
                                        </p:tav>
                                      </p:tavLst>
                                    </p:anim>
                                    <p:anim calcmode="lin" valueType="num">
                                      <p:cBhvr>
                                        <p:cTn id="8" dur="500" fill="hold"/>
                                        <p:tgtEl>
                                          <p:spTgt spid="37890"/>
                                        </p:tgtEl>
                                        <p:attrNameLst>
                                          <p:attrName>ppt_y</p:attrName>
                                        </p:attrNameLst>
                                      </p:cBhvr>
                                      <p:tavLst>
                                        <p:tav tm="0">
                                          <p:val>
                                            <p:strVal val="#ppt_y"/>
                                          </p:val>
                                        </p:tav>
                                        <p:tav tm="100000">
                                          <p:val>
                                            <p:strVal val="#ppt_y"/>
                                          </p:val>
                                        </p:tav>
                                      </p:tavLst>
                                    </p:anim>
                                    <p:animEffect transition="in" filter="wipe(right)" prLst="gradientSize: 0.1">
                                      <p:cBhvr>
                                        <p:cTn id="9" dur="500"/>
                                        <p:tgtEl>
                                          <p:spTgt spid="37890"/>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500" fill="hold">
                                          <p:stCondLst>
                                            <p:cond delay="0"/>
                                          </p:stCondLst>
                                        </p:cTn>
                                        <p:tgtEl>
                                          <p:spTgt spid="37892"/>
                                        </p:tgtEl>
                                        <p:attrNameLst>
                                          <p:attrName>style.visibility</p:attrName>
                                        </p:attrNameLst>
                                      </p:cBhvr>
                                      <p:to>
                                        <p:strVal val="visible"/>
                                      </p:to>
                                    </p:set>
                                    <p:anim calcmode="lin" valueType="num">
                                      <p:cBhvr>
                                        <p:cTn id="13" dur="500" fill="hold"/>
                                        <p:tgtEl>
                                          <p:spTgt spid="37892"/>
                                        </p:tgtEl>
                                        <p:attrNameLst>
                                          <p:attrName>ppt_x</p:attrName>
                                        </p:attrNameLst>
                                      </p:cBhvr>
                                      <p:tavLst>
                                        <p:tav tm="0">
                                          <p:val>
                                            <p:strVal val="#ppt_x-.2"/>
                                          </p:val>
                                        </p:tav>
                                        <p:tav tm="100000">
                                          <p:val>
                                            <p:strVal val="#ppt_x"/>
                                          </p:val>
                                        </p:tav>
                                      </p:tavLst>
                                    </p:anim>
                                    <p:anim calcmode="lin" valueType="num">
                                      <p:cBhvr>
                                        <p:cTn id="14" dur="500" fill="hold"/>
                                        <p:tgtEl>
                                          <p:spTgt spid="37892"/>
                                        </p:tgtEl>
                                        <p:attrNameLst>
                                          <p:attrName>ppt_y</p:attrName>
                                        </p:attrNameLst>
                                      </p:cBhvr>
                                      <p:tavLst>
                                        <p:tav tm="0">
                                          <p:val>
                                            <p:strVal val="#ppt_y"/>
                                          </p:val>
                                        </p:tav>
                                        <p:tav tm="100000">
                                          <p:val>
                                            <p:strVal val="#ppt_y"/>
                                          </p:val>
                                        </p:tav>
                                      </p:tavLst>
                                    </p:anim>
                                    <p:animEffect transition="in" filter="wipe(right)" prLst="gradientSize: 0.1">
                                      <p:cBhvr>
                                        <p:cTn id="15" dur="500"/>
                                        <p:tgtEl>
                                          <p:spTgt spid="37892"/>
                                        </p:tgtEl>
                                      </p:cBhvr>
                                    </p:animEffect>
                                  </p:childTnLst>
                                </p:cTn>
                              </p:par>
                            </p:childTnLst>
                          </p:cTn>
                        </p:par>
                        <p:par>
                          <p:cTn id="16" fill="hold">
                            <p:stCondLst>
                              <p:cond delay="1000"/>
                            </p:stCondLst>
                            <p:childTnLst>
                              <p:par>
                                <p:cTn id="17" presetID="3" presetClass="entr" presetSubtype="10" fill="hold" nodeType="afterEffect">
                                  <p:stCondLst>
                                    <p:cond delay="0"/>
                                  </p:stCondLst>
                                  <p:childTnLst>
                                    <p:set>
                                      <p:cBhvr>
                                        <p:cTn id="18" dur="1" fill="hold">
                                          <p:stCondLst>
                                            <p:cond delay="0"/>
                                          </p:stCondLst>
                                        </p:cTn>
                                        <p:tgtEl>
                                          <p:spTgt spid="37893"/>
                                        </p:tgtEl>
                                        <p:attrNameLst>
                                          <p:attrName>style.visibility</p:attrName>
                                        </p:attrNameLst>
                                      </p:cBhvr>
                                      <p:to>
                                        <p:strVal val="visible"/>
                                      </p:to>
                                    </p:set>
                                    <p:animEffect transition="in" filter="blinds(horizontal)">
                                      <p:cBhvr>
                                        <p:cTn id="19" dur="500"/>
                                        <p:tgtEl>
                                          <p:spTgt spid="3789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7894"/>
                                        </p:tgtEl>
                                        <p:attrNameLst>
                                          <p:attrName>style.visibility</p:attrName>
                                        </p:attrNameLst>
                                      </p:cBhvr>
                                      <p:to>
                                        <p:strVal val="visible"/>
                                      </p:to>
                                    </p:set>
                                    <p:animEffect transition="in" filter="blinds(horizontal)">
                                      <p:cBhvr>
                                        <p:cTn id="22" dur="500"/>
                                        <p:tgtEl>
                                          <p:spTgt spid="37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p:bldP spid="37892" grpId="0"/>
      <p:bldP spid="3789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Oval 4"/>
          <p:cNvSpPr/>
          <p:nvPr/>
        </p:nvSpPr>
        <p:spPr>
          <a:xfrm>
            <a:off x="974090" y="4472940"/>
            <a:ext cx="2249170" cy="1490345"/>
          </a:xfrm>
          <a:prstGeom prst="ellipse">
            <a:avLst/>
          </a:prstGeom>
          <a:solidFill>
            <a:srgbClr val="FF9900"/>
          </a:solidFill>
          <a:ln w="9525" cap="flat" cmpd="sng">
            <a:solidFill>
              <a:schemeClr val="tx1"/>
            </a:solidFill>
            <a:prstDash val="solid"/>
            <a:headEnd type="none" w="med" len="med"/>
            <a:tailEnd type="none" w="med" len="med"/>
          </a:ln>
        </p:spPr>
        <p:txBody>
          <a:bodyPr wrap="none" anchor="ctr" anchorCtr="0"/>
          <a:lstStyle/>
          <a:p>
            <a:pPr eaLnBrk="1" hangingPunct="1"/>
            <a:endParaRPr lang="zh-CN" altLang="en-US" sz="2400" b="1" dirty="0">
              <a:latin typeface="华文中宋" panose="02010600040101010101" charset="-122"/>
              <a:ea typeface="华文中宋" panose="02010600040101010101" charset="-122"/>
            </a:endParaRPr>
          </a:p>
        </p:txBody>
      </p:sp>
      <p:sp>
        <p:nvSpPr>
          <p:cNvPr id="38917" name="Rectangle 5"/>
          <p:cNvSpPr>
            <a:spLocks noGrp="1"/>
          </p:cNvSpPr>
          <p:nvPr>
            <p:ph type="title" idx="4294967295"/>
          </p:nvPr>
        </p:nvSpPr>
        <p:spPr>
          <a:xfrm>
            <a:off x="676275" y="741045"/>
            <a:ext cx="2898775" cy="894080"/>
          </a:xfrm>
        </p:spPr>
        <p:txBody>
          <a:bodyPr vert="horz" wrap="square" lIns="91440" tIns="45720" rIns="91440" bIns="45720" anchor="ctr" anchorCtr="0"/>
          <a:lstStyle/>
          <a:p>
            <a:pPr marL="228600" indent="-228600" algn="l" eaLnBrk="1" hangingPunct="1">
              <a:spcBef>
                <a:spcPts val="1000"/>
              </a:spcBef>
              <a:buClrTx/>
              <a:buSzTx/>
              <a:buFont typeface="Arial" panose="020B0604020202020204" pitchFamily="34" charset="0"/>
            </a:pPr>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rPr>
              <a:t>2.法律关系</a:t>
            </a:r>
          </a:p>
        </p:txBody>
      </p:sp>
      <p:sp>
        <p:nvSpPr>
          <p:cNvPr id="38918" name="Rectangle 6"/>
          <p:cNvSpPr>
            <a:spLocks noGrp="1"/>
          </p:cNvSpPr>
          <p:nvPr>
            <p:ph type="body" idx="4294967295"/>
          </p:nvPr>
        </p:nvSpPr>
        <p:spPr>
          <a:xfrm>
            <a:off x="1145540" y="4794885"/>
            <a:ext cx="1818640" cy="982980"/>
          </a:xfrm>
        </p:spPr>
        <p:txBody>
          <a:bodyPr vert="horz" wrap="square" lIns="91440" tIns="45720" rIns="91440" bIns="45720" anchor="t" anchorCtr="0"/>
          <a:lstStyle/>
          <a:p>
            <a:pPr algn="ctr" eaLnBrk="1" hangingPunct="1">
              <a:lnSpc>
                <a:spcPct val="90000"/>
              </a:lnSpc>
              <a:buNone/>
            </a:pPr>
            <a:r>
              <a:rPr lang="zh-CN" altLang="en-US" sz="2400" dirty="0">
                <a:latin typeface="华文中宋" panose="02010600040101010101" charset="-122"/>
                <a:ea typeface="华文中宋" panose="02010600040101010101" charset="-122"/>
              </a:rPr>
              <a:t>合同</a:t>
            </a:r>
          </a:p>
          <a:p>
            <a:pPr eaLnBrk="1" hangingPunct="1">
              <a:lnSpc>
                <a:spcPct val="90000"/>
              </a:lnSpc>
              <a:buNone/>
            </a:pPr>
            <a:r>
              <a:rPr lang="en-US" altLang="zh-CN" sz="2400" dirty="0">
                <a:latin typeface="华文中宋" panose="02010600040101010101" charset="-122"/>
                <a:ea typeface="华文中宋" panose="02010600040101010101" charset="-122"/>
              </a:rPr>
              <a:t>  </a:t>
            </a:r>
            <a:r>
              <a:rPr lang="zh-CN" altLang="en-US" sz="2400" dirty="0">
                <a:latin typeface="华文中宋" panose="02010600040101010101" charset="-122"/>
                <a:ea typeface="华文中宋" panose="02010600040101010101" charset="-122"/>
              </a:rPr>
              <a:t>法律关系</a:t>
            </a:r>
          </a:p>
        </p:txBody>
      </p:sp>
      <p:sp>
        <p:nvSpPr>
          <p:cNvPr id="38919" name="Rectangle 7"/>
          <p:cNvSpPr/>
          <p:nvPr/>
        </p:nvSpPr>
        <p:spPr>
          <a:xfrm>
            <a:off x="6263005" y="1436370"/>
            <a:ext cx="4800600" cy="3168650"/>
          </a:xfrm>
          <a:prstGeom prst="rect">
            <a:avLst/>
          </a:prstGeom>
          <a:noFill/>
          <a:ln w="9525">
            <a:noFill/>
          </a:ln>
        </p:spPr>
        <p:txBody>
          <a:bodyPr/>
          <a:lstStyle/>
          <a:p>
            <a:pPr marL="342900" indent="-342900" eaLnBrk="1" hangingPunct="1">
              <a:spcBef>
                <a:spcPct val="20000"/>
              </a:spcBef>
            </a:pPr>
            <a:endParaRPr lang="zh-CN" altLang="en-US" sz="2800" dirty="0">
              <a:solidFill>
                <a:srgbClr val="FF00FF"/>
              </a:solidFill>
              <a:latin typeface="华文中宋" panose="02010600040101010101" charset="-122"/>
              <a:ea typeface="华文中宋" panose="02010600040101010101" charset="-122"/>
              <a:cs typeface="华文中宋" panose="02010600040101010101" charset="-122"/>
            </a:endParaRPr>
          </a:p>
          <a:p>
            <a:pPr marL="342900" indent="-342900" eaLnBrk="1" hangingPunct="1">
              <a:spcBef>
                <a:spcPct val="20000"/>
              </a:spcBef>
              <a:buChar char="•"/>
            </a:pPr>
            <a:r>
              <a:rPr lang="zh-CN" altLang="en-US" sz="2800" dirty="0">
                <a:latin typeface="华文中宋" panose="02010600040101010101" charset="-122"/>
                <a:ea typeface="华文中宋" panose="02010600040101010101" charset="-122"/>
                <a:cs typeface="华文中宋" panose="02010600040101010101" charset="-122"/>
              </a:rPr>
              <a:t>法律关系就是法律规范在调整人们行为的过程中形成的一种</a:t>
            </a:r>
            <a:r>
              <a:rPr lang="zh-CN" altLang="en-US" sz="2800" dirty="0">
                <a:solidFill>
                  <a:srgbClr val="C00000"/>
                </a:solidFill>
                <a:latin typeface="华文中宋" panose="02010600040101010101" charset="-122"/>
                <a:ea typeface="华文中宋" panose="02010600040101010101" charset="-122"/>
                <a:cs typeface="华文中宋" panose="02010600040101010101" charset="-122"/>
              </a:rPr>
              <a:t>特殊的</a:t>
            </a:r>
            <a:r>
              <a:rPr lang="zh-CN" altLang="en-US" sz="2800" dirty="0">
                <a:latin typeface="华文中宋" panose="02010600040101010101" charset="-122"/>
                <a:ea typeface="华文中宋" panose="02010600040101010101" charset="-122"/>
                <a:cs typeface="华文中宋" panose="02010600040101010101" charset="-122"/>
              </a:rPr>
              <a:t>社会关系——法律上的权利义务关系。</a:t>
            </a:r>
          </a:p>
          <a:p>
            <a:pPr indent="0" eaLnBrk="1" hangingPunct="1">
              <a:spcBef>
                <a:spcPct val="20000"/>
              </a:spcBef>
              <a:buNone/>
            </a:pPr>
            <a:endParaRPr lang="zh-CN" altLang="en-US" sz="2800" dirty="0">
              <a:latin typeface="华文中宋" panose="02010600040101010101" charset="-122"/>
              <a:ea typeface="华文中宋" panose="02010600040101010101" charset="-122"/>
              <a:cs typeface="华文中宋" panose="02010600040101010101" charset="-122"/>
            </a:endParaRPr>
          </a:p>
          <a:p>
            <a:pPr marL="342900" indent="-342900" eaLnBrk="1" hangingPunct="1">
              <a:spcBef>
                <a:spcPct val="20000"/>
              </a:spcBef>
              <a:buChar char="•"/>
            </a:pPr>
            <a:r>
              <a:rPr lang="zh-CN" altLang="en-US" sz="2800" dirty="0">
                <a:latin typeface="华文中宋" panose="02010600040101010101" charset="-122"/>
                <a:ea typeface="华文中宋" panose="02010600040101010101" charset="-122"/>
                <a:cs typeface="华文中宋" panose="02010600040101010101" charset="-122"/>
              </a:rPr>
              <a:t>不同性质的社会关系需要不同的法律规范去调整，所以形成了不同的法律关系。</a:t>
            </a:r>
          </a:p>
        </p:txBody>
      </p:sp>
      <p:grpSp>
        <p:nvGrpSpPr>
          <p:cNvPr id="4" name="组合 3"/>
          <p:cNvGrpSpPr/>
          <p:nvPr/>
        </p:nvGrpSpPr>
        <p:grpSpPr>
          <a:xfrm>
            <a:off x="830580" y="3094990"/>
            <a:ext cx="2412365" cy="1577975"/>
            <a:chOff x="995" y="5333"/>
            <a:chExt cx="4277" cy="2949"/>
          </a:xfrm>
        </p:grpSpPr>
        <p:sp>
          <p:nvSpPr>
            <p:cNvPr id="38920" name="Oval 8"/>
            <p:cNvSpPr/>
            <p:nvPr/>
          </p:nvSpPr>
          <p:spPr>
            <a:xfrm>
              <a:off x="995" y="5333"/>
              <a:ext cx="4277" cy="2949"/>
            </a:xfrm>
            <a:prstGeom prst="ellipse">
              <a:avLst/>
            </a:prstGeom>
            <a:solidFill>
              <a:srgbClr val="FFCCCC"/>
            </a:solidFill>
            <a:ln w="9525" cap="flat" cmpd="sng">
              <a:solidFill>
                <a:schemeClr val="tx1"/>
              </a:solidFill>
              <a:prstDash val="solid"/>
              <a:headEnd type="none" w="med" len="med"/>
              <a:tailEnd type="none" w="med" len="med"/>
            </a:ln>
          </p:spPr>
          <p:txBody>
            <a:bodyPr wrap="none" anchor="ctr" anchorCtr="0"/>
            <a:lstStyle/>
            <a:p>
              <a:pPr eaLnBrk="1" hangingPunct="1"/>
              <a:endParaRPr lang="zh-CN" altLang="en-US" sz="2400" b="1" dirty="0">
                <a:latin typeface="华文中宋" panose="02010600040101010101" charset="-122"/>
                <a:ea typeface="华文中宋" panose="02010600040101010101" charset="-122"/>
              </a:endParaRPr>
            </a:p>
          </p:txBody>
        </p:sp>
        <p:sp>
          <p:nvSpPr>
            <p:cNvPr id="38921" name="Rectangle 9"/>
            <p:cNvSpPr/>
            <p:nvPr/>
          </p:nvSpPr>
          <p:spPr>
            <a:xfrm>
              <a:off x="1553" y="6069"/>
              <a:ext cx="3160" cy="1650"/>
            </a:xfrm>
            <a:prstGeom prst="rect">
              <a:avLst/>
            </a:prstGeom>
            <a:noFill/>
            <a:ln w="9525">
              <a:noFill/>
            </a:ln>
          </p:spPr>
          <p:txBody>
            <a:bodyPr/>
            <a:lstStyle/>
            <a:p>
              <a:pPr marL="342900" indent="-342900" algn="ctr" eaLnBrk="1" hangingPunct="1">
                <a:lnSpc>
                  <a:spcPct val="80000"/>
                </a:lnSpc>
                <a:spcBef>
                  <a:spcPct val="20000"/>
                </a:spcBef>
              </a:pPr>
              <a:r>
                <a:rPr lang="zh-CN" altLang="en-US" sz="2400" dirty="0">
                  <a:latin typeface="华文中宋" panose="02010600040101010101" charset="-122"/>
                  <a:ea typeface="华文中宋" panose="02010600040101010101" charset="-122"/>
                </a:rPr>
                <a:t>婚姻</a:t>
              </a:r>
            </a:p>
            <a:p>
              <a:pPr marL="342900" indent="-342900" eaLnBrk="1" hangingPunct="1">
                <a:lnSpc>
                  <a:spcPct val="80000"/>
                </a:lnSpc>
                <a:spcBef>
                  <a:spcPct val="20000"/>
                </a:spcBef>
              </a:pPr>
              <a:r>
                <a:rPr lang="en-US" altLang="zh-CN" sz="2400" dirty="0">
                  <a:latin typeface="华文中宋" panose="02010600040101010101" charset="-122"/>
                  <a:ea typeface="华文中宋" panose="02010600040101010101" charset="-122"/>
                </a:rPr>
                <a:t>  </a:t>
              </a:r>
              <a:r>
                <a:rPr lang="zh-CN" altLang="en-US" sz="2400" dirty="0">
                  <a:latin typeface="华文中宋" panose="02010600040101010101" charset="-122"/>
                  <a:ea typeface="华文中宋" panose="02010600040101010101" charset="-122"/>
                </a:rPr>
                <a:t>法律关系</a:t>
              </a:r>
            </a:p>
          </p:txBody>
        </p:sp>
      </p:grpSp>
      <p:grpSp>
        <p:nvGrpSpPr>
          <p:cNvPr id="6" name="组合 5"/>
          <p:cNvGrpSpPr/>
          <p:nvPr/>
        </p:nvGrpSpPr>
        <p:grpSpPr>
          <a:xfrm>
            <a:off x="869315" y="1693545"/>
            <a:ext cx="2353310" cy="1565910"/>
            <a:chOff x="1369" y="2667"/>
            <a:chExt cx="3706" cy="2466"/>
          </a:xfrm>
        </p:grpSpPr>
        <p:sp>
          <p:nvSpPr>
            <p:cNvPr id="38922" name="Oval 10"/>
            <p:cNvSpPr/>
            <p:nvPr/>
          </p:nvSpPr>
          <p:spPr>
            <a:xfrm>
              <a:off x="1369" y="2667"/>
              <a:ext cx="3707" cy="2466"/>
            </a:xfrm>
            <a:prstGeom prst="ellipse">
              <a:avLst/>
            </a:prstGeom>
            <a:solidFill>
              <a:srgbClr val="66FF33"/>
            </a:solidFill>
            <a:ln w="9525" cap="flat" cmpd="sng">
              <a:solidFill>
                <a:schemeClr val="tx1"/>
              </a:solidFill>
              <a:prstDash val="solid"/>
              <a:headEnd type="none" w="med" len="med"/>
              <a:tailEnd type="none" w="med" len="med"/>
            </a:ln>
          </p:spPr>
          <p:txBody>
            <a:bodyPr wrap="none" anchor="ctr" anchorCtr="0"/>
            <a:lstStyle/>
            <a:p>
              <a:pPr eaLnBrk="1" hangingPunct="1"/>
              <a:endParaRPr lang="zh-CN" altLang="en-US" sz="2400" b="1" dirty="0">
                <a:latin typeface="华文中宋" panose="02010600040101010101" charset="-122"/>
                <a:ea typeface="华文中宋" panose="02010600040101010101" charset="-122"/>
              </a:endParaRPr>
            </a:p>
          </p:txBody>
        </p:sp>
        <p:sp>
          <p:nvSpPr>
            <p:cNvPr id="38923" name="Rectangle 11"/>
            <p:cNvSpPr/>
            <p:nvPr/>
          </p:nvSpPr>
          <p:spPr>
            <a:xfrm>
              <a:off x="1858" y="3178"/>
              <a:ext cx="2697" cy="1380"/>
            </a:xfrm>
            <a:prstGeom prst="rect">
              <a:avLst/>
            </a:prstGeom>
            <a:noFill/>
            <a:ln w="9525">
              <a:noFill/>
            </a:ln>
          </p:spPr>
          <p:txBody>
            <a:bodyPr/>
            <a:lstStyle/>
            <a:p>
              <a:pPr marL="342900" indent="-342900" algn="ctr" eaLnBrk="1" hangingPunct="1">
                <a:lnSpc>
                  <a:spcPct val="80000"/>
                </a:lnSpc>
                <a:spcBef>
                  <a:spcPct val="20000"/>
                </a:spcBef>
              </a:pPr>
              <a:r>
                <a:rPr lang="zh-CN" altLang="en-US" sz="2400" dirty="0">
                  <a:latin typeface="华文中宋" panose="02010600040101010101" charset="-122"/>
                  <a:ea typeface="华文中宋" panose="02010600040101010101" charset="-122"/>
                  <a:cs typeface="华文中宋" panose="02010600040101010101" charset="-122"/>
                </a:rPr>
                <a:t>民事</a:t>
              </a:r>
            </a:p>
            <a:p>
              <a:pPr marL="342900" indent="-342900" eaLnBrk="1" hangingPunct="1">
                <a:lnSpc>
                  <a:spcPct val="80000"/>
                </a:lnSpc>
                <a:spcBef>
                  <a:spcPct val="20000"/>
                </a:spcBef>
              </a:pPr>
              <a:r>
                <a:rPr lang="en-US" altLang="zh-CN" sz="2400" dirty="0">
                  <a:latin typeface="华文中宋" panose="02010600040101010101" charset="-122"/>
                  <a:ea typeface="华文中宋" panose="02010600040101010101" charset="-122"/>
                  <a:cs typeface="华文中宋" panose="02010600040101010101" charset="-122"/>
                </a:rPr>
                <a:t> </a:t>
              </a:r>
              <a:r>
                <a:rPr lang="zh-CN" altLang="en-US" sz="2400" dirty="0">
                  <a:latin typeface="华文中宋" panose="02010600040101010101" charset="-122"/>
                  <a:ea typeface="华文中宋" panose="02010600040101010101" charset="-122"/>
                  <a:cs typeface="华文中宋" panose="02010600040101010101" charset="-122"/>
                </a:rPr>
                <a:t>法律关系</a:t>
              </a:r>
            </a:p>
          </p:txBody>
        </p:sp>
      </p:grpSp>
      <p:grpSp>
        <p:nvGrpSpPr>
          <p:cNvPr id="5" name="组合 4"/>
          <p:cNvGrpSpPr/>
          <p:nvPr/>
        </p:nvGrpSpPr>
        <p:grpSpPr>
          <a:xfrm>
            <a:off x="2814320" y="4956175"/>
            <a:ext cx="2353945" cy="1565910"/>
            <a:chOff x="1296" y="7379"/>
            <a:chExt cx="4091" cy="2625"/>
          </a:xfrm>
        </p:grpSpPr>
        <p:sp>
          <p:nvSpPr>
            <p:cNvPr id="38926" name="Oval 14"/>
            <p:cNvSpPr/>
            <p:nvPr/>
          </p:nvSpPr>
          <p:spPr>
            <a:xfrm>
              <a:off x="1296" y="7379"/>
              <a:ext cx="4091" cy="2625"/>
            </a:xfrm>
            <a:prstGeom prst="ellipse">
              <a:avLst/>
            </a:prstGeom>
            <a:solidFill>
              <a:srgbClr val="DDDDDD"/>
            </a:solidFill>
            <a:ln w="9525" cap="flat" cmpd="sng">
              <a:solidFill>
                <a:schemeClr val="tx1"/>
              </a:solidFill>
              <a:prstDash val="solid"/>
              <a:headEnd type="none" w="med" len="med"/>
              <a:tailEnd type="none" w="med" len="med"/>
            </a:ln>
          </p:spPr>
          <p:txBody>
            <a:bodyPr wrap="none" anchor="ctr" anchorCtr="0"/>
            <a:lstStyle/>
            <a:p>
              <a:pPr eaLnBrk="1" hangingPunct="1"/>
              <a:endParaRPr lang="zh-CN" altLang="en-US" sz="2400" b="1" dirty="0">
                <a:latin typeface="华文中宋" panose="02010600040101010101" charset="-122"/>
                <a:ea typeface="华文中宋" panose="02010600040101010101" charset="-122"/>
              </a:endParaRPr>
            </a:p>
          </p:txBody>
        </p:sp>
        <p:sp>
          <p:nvSpPr>
            <p:cNvPr id="38927" name="Rectangle 15"/>
            <p:cNvSpPr/>
            <p:nvPr/>
          </p:nvSpPr>
          <p:spPr>
            <a:xfrm flipV="1">
              <a:off x="1762" y="7507"/>
              <a:ext cx="3160" cy="1563"/>
            </a:xfrm>
            <a:prstGeom prst="rect">
              <a:avLst/>
            </a:prstGeom>
            <a:noFill/>
            <a:ln w="9525">
              <a:noFill/>
            </a:ln>
          </p:spPr>
          <p:txBody>
            <a:bodyPr/>
            <a:lstStyle/>
            <a:p>
              <a:pPr marL="342900" indent="-342900" algn="ctr" eaLnBrk="1" hangingPunct="1">
                <a:lnSpc>
                  <a:spcPct val="80000"/>
                </a:lnSpc>
                <a:spcBef>
                  <a:spcPct val="20000"/>
                </a:spcBef>
              </a:pPr>
              <a:r>
                <a:rPr lang="zh-CN" altLang="en-US" sz="2400" b="1" dirty="0">
                  <a:latin typeface="华文中宋" panose="02010600040101010101" charset="-122"/>
                  <a:ea typeface="华文中宋" panose="02010600040101010101" charset="-122"/>
                </a:rPr>
                <a:t>…</a:t>
              </a:r>
            </a:p>
          </p:txBody>
        </p:sp>
      </p:grpSp>
      <p:grpSp>
        <p:nvGrpSpPr>
          <p:cNvPr id="3" name="组合 2"/>
          <p:cNvGrpSpPr/>
          <p:nvPr/>
        </p:nvGrpSpPr>
        <p:grpSpPr>
          <a:xfrm>
            <a:off x="2821940" y="3703320"/>
            <a:ext cx="2353945" cy="1565910"/>
            <a:chOff x="3108" y="4999"/>
            <a:chExt cx="4091" cy="2625"/>
          </a:xfrm>
        </p:grpSpPr>
        <p:sp>
          <p:nvSpPr>
            <p:cNvPr id="38914" name="Oval 2"/>
            <p:cNvSpPr/>
            <p:nvPr/>
          </p:nvSpPr>
          <p:spPr>
            <a:xfrm>
              <a:off x="3108" y="4999"/>
              <a:ext cx="4091" cy="2625"/>
            </a:xfrm>
            <a:prstGeom prst="ellipse">
              <a:avLst/>
            </a:prstGeom>
            <a:solidFill>
              <a:srgbClr val="66CCFF"/>
            </a:solidFill>
            <a:ln w="9525" cap="flat" cmpd="sng">
              <a:solidFill>
                <a:schemeClr val="tx1"/>
              </a:solidFill>
              <a:prstDash val="solid"/>
              <a:headEnd type="none" w="med" len="med"/>
              <a:tailEnd type="none" w="med" len="med"/>
            </a:ln>
          </p:spPr>
          <p:txBody>
            <a:bodyPr wrap="none" anchor="ctr" anchorCtr="0"/>
            <a:lstStyle/>
            <a:p>
              <a:pPr eaLnBrk="1" hangingPunct="1"/>
              <a:endParaRPr lang="zh-CN" altLang="en-US" sz="2400" b="1" dirty="0">
                <a:latin typeface="华文中宋" panose="02010600040101010101" charset="-122"/>
                <a:ea typeface="华文中宋" panose="02010600040101010101" charset="-122"/>
              </a:endParaRPr>
            </a:p>
          </p:txBody>
        </p:sp>
        <p:sp>
          <p:nvSpPr>
            <p:cNvPr id="38915" name="Rectangle 3"/>
            <p:cNvSpPr/>
            <p:nvPr/>
          </p:nvSpPr>
          <p:spPr>
            <a:xfrm>
              <a:off x="3652" y="5578"/>
              <a:ext cx="2976" cy="1467"/>
            </a:xfrm>
            <a:prstGeom prst="rect">
              <a:avLst/>
            </a:prstGeom>
            <a:noFill/>
            <a:ln w="9525">
              <a:noFill/>
            </a:ln>
          </p:spPr>
          <p:txBody>
            <a:bodyPr/>
            <a:lstStyle/>
            <a:p>
              <a:pPr marL="342900" indent="-342900" algn="ctr" eaLnBrk="1" hangingPunct="1">
                <a:lnSpc>
                  <a:spcPct val="80000"/>
                </a:lnSpc>
                <a:spcBef>
                  <a:spcPct val="20000"/>
                </a:spcBef>
              </a:pPr>
              <a:r>
                <a:rPr lang="zh-CN" altLang="en-US" sz="2400" dirty="0">
                  <a:latin typeface="华文中宋" panose="02010600040101010101" charset="-122"/>
                  <a:ea typeface="华文中宋" panose="02010600040101010101" charset="-122"/>
                </a:rPr>
                <a:t>行政</a:t>
              </a:r>
            </a:p>
            <a:p>
              <a:pPr marL="342900" indent="-342900" eaLnBrk="1" hangingPunct="1">
                <a:lnSpc>
                  <a:spcPct val="80000"/>
                </a:lnSpc>
                <a:spcBef>
                  <a:spcPct val="20000"/>
                </a:spcBef>
              </a:pPr>
              <a:r>
                <a:rPr lang="en-US" altLang="zh-CN" sz="2400" dirty="0">
                  <a:latin typeface="华文中宋" panose="02010600040101010101" charset="-122"/>
                  <a:ea typeface="华文中宋" panose="02010600040101010101" charset="-122"/>
                </a:rPr>
                <a:t> </a:t>
              </a:r>
              <a:r>
                <a:rPr lang="zh-CN" altLang="en-US" sz="2400" dirty="0">
                  <a:latin typeface="华文中宋" panose="02010600040101010101" charset="-122"/>
                  <a:ea typeface="华文中宋" panose="02010600040101010101" charset="-122"/>
                </a:rPr>
                <a:t>法律关系</a:t>
              </a:r>
            </a:p>
          </p:txBody>
        </p:sp>
      </p:grpSp>
      <p:grpSp>
        <p:nvGrpSpPr>
          <p:cNvPr id="2" name="组合 1"/>
          <p:cNvGrpSpPr/>
          <p:nvPr/>
        </p:nvGrpSpPr>
        <p:grpSpPr>
          <a:xfrm>
            <a:off x="2664460" y="2389505"/>
            <a:ext cx="2353945" cy="1565910"/>
            <a:chOff x="4829" y="3378"/>
            <a:chExt cx="4091" cy="2626"/>
          </a:xfrm>
        </p:grpSpPr>
        <p:sp>
          <p:nvSpPr>
            <p:cNvPr id="38924" name="Oval 12"/>
            <p:cNvSpPr/>
            <p:nvPr/>
          </p:nvSpPr>
          <p:spPr>
            <a:xfrm>
              <a:off x="4829" y="3378"/>
              <a:ext cx="4091" cy="2626"/>
            </a:xfrm>
            <a:prstGeom prst="ellipse">
              <a:avLst/>
            </a:prstGeom>
            <a:solidFill>
              <a:srgbClr val="FF5050"/>
            </a:solidFill>
            <a:ln w="9525" cap="flat" cmpd="sng">
              <a:solidFill>
                <a:schemeClr val="tx1"/>
              </a:solidFill>
              <a:prstDash val="solid"/>
              <a:headEnd type="none" w="med" len="med"/>
              <a:tailEnd type="none" w="med" len="med"/>
            </a:ln>
          </p:spPr>
          <p:txBody>
            <a:bodyPr wrap="none" anchor="ctr" anchorCtr="0"/>
            <a:lstStyle/>
            <a:p>
              <a:pPr eaLnBrk="1" hangingPunct="1"/>
              <a:endParaRPr lang="zh-CN" altLang="en-US" sz="2400" b="1" dirty="0">
                <a:latin typeface="华文中宋" panose="02010600040101010101" charset="-122"/>
                <a:ea typeface="华文中宋" panose="02010600040101010101" charset="-122"/>
              </a:endParaRPr>
            </a:p>
          </p:txBody>
        </p:sp>
        <p:sp>
          <p:nvSpPr>
            <p:cNvPr id="38925" name="Rectangle 13"/>
            <p:cNvSpPr/>
            <p:nvPr/>
          </p:nvSpPr>
          <p:spPr>
            <a:xfrm>
              <a:off x="5259" y="3972"/>
              <a:ext cx="3316" cy="1469"/>
            </a:xfrm>
            <a:prstGeom prst="rect">
              <a:avLst/>
            </a:prstGeom>
            <a:noFill/>
            <a:ln w="9525">
              <a:noFill/>
            </a:ln>
          </p:spPr>
          <p:txBody>
            <a:bodyPr/>
            <a:lstStyle/>
            <a:p>
              <a:pPr marL="342900" indent="-342900" algn="ctr" eaLnBrk="1" hangingPunct="1">
                <a:lnSpc>
                  <a:spcPct val="80000"/>
                </a:lnSpc>
                <a:spcBef>
                  <a:spcPct val="20000"/>
                </a:spcBef>
              </a:pPr>
              <a:r>
                <a:rPr lang="zh-CN" altLang="en-US" sz="2400" dirty="0">
                  <a:solidFill>
                    <a:schemeClr val="bg1"/>
                  </a:solidFill>
                  <a:latin typeface="华文中宋" panose="02010600040101010101" charset="-122"/>
                  <a:ea typeface="华文中宋" panose="02010600040101010101" charset="-122"/>
                </a:rPr>
                <a:t>刑事</a:t>
              </a:r>
            </a:p>
            <a:p>
              <a:pPr marL="342900" indent="-342900" eaLnBrk="1" hangingPunct="1">
                <a:lnSpc>
                  <a:spcPct val="80000"/>
                </a:lnSpc>
                <a:spcBef>
                  <a:spcPct val="20000"/>
                </a:spcBef>
              </a:pPr>
              <a:r>
                <a:rPr lang="en-US" altLang="zh-CN" sz="2400" dirty="0">
                  <a:solidFill>
                    <a:schemeClr val="bg1"/>
                  </a:solidFill>
                  <a:latin typeface="华文中宋" panose="02010600040101010101" charset="-122"/>
                  <a:ea typeface="华文中宋" panose="02010600040101010101" charset="-122"/>
                </a:rPr>
                <a:t>  </a:t>
              </a:r>
              <a:r>
                <a:rPr lang="zh-CN" altLang="en-US" sz="2400" dirty="0">
                  <a:solidFill>
                    <a:schemeClr val="bg1"/>
                  </a:solidFill>
                  <a:latin typeface="华文中宋" panose="02010600040101010101" charset="-122"/>
                  <a:ea typeface="华文中宋" panose="02010600040101010101" charset="-122"/>
                </a:rPr>
                <a:t>法律关系</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38917"/>
                                        </p:tgtEl>
                                        <p:attrNameLst>
                                          <p:attrName>style.visibility</p:attrName>
                                        </p:attrNameLst>
                                      </p:cBhvr>
                                      <p:to>
                                        <p:strVal val="visible"/>
                                      </p:to>
                                    </p:set>
                                    <p:anim calcmode="lin" valueType="num">
                                      <p:cBhvr>
                                        <p:cTn id="7" dur="500" fill="hold"/>
                                        <p:tgtEl>
                                          <p:spTgt spid="38917"/>
                                        </p:tgtEl>
                                        <p:attrNameLst>
                                          <p:attrName>ppt_x</p:attrName>
                                        </p:attrNameLst>
                                      </p:cBhvr>
                                      <p:tavLst>
                                        <p:tav tm="0">
                                          <p:val>
                                            <p:strVal val="#ppt_x-.2"/>
                                          </p:val>
                                        </p:tav>
                                        <p:tav tm="100000">
                                          <p:val>
                                            <p:strVal val="#ppt_x"/>
                                          </p:val>
                                        </p:tav>
                                      </p:tavLst>
                                    </p:anim>
                                    <p:anim calcmode="lin" valueType="num">
                                      <p:cBhvr>
                                        <p:cTn id="8" dur="500" fill="hold"/>
                                        <p:tgtEl>
                                          <p:spTgt spid="38917"/>
                                        </p:tgtEl>
                                        <p:attrNameLst>
                                          <p:attrName>ppt_y</p:attrName>
                                        </p:attrNameLst>
                                      </p:cBhvr>
                                      <p:tavLst>
                                        <p:tav tm="0">
                                          <p:val>
                                            <p:strVal val="#ppt_y"/>
                                          </p:val>
                                        </p:tav>
                                        <p:tav tm="100000">
                                          <p:val>
                                            <p:strVal val="#ppt_y"/>
                                          </p:val>
                                        </p:tav>
                                      </p:tavLst>
                                    </p:anim>
                                    <p:animEffect transition="in" filter="wipe(right)" prLst="gradientSize: 0.1">
                                      <p:cBhvr>
                                        <p:cTn id="9" dur="500"/>
                                        <p:tgtEl>
                                          <p:spTgt spid="38917"/>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500"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ppt_x</p:attrName>
                                        </p:attrNameLst>
                                      </p:cBhvr>
                                      <p:tavLst>
                                        <p:tav tm="0">
                                          <p:val>
                                            <p:strVal val="#ppt_x-.2"/>
                                          </p:val>
                                        </p:tav>
                                        <p:tav tm="100000">
                                          <p:val>
                                            <p:strVal val="#ppt_x"/>
                                          </p:val>
                                        </p:tav>
                                      </p:tavLst>
                                    </p:anim>
                                    <p:anim calcmode="lin" valueType="num">
                                      <p:cBhvr>
                                        <p:cTn id="15"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500"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ppt_x</p:attrName>
                                        </p:attrNameLst>
                                      </p:cBhvr>
                                      <p:tavLst>
                                        <p:tav tm="0">
                                          <p:val>
                                            <p:strVal val="#ppt_x-.2"/>
                                          </p:val>
                                        </p:tav>
                                        <p:tav tm="100000">
                                          <p:val>
                                            <p:strVal val="#ppt_x"/>
                                          </p:val>
                                        </p:tav>
                                      </p:tavLst>
                                    </p:anim>
                                    <p:anim calcmode="lin" valueType="num">
                                      <p:cBhvr>
                                        <p:cTn id="22" dur="5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9" presetClass="entr" presetSubtype="0" fill="hold" nodeType="clickEffect">
                                  <p:stCondLst>
                                    <p:cond delay="0"/>
                                  </p:stCondLst>
                                  <p:childTnLst>
                                    <p:set>
                                      <p:cBhvr>
                                        <p:cTn id="27" dur="500"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ppt_x</p:attrName>
                                        </p:attrNameLst>
                                      </p:cBhvr>
                                      <p:tavLst>
                                        <p:tav tm="0">
                                          <p:val>
                                            <p:strVal val="#ppt_x-.2"/>
                                          </p:val>
                                        </p:tav>
                                        <p:tav tm="100000">
                                          <p:val>
                                            <p:strVal val="#ppt_x"/>
                                          </p:val>
                                        </p:tav>
                                      </p:tavLst>
                                    </p:anim>
                                    <p:anim calcmode="lin" valueType="num">
                                      <p:cBhvr>
                                        <p:cTn id="29" dur="5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9" presetClass="entr" presetSubtype="0" fill="hold" nodeType="clickEffect">
                                  <p:stCondLst>
                                    <p:cond delay="0"/>
                                  </p:stCondLst>
                                  <p:childTnLst>
                                    <p:set>
                                      <p:cBhvr>
                                        <p:cTn id="34" dur="500"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ppt_x</p:attrName>
                                        </p:attrNameLst>
                                      </p:cBhvr>
                                      <p:tavLst>
                                        <p:tav tm="0">
                                          <p:val>
                                            <p:strVal val="#ppt_x-.2"/>
                                          </p:val>
                                        </p:tav>
                                        <p:tav tm="100000">
                                          <p:val>
                                            <p:strVal val="#ppt_x"/>
                                          </p:val>
                                        </p:tav>
                                      </p:tavLst>
                                    </p:anim>
                                    <p:anim calcmode="lin" valueType="num">
                                      <p:cBhvr>
                                        <p:cTn id="36" dur="5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9" presetClass="entr" presetSubtype="0" fill="hold" grpId="0" nodeType="clickEffect">
                                  <p:stCondLst>
                                    <p:cond delay="0"/>
                                  </p:stCondLst>
                                  <p:childTnLst>
                                    <p:set>
                                      <p:cBhvr>
                                        <p:cTn id="41" dur="500" fill="hold">
                                          <p:stCondLst>
                                            <p:cond delay="0"/>
                                          </p:stCondLst>
                                        </p:cTn>
                                        <p:tgtEl>
                                          <p:spTgt spid="38916"/>
                                        </p:tgtEl>
                                        <p:attrNameLst>
                                          <p:attrName>style.visibility</p:attrName>
                                        </p:attrNameLst>
                                      </p:cBhvr>
                                      <p:to>
                                        <p:strVal val="visible"/>
                                      </p:to>
                                    </p:set>
                                    <p:anim calcmode="lin" valueType="num">
                                      <p:cBhvr>
                                        <p:cTn id="42" dur="500" fill="hold"/>
                                        <p:tgtEl>
                                          <p:spTgt spid="38916"/>
                                        </p:tgtEl>
                                        <p:attrNameLst>
                                          <p:attrName>ppt_x</p:attrName>
                                        </p:attrNameLst>
                                      </p:cBhvr>
                                      <p:tavLst>
                                        <p:tav tm="0">
                                          <p:val>
                                            <p:strVal val="#ppt_x-.2"/>
                                          </p:val>
                                        </p:tav>
                                        <p:tav tm="100000">
                                          <p:val>
                                            <p:strVal val="#ppt_x"/>
                                          </p:val>
                                        </p:tav>
                                      </p:tavLst>
                                    </p:anim>
                                    <p:anim calcmode="lin" valueType="num">
                                      <p:cBhvr>
                                        <p:cTn id="43" dur="500" fill="hold"/>
                                        <p:tgtEl>
                                          <p:spTgt spid="38916"/>
                                        </p:tgtEl>
                                        <p:attrNameLst>
                                          <p:attrName>ppt_y</p:attrName>
                                        </p:attrNameLst>
                                      </p:cBhvr>
                                      <p:tavLst>
                                        <p:tav tm="0">
                                          <p:val>
                                            <p:strVal val="#ppt_y"/>
                                          </p:val>
                                        </p:tav>
                                        <p:tav tm="100000">
                                          <p:val>
                                            <p:strVal val="#ppt_y"/>
                                          </p:val>
                                        </p:tav>
                                      </p:tavLst>
                                    </p:anim>
                                    <p:animEffect transition="in" filter="wipe(right)" prLst="gradientSize: 0.1">
                                      <p:cBhvr>
                                        <p:cTn id="44" dur="500"/>
                                        <p:tgtEl>
                                          <p:spTgt spid="38916"/>
                                        </p:tgtEl>
                                      </p:cBhvr>
                                    </p:animEffect>
                                  </p:childTnLst>
                                </p:cTn>
                              </p:par>
                              <p:par>
                                <p:cTn id="45" presetID="29" presetClass="entr" presetSubtype="0" fill="hold" grpId="0" nodeType="withEffect">
                                  <p:stCondLst>
                                    <p:cond delay="0"/>
                                  </p:stCondLst>
                                  <p:childTnLst>
                                    <p:set>
                                      <p:cBhvr>
                                        <p:cTn id="46" dur="500" fill="hold">
                                          <p:stCondLst>
                                            <p:cond delay="0"/>
                                          </p:stCondLst>
                                        </p:cTn>
                                        <p:tgtEl>
                                          <p:spTgt spid="38918">
                                            <p:txEl>
                                              <p:pRg st="0" end="0"/>
                                            </p:txEl>
                                          </p:spTgt>
                                        </p:tgtEl>
                                        <p:attrNameLst>
                                          <p:attrName>style.visibility</p:attrName>
                                        </p:attrNameLst>
                                      </p:cBhvr>
                                      <p:to>
                                        <p:strVal val="visible"/>
                                      </p:to>
                                    </p:set>
                                    <p:anim calcmode="lin" valueType="num">
                                      <p:cBhvr>
                                        <p:cTn id="47" dur="500" fill="hold"/>
                                        <p:tgtEl>
                                          <p:spTgt spid="38918">
                                            <p:txEl>
                                              <p:pRg st="0" end="0"/>
                                            </p:txEl>
                                          </p:spTgt>
                                        </p:tgtEl>
                                        <p:attrNameLst>
                                          <p:attrName>ppt_x</p:attrName>
                                        </p:attrNameLst>
                                      </p:cBhvr>
                                      <p:tavLst>
                                        <p:tav tm="0">
                                          <p:val>
                                            <p:strVal val="#ppt_x-.2"/>
                                          </p:val>
                                        </p:tav>
                                        <p:tav tm="100000">
                                          <p:val>
                                            <p:strVal val="#ppt_x"/>
                                          </p:val>
                                        </p:tav>
                                      </p:tavLst>
                                    </p:anim>
                                    <p:anim calcmode="lin" valueType="num">
                                      <p:cBhvr>
                                        <p:cTn id="48" dur="500" fill="hold"/>
                                        <p:tgtEl>
                                          <p:spTgt spid="38918">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49" dur="500"/>
                                        <p:tgtEl>
                                          <p:spTgt spid="38918">
                                            <p:txEl>
                                              <p:pRg st="0" end="0"/>
                                            </p:txEl>
                                          </p:spTgt>
                                        </p:tgtEl>
                                      </p:cBhvr>
                                    </p:animEffect>
                                  </p:childTnLst>
                                </p:cTn>
                              </p:par>
                              <p:par>
                                <p:cTn id="50" presetID="29" presetClass="entr" presetSubtype="0" fill="hold" grpId="0" nodeType="withEffect">
                                  <p:stCondLst>
                                    <p:cond delay="0"/>
                                  </p:stCondLst>
                                  <p:childTnLst>
                                    <p:set>
                                      <p:cBhvr>
                                        <p:cTn id="51" dur="500" fill="hold">
                                          <p:stCondLst>
                                            <p:cond delay="0"/>
                                          </p:stCondLst>
                                        </p:cTn>
                                        <p:tgtEl>
                                          <p:spTgt spid="38918">
                                            <p:txEl>
                                              <p:pRg st="1" end="1"/>
                                            </p:txEl>
                                          </p:spTgt>
                                        </p:tgtEl>
                                        <p:attrNameLst>
                                          <p:attrName>style.visibility</p:attrName>
                                        </p:attrNameLst>
                                      </p:cBhvr>
                                      <p:to>
                                        <p:strVal val="visible"/>
                                      </p:to>
                                    </p:set>
                                    <p:anim calcmode="lin" valueType="num">
                                      <p:cBhvr>
                                        <p:cTn id="52" dur="500" fill="hold"/>
                                        <p:tgtEl>
                                          <p:spTgt spid="38918">
                                            <p:txEl>
                                              <p:pRg st="1" end="1"/>
                                            </p:txEl>
                                          </p:spTgt>
                                        </p:tgtEl>
                                        <p:attrNameLst>
                                          <p:attrName>ppt_x</p:attrName>
                                        </p:attrNameLst>
                                      </p:cBhvr>
                                      <p:tavLst>
                                        <p:tav tm="0">
                                          <p:val>
                                            <p:strVal val="#ppt_x-.2"/>
                                          </p:val>
                                        </p:tav>
                                        <p:tav tm="100000">
                                          <p:val>
                                            <p:strVal val="#ppt_x"/>
                                          </p:val>
                                        </p:tav>
                                      </p:tavLst>
                                    </p:anim>
                                    <p:anim calcmode="lin" valueType="num">
                                      <p:cBhvr>
                                        <p:cTn id="53" dur="500" fill="hold"/>
                                        <p:tgtEl>
                                          <p:spTgt spid="38918">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54" dur="500"/>
                                        <p:tgtEl>
                                          <p:spTgt spid="38918">
                                            <p:txEl>
                                              <p:pRg st="1" end="1"/>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9" presetClass="entr" presetSubtype="0" fill="hold" nodeType="clickEffect">
                                  <p:stCondLst>
                                    <p:cond delay="0"/>
                                  </p:stCondLst>
                                  <p:childTnLst>
                                    <p:set>
                                      <p:cBhvr>
                                        <p:cTn id="58" dur="500" fill="hold">
                                          <p:stCondLst>
                                            <p:cond delay="0"/>
                                          </p:stCondLst>
                                        </p:cTn>
                                        <p:tgtEl>
                                          <p:spTgt spid="5"/>
                                        </p:tgtEl>
                                        <p:attrNameLst>
                                          <p:attrName>style.visibility</p:attrName>
                                        </p:attrNameLst>
                                      </p:cBhvr>
                                      <p:to>
                                        <p:strVal val="visible"/>
                                      </p:to>
                                    </p:set>
                                    <p:anim calcmode="lin" valueType="num">
                                      <p:cBhvr>
                                        <p:cTn id="59" dur="500" fill="hold"/>
                                        <p:tgtEl>
                                          <p:spTgt spid="5"/>
                                        </p:tgtEl>
                                        <p:attrNameLst>
                                          <p:attrName>ppt_x</p:attrName>
                                        </p:attrNameLst>
                                      </p:cBhvr>
                                      <p:tavLst>
                                        <p:tav tm="0">
                                          <p:val>
                                            <p:strVal val="#ppt_x-.2"/>
                                          </p:val>
                                        </p:tav>
                                        <p:tav tm="100000">
                                          <p:val>
                                            <p:strVal val="#ppt_x"/>
                                          </p:val>
                                        </p:tav>
                                      </p:tavLst>
                                    </p:anim>
                                    <p:anim calcmode="lin" valueType="num">
                                      <p:cBhvr>
                                        <p:cTn id="60" dur="5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61" dur="500"/>
                                        <p:tgtEl>
                                          <p:spTgt spid="5"/>
                                        </p:tgtEl>
                                      </p:cBhvr>
                                    </p:animEffect>
                                  </p:childTnLst>
                                </p:cTn>
                              </p:par>
                            </p:childTnLst>
                          </p:cTn>
                        </p:par>
                        <p:par>
                          <p:cTn id="62" fill="hold">
                            <p:stCondLst>
                              <p:cond delay="500"/>
                            </p:stCondLst>
                            <p:childTnLst>
                              <p:par>
                                <p:cTn id="63" presetID="29" presetClass="entr" presetSubtype="0" fill="hold" grpId="0" nodeType="afterEffect">
                                  <p:stCondLst>
                                    <p:cond delay="0"/>
                                  </p:stCondLst>
                                  <p:childTnLst>
                                    <p:set>
                                      <p:cBhvr>
                                        <p:cTn id="64" dur="500" fill="hold">
                                          <p:stCondLst>
                                            <p:cond delay="0"/>
                                          </p:stCondLst>
                                        </p:cTn>
                                        <p:tgtEl>
                                          <p:spTgt spid="38919"/>
                                        </p:tgtEl>
                                        <p:attrNameLst>
                                          <p:attrName>style.visibility</p:attrName>
                                        </p:attrNameLst>
                                      </p:cBhvr>
                                      <p:to>
                                        <p:strVal val="visible"/>
                                      </p:to>
                                    </p:set>
                                    <p:anim calcmode="lin" valueType="num">
                                      <p:cBhvr>
                                        <p:cTn id="65" dur="500" fill="hold"/>
                                        <p:tgtEl>
                                          <p:spTgt spid="38919"/>
                                        </p:tgtEl>
                                        <p:attrNameLst>
                                          <p:attrName>ppt_x</p:attrName>
                                        </p:attrNameLst>
                                      </p:cBhvr>
                                      <p:tavLst>
                                        <p:tav tm="0">
                                          <p:val>
                                            <p:strVal val="#ppt_x-.2"/>
                                          </p:val>
                                        </p:tav>
                                        <p:tav tm="100000">
                                          <p:val>
                                            <p:strVal val="#ppt_x"/>
                                          </p:val>
                                        </p:tav>
                                      </p:tavLst>
                                    </p:anim>
                                    <p:anim calcmode="lin" valueType="num">
                                      <p:cBhvr>
                                        <p:cTn id="66" dur="500" fill="hold"/>
                                        <p:tgtEl>
                                          <p:spTgt spid="38919"/>
                                        </p:tgtEl>
                                        <p:attrNameLst>
                                          <p:attrName>ppt_y</p:attrName>
                                        </p:attrNameLst>
                                      </p:cBhvr>
                                      <p:tavLst>
                                        <p:tav tm="0">
                                          <p:val>
                                            <p:strVal val="#ppt_y"/>
                                          </p:val>
                                        </p:tav>
                                        <p:tav tm="100000">
                                          <p:val>
                                            <p:strVal val="#ppt_y"/>
                                          </p:val>
                                        </p:tav>
                                      </p:tavLst>
                                    </p:anim>
                                    <p:animEffect transition="in" filter="wipe(right)" prLst="gradientSize: 0.1">
                                      <p:cBhvr>
                                        <p:cTn id="67" dur="500"/>
                                        <p:tgtEl>
                                          <p:spTgt spid="38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animBg="1"/>
      <p:bldP spid="38917" grpId="0"/>
      <p:bldP spid="38918" grpId="0" uiExpand="1" build="p"/>
      <p:bldP spid="389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 name="AutoShape 35"/>
          <p:cNvSpPr/>
          <p:nvPr/>
        </p:nvSpPr>
        <p:spPr>
          <a:xfrm>
            <a:off x="5491480" y="1302385"/>
            <a:ext cx="1534795" cy="497205"/>
          </a:xfrm>
          <a:prstGeom prst="roundRect">
            <a:avLst>
              <a:gd name="adj" fmla="val 25389"/>
            </a:avLst>
          </a:prstGeom>
          <a:solidFill>
            <a:schemeClr val="accent1"/>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nchorCtr="0"/>
          <a:lstStyle/>
          <a:p>
            <a:pPr algn="ctr" eaLnBrk="1" hangingPunct="1"/>
            <a:endParaRPr lang="zh-CN" altLang="en-US" sz="2400" b="1" dirty="0">
              <a:effectLst/>
              <a:latin typeface="华文中宋" panose="02010600040101010101" charset="-122"/>
              <a:ea typeface="华文中宋" panose="02010600040101010101" charset="-122"/>
            </a:endParaRPr>
          </a:p>
        </p:txBody>
      </p:sp>
      <p:sp>
        <p:nvSpPr>
          <p:cNvPr id="8203" name="Rectangle 36"/>
          <p:cNvSpPr/>
          <p:nvPr/>
        </p:nvSpPr>
        <p:spPr>
          <a:xfrm>
            <a:off x="5671185" y="1350645"/>
            <a:ext cx="1174750" cy="400050"/>
          </a:xfrm>
          <a:prstGeom prst="rect">
            <a:avLst/>
          </a:prstGeom>
        </p:spPr>
        <p:style>
          <a:lnRef idx="2">
            <a:schemeClr val="accent1"/>
          </a:lnRef>
          <a:fillRef idx="1">
            <a:schemeClr val="lt1"/>
          </a:fillRef>
          <a:effectRef idx="0">
            <a:schemeClr val="accent1"/>
          </a:effectRef>
          <a:fontRef idx="minor">
            <a:schemeClr val="dk1"/>
          </a:fontRef>
        </p:style>
        <p:txBody>
          <a:bodyPr anchor="ctr" anchorCtr="0"/>
          <a:lstStyle/>
          <a:p>
            <a:pPr algn="ctr" eaLnBrk="1" hangingPunct="1"/>
            <a:r>
              <a:rPr lang="zh-CN" altLang="en-US" sz="2400" b="1" dirty="0">
                <a:effectLst/>
                <a:latin typeface="华文中宋" panose="02010600040101010101" charset="-122"/>
                <a:ea typeface="华文中宋" panose="02010600040101010101" charset="-122"/>
              </a:rPr>
              <a:t>第一节　</a:t>
            </a:r>
          </a:p>
        </p:txBody>
      </p:sp>
      <p:sp>
        <p:nvSpPr>
          <p:cNvPr id="17" name="文本框 16"/>
          <p:cNvSpPr txBox="1"/>
          <p:nvPr/>
        </p:nvSpPr>
        <p:spPr>
          <a:xfrm>
            <a:off x="7362091" y="1339215"/>
            <a:ext cx="2646878" cy="461665"/>
          </a:xfrm>
          <a:prstGeom prst="rect">
            <a:avLst/>
          </a:prstGeom>
          <a:noFill/>
        </p:spPr>
        <p:txBody>
          <a:bodyPr wrap="none" rtlCol="0">
            <a:spAutoFit/>
          </a:bodyPr>
          <a:lstStyle/>
          <a:p>
            <a:pPr algn="ctr" eaLnBrk="1" hangingPunct="1"/>
            <a:r>
              <a:rPr lang="zh-CN" altLang="en-US" sz="2400" b="1" dirty="0">
                <a:effectLst/>
                <a:latin typeface="华文中宋" panose="02010600040101010101" charset="-122"/>
                <a:ea typeface="华文中宋" panose="02010600040101010101" charset="-122"/>
                <a:sym typeface="+mn-ea"/>
              </a:rPr>
              <a:t>法律及其历史发展</a:t>
            </a:r>
          </a:p>
        </p:txBody>
      </p:sp>
      <p:sp>
        <p:nvSpPr>
          <p:cNvPr id="18" name="文本框 17"/>
          <p:cNvSpPr txBox="1"/>
          <p:nvPr/>
        </p:nvSpPr>
        <p:spPr>
          <a:xfrm>
            <a:off x="7348855" y="2279196"/>
            <a:ext cx="4493538" cy="461665"/>
          </a:xfrm>
          <a:prstGeom prst="rect">
            <a:avLst/>
          </a:prstGeom>
          <a:noFill/>
        </p:spPr>
        <p:txBody>
          <a:bodyPr wrap="none" rtlCol="0">
            <a:spAutoFit/>
          </a:bodyPr>
          <a:lstStyle/>
          <a:p>
            <a:pPr algn="ctr" eaLnBrk="1" hangingPunct="1"/>
            <a:r>
              <a:rPr lang="zh-CN" altLang="en-US" sz="2400" b="1" dirty="0">
                <a:effectLst/>
                <a:latin typeface="华文中宋" panose="02010600040101010101" charset="-122"/>
                <a:ea typeface="华文中宋" panose="02010600040101010101" charset="-122"/>
                <a:sym typeface="+mn-ea"/>
              </a:rPr>
              <a:t>我国社会主义法律的特征及运行</a:t>
            </a:r>
          </a:p>
        </p:txBody>
      </p:sp>
      <p:sp>
        <p:nvSpPr>
          <p:cNvPr id="20" name="AutoShape 35"/>
          <p:cNvSpPr/>
          <p:nvPr/>
        </p:nvSpPr>
        <p:spPr>
          <a:xfrm>
            <a:off x="5492750" y="2279650"/>
            <a:ext cx="1534795" cy="497205"/>
          </a:xfrm>
          <a:prstGeom prst="roundRect">
            <a:avLst>
              <a:gd name="adj" fmla="val 25389"/>
            </a:avLst>
          </a:prstGeom>
          <a:solidFill>
            <a:schemeClr val="accent1"/>
          </a:solidFill>
          <a:ln w="9525" cap="flat" cmpd="sng">
            <a:solidFill>
              <a:srgbClr val="808080"/>
            </a:solidFill>
            <a:prstDash val="solid"/>
            <a:headEnd type="none" w="med" len="med"/>
            <a:tailEnd type="none" w="med" len="med"/>
          </a:ln>
        </p:spPr>
        <p:txBody>
          <a:bodyPr wrap="none" anchor="ctr" anchorCtr="0"/>
          <a:lstStyle/>
          <a:p>
            <a:pPr algn="ctr" eaLnBrk="1" hangingPunct="1"/>
            <a:endParaRPr lang="zh-CN" altLang="en-US" sz="2400" b="1" dirty="0">
              <a:effectLst/>
              <a:latin typeface="华文中宋" panose="02010600040101010101" charset="-122"/>
              <a:ea typeface="华文中宋" panose="02010600040101010101" charset="-122"/>
            </a:endParaRPr>
          </a:p>
        </p:txBody>
      </p:sp>
      <p:sp>
        <p:nvSpPr>
          <p:cNvPr id="21" name="Rectangle 36"/>
          <p:cNvSpPr/>
          <p:nvPr/>
        </p:nvSpPr>
        <p:spPr>
          <a:xfrm>
            <a:off x="5672455" y="2327910"/>
            <a:ext cx="1174750" cy="400050"/>
          </a:xfrm>
          <a:prstGeom prst="rect">
            <a:avLst/>
          </a:prstGeom>
        </p:spPr>
        <p:style>
          <a:lnRef idx="2">
            <a:schemeClr val="accent1"/>
          </a:lnRef>
          <a:fillRef idx="1">
            <a:schemeClr val="lt1"/>
          </a:fillRef>
          <a:effectRef idx="0">
            <a:schemeClr val="accent1"/>
          </a:effectRef>
          <a:fontRef idx="minor">
            <a:schemeClr val="dk1"/>
          </a:fontRef>
        </p:style>
        <p:txBody>
          <a:bodyPr anchor="ctr" anchorCtr="0"/>
          <a:lstStyle/>
          <a:p>
            <a:pPr algn="ctr" eaLnBrk="1" hangingPunct="1"/>
            <a:r>
              <a:rPr lang="zh-CN" altLang="en-US" sz="2400" b="1" dirty="0">
                <a:effectLst/>
                <a:latin typeface="华文中宋" panose="02010600040101010101" charset="-122"/>
                <a:ea typeface="华文中宋" panose="02010600040101010101" charset="-122"/>
              </a:rPr>
              <a:t>第二节　</a:t>
            </a:r>
          </a:p>
        </p:txBody>
      </p:sp>
      <p:sp>
        <p:nvSpPr>
          <p:cNvPr id="22" name="AutoShape 35"/>
          <p:cNvSpPr/>
          <p:nvPr/>
        </p:nvSpPr>
        <p:spPr>
          <a:xfrm>
            <a:off x="5481955" y="3253105"/>
            <a:ext cx="1534795" cy="497205"/>
          </a:xfrm>
          <a:prstGeom prst="roundRect">
            <a:avLst>
              <a:gd name="adj" fmla="val 25389"/>
            </a:avLst>
          </a:prstGeom>
          <a:solidFill>
            <a:schemeClr val="accent1"/>
          </a:solidFill>
          <a:ln w="9525" cap="flat" cmpd="sng">
            <a:solidFill>
              <a:srgbClr val="808080"/>
            </a:solidFill>
            <a:prstDash val="solid"/>
            <a:headEnd type="none" w="med" len="med"/>
            <a:tailEnd type="none" w="med" len="med"/>
          </a:ln>
        </p:spPr>
        <p:txBody>
          <a:bodyPr wrap="none" anchor="ctr" anchorCtr="0"/>
          <a:lstStyle/>
          <a:p>
            <a:pPr algn="ctr" eaLnBrk="1" hangingPunct="1"/>
            <a:endParaRPr lang="zh-CN" altLang="en-US" sz="2400" b="1" dirty="0">
              <a:effectLst/>
              <a:latin typeface="华文中宋" panose="02010600040101010101" charset="-122"/>
              <a:ea typeface="华文中宋" panose="02010600040101010101" charset="-122"/>
            </a:endParaRPr>
          </a:p>
        </p:txBody>
      </p:sp>
      <p:sp>
        <p:nvSpPr>
          <p:cNvPr id="23" name="Rectangle 36"/>
          <p:cNvSpPr/>
          <p:nvPr/>
        </p:nvSpPr>
        <p:spPr>
          <a:xfrm>
            <a:off x="5661660" y="3301365"/>
            <a:ext cx="1174750" cy="400050"/>
          </a:xfrm>
          <a:prstGeom prst="rect">
            <a:avLst/>
          </a:prstGeom>
        </p:spPr>
        <p:style>
          <a:lnRef idx="2">
            <a:schemeClr val="accent1"/>
          </a:lnRef>
          <a:fillRef idx="1">
            <a:schemeClr val="lt1"/>
          </a:fillRef>
          <a:effectRef idx="0">
            <a:schemeClr val="accent1"/>
          </a:effectRef>
          <a:fontRef idx="minor">
            <a:schemeClr val="dk1"/>
          </a:fontRef>
        </p:style>
        <p:txBody>
          <a:bodyPr anchor="ctr" anchorCtr="0"/>
          <a:lstStyle/>
          <a:p>
            <a:pPr algn="ctr" eaLnBrk="1" hangingPunct="1"/>
            <a:r>
              <a:rPr lang="zh-CN" altLang="en-US" sz="2400" b="1" dirty="0">
                <a:effectLst/>
                <a:latin typeface="华文中宋" panose="02010600040101010101" charset="-122"/>
                <a:ea typeface="华文中宋" panose="02010600040101010101" charset="-122"/>
              </a:rPr>
              <a:t>第三节　</a:t>
            </a:r>
          </a:p>
        </p:txBody>
      </p:sp>
      <p:sp>
        <p:nvSpPr>
          <p:cNvPr id="24" name="文本框 23"/>
          <p:cNvSpPr txBox="1"/>
          <p:nvPr/>
        </p:nvSpPr>
        <p:spPr>
          <a:xfrm>
            <a:off x="7348855" y="3295650"/>
            <a:ext cx="2659702" cy="461665"/>
          </a:xfrm>
          <a:prstGeom prst="rect">
            <a:avLst/>
          </a:prstGeom>
          <a:noFill/>
        </p:spPr>
        <p:txBody>
          <a:bodyPr wrap="none" rtlCol="0">
            <a:spAutoFit/>
          </a:bodyPr>
          <a:lstStyle/>
          <a:p>
            <a:pPr algn="l"/>
            <a:r>
              <a:rPr lang="zh-CN" altLang="en-US" sz="2400" b="1" dirty="0">
                <a:latin typeface="黑体" panose="02010609060101010101" charset="-122"/>
                <a:ea typeface="黑体" panose="02010609060101010101" charset="-122"/>
                <a:cs typeface="华文中宋" panose="02010600040101010101" charset="-122"/>
                <a:sym typeface="+mn-ea"/>
              </a:rPr>
              <a:t>坚持全面依法治国</a:t>
            </a:r>
            <a:endParaRPr lang="zh-CN" altLang="en-US" sz="2400" b="1" dirty="0">
              <a:effectLst/>
              <a:latin typeface="黑体" panose="02010609060101010101" charset="-122"/>
              <a:ea typeface="黑体" panose="02010609060101010101" charset="-122"/>
              <a:cs typeface="华文中宋" panose="02010600040101010101" charset="-122"/>
              <a:sym typeface="+mn-ea"/>
            </a:endParaRPr>
          </a:p>
        </p:txBody>
      </p:sp>
      <p:sp>
        <p:nvSpPr>
          <p:cNvPr id="25" name="AutoShape 35"/>
          <p:cNvSpPr/>
          <p:nvPr/>
        </p:nvSpPr>
        <p:spPr>
          <a:xfrm>
            <a:off x="5482590" y="4294505"/>
            <a:ext cx="1534795" cy="497205"/>
          </a:xfrm>
          <a:prstGeom prst="roundRect">
            <a:avLst>
              <a:gd name="adj" fmla="val 25389"/>
            </a:avLst>
          </a:prstGeom>
          <a:solidFill>
            <a:schemeClr val="accent1"/>
          </a:solidFill>
          <a:ln w="9525" cap="flat" cmpd="sng">
            <a:solidFill>
              <a:srgbClr val="808080"/>
            </a:solidFill>
            <a:prstDash val="solid"/>
            <a:headEnd type="none" w="med" len="med"/>
            <a:tailEnd type="none" w="med" len="med"/>
          </a:ln>
        </p:spPr>
        <p:txBody>
          <a:bodyPr wrap="none" anchor="ctr" anchorCtr="0"/>
          <a:lstStyle/>
          <a:p>
            <a:pPr algn="ctr" eaLnBrk="1" hangingPunct="1"/>
            <a:endParaRPr lang="zh-CN" altLang="en-US" sz="2400" b="1" dirty="0">
              <a:effectLst/>
              <a:latin typeface="华文中宋" panose="02010600040101010101" charset="-122"/>
              <a:ea typeface="华文中宋" panose="02010600040101010101" charset="-122"/>
            </a:endParaRPr>
          </a:p>
        </p:txBody>
      </p:sp>
      <p:sp>
        <p:nvSpPr>
          <p:cNvPr id="26" name="Rectangle 36"/>
          <p:cNvSpPr/>
          <p:nvPr/>
        </p:nvSpPr>
        <p:spPr>
          <a:xfrm>
            <a:off x="5662295" y="4342765"/>
            <a:ext cx="1174750" cy="400050"/>
          </a:xfrm>
          <a:prstGeom prst="rect">
            <a:avLst/>
          </a:prstGeom>
        </p:spPr>
        <p:style>
          <a:lnRef idx="2">
            <a:schemeClr val="accent1"/>
          </a:lnRef>
          <a:fillRef idx="1">
            <a:schemeClr val="lt1"/>
          </a:fillRef>
          <a:effectRef idx="0">
            <a:schemeClr val="accent1"/>
          </a:effectRef>
          <a:fontRef idx="minor">
            <a:schemeClr val="dk1"/>
          </a:fontRef>
        </p:style>
        <p:txBody>
          <a:bodyPr anchor="ctr" anchorCtr="0"/>
          <a:lstStyle/>
          <a:p>
            <a:pPr algn="ctr" eaLnBrk="1" hangingPunct="1"/>
            <a:r>
              <a:rPr lang="zh-CN" altLang="en-US" sz="2400" b="1" dirty="0">
                <a:effectLst/>
                <a:latin typeface="华文中宋" panose="02010600040101010101" charset="-122"/>
                <a:ea typeface="华文中宋" panose="02010600040101010101" charset="-122"/>
              </a:rPr>
              <a:t>第四节　</a:t>
            </a:r>
          </a:p>
        </p:txBody>
      </p:sp>
      <p:sp>
        <p:nvSpPr>
          <p:cNvPr id="27" name="文本框 26"/>
          <p:cNvSpPr txBox="1"/>
          <p:nvPr/>
        </p:nvSpPr>
        <p:spPr>
          <a:xfrm>
            <a:off x="7082791" y="4281170"/>
            <a:ext cx="2606970" cy="461665"/>
          </a:xfrm>
          <a:prstGeom prst="rect">
            <a:avLst/>
          </a:prstGeom>
          <a:noFill/>
        </p:spPr>
        <p:txBody>
          <a:bodyPr wrap="square" rtlCol="0">
            <a:spAutoFit/>
          </a:bodyPr>
          <a:lstStyle/>
          <a:p>
            <a:pPr algn="ctr" eaLnBrk="1" hangingPunct="1"/>
            <a:r>
              <a:rPr lang="zh-CN" altLang="en-US" sz="2400" b="1" dirty="0">
                <a:latin typeface="华文中宋" panose="02010600040101010101" charset="-122"/>
                <a:ea typeface="华文中宋" panose="02010600040101010101" charset="-122"/>
                <a:sym typeface="+mn-ea"/>
              </a:rPr>
              <a:t>建设法治中国</a:t>
            </a:r>
            <a:endParaRPr lang="zh-CN" altLang="en-US" sz="2400" b="1" dirty="0">
              <a:effectLst/>
              <a:latin typeface="华文中宋" panose="02010600040101010101" charset="-122"/>
              <a:ea typeface="华文中宋" panose="02010600040101010101" charset="-122"/>
              <a:sym typeface="+mn-ea"/>
            </a:endParaRPr>
          </a:p>
        </p:txBody>
      </p:sp>
      <p:sp>
        <p:nvSpPr>
          <p:cNvPr id="28" name="AutoShape 35"/>
          <p:cNvSpPr/>
          <p:nvPr/>
        </p:nvSpPr>
        <p:spPr>
          <a:xfrm>
            <a:off x="5490845" y="5275580"/>
            <a:ext cx="1534795" cy="497205"/>
          </a:xfrm>
          <a:prstGeom prst="roundRect">
            <a:avLst>
              <a:gd name="adj" fmla="val 25389"/>
            </a:avLst>
          </a:prstGeom>
          <a:solidFill>
            <a:schemeClr val="accent1"/>
          </a:solidFill>
          <a:ln w="9525" cap="flat" cmpd="sng">
            <a:solidFill>
              <a:srgbClr val="808080"/>
            </a:solidFill>
            <a:prstDash val="solid"/>
            <a:headEnd type="none" w="med" len="med"/>
            <a:tailEnd type="none" w="med" len="med"/>
          </a:ln>
        </p:spPr>
        <p:txBody>
          <a:bodyPr wrap="none" anchor="ctr" anchorCtr="0"/>
          <a:lstStyle/>
          <a:p>
            <a:pPr algn="ctr" eaLnBrk="1" hangingPunct="1"/>
            <a:endParaRPr lang="zh-CN" altLang="en-US" sz="2400" b="1" dirty="0">
              <a:effectLst/>
              <a:latin typeface="华文中宋" panose="02010600040101010101" charset="-122"/>
              <a:ea typeface="华文中宋" panose="02010600040101010101" charset="-122"/>
            </a:endParaRPr>
          </a:p>
        </p:txBody>
      </p:sp>
      <p:sp>
        <p:nvSpPr>
          <p:cNvPr id="29" name="Rectangle 36"/>
          <p:cNvSpPr/>
          <p:nvPr/>
        </p:nvSpPr>
        <p:spPr>
          <a:xfrm>
            <a:off x="5670550" y="5323840"/>
            <a:ext cx="1174750" cy="400050"/>
          </a:xfrm>
          <a:prstGeom prst="rect">
            <a:avLst/>
          </a:prstGeom>
        </p:spPr>
        <p:style>
          <a:lnRef idx="2">
            <a:schemeClr val="accent1"/>
          </a:lnRef>
          <a:fillRef idx="1">
            <a:schemeClr val="lt1"/>
          </a:fillRef>
          <a:effectRef idx="0">
            <a:schemeClr val="accent1"/>
          </a:effectRef>
          <a:fontRef idx="minor">
            <a:schemeClr val="dk1"/>
          </a:fontRef>
        </p:style>
        <p:txBody>
          <a:bodyPr anchor="ctr" anchorCtr="0"/>
          <a:lstStyle/>
          <a:p>
            <a:pPr algn="ctr" eaLnBrk="1" hangingPunct="1"/>
            <a:r>
              <a:rPr lang="zh-CN" altLang="en-US" sz="2400" b="1" dirty="0">
                <a:effectLst/>
                <a:latin typeface="华文中宋" panose="02010600040101010101" charset="-122"/>
                <a:ea typeface="华文中宋" panose="02010600040101010101" charset="-122"/>
              </a:rPr>
              <a:t>第五节　</a:t>
            </a:r>
          </a:p>
        </p:txBody>
      </p:sp>
      <p:sp>
        <p:nvSpPr>
          <p:cNvPr id="10" name="圆角矩形 1"/>
          <p:cNvSpPr/>
          <p:nvPr/>
        </p:nvSpPr>
        <p:spPr>
          <a:xfrm>
            <a:off x="972055" y="2070802"/>
            <a:ext cx="2916000" cy="2916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11" name="圆角矩形 2"/>
          <p:cNvSpPr/>
          <p:nvPr/>
        </p:nvSpPr>
        <p:spPr>
          <a:xfrm>
            <a:off x="972055" y="4926514"/>
            <a:ext cx="397329" cy="39732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12" name="圆角矩形 3"/>
          <p:cNvSpPr/>
          <p:nvPr/>
        </p:nvSpPr>
        <p:spPr>
          <a:xfrm>
            <a:off x="509492" y="506360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13" name="圆角矩形 7"/>
          <p:cNvSpPr/>
          <p:nvPr/>
        </p:nvSpPr>
        <p:spPr>
          <a:xfrm>
            <a:off x="3883821" y="2570534"/>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14" name="文本框 13"/>
          <p:cNvSpPr txBox="1"/>
          <p:nvPr/>
        </p:nvSpPr>
        <p:spPr>
          <a:xfrm>
            <a:off x="1447207" y="2883808"/>
            <a:ext cx="1798045" cy="10147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1" lang="zh-CN" altLang="en-US" sz="6000" b="0" i="0" u="none" strike="noStrike" kern="1200" cap="none" spc="0" normalizeH="0" baseline="0" noProof="0" dirty="0">
                <a:ln>
                  <a:noFill/>
                </a:ln>
                <a:solidFill>
                  <a:srgbClr val="417DB3"/>
                </a:solidFill>
                <a:effectLst/>
                <a:uLnTx/>
                <a:uFillTx/>
                <a:latin typeface="华文中宋" panose="02010600040101010101" charset="-122"/>
                <a:ea typeface="华文中宋" panose="02010600040101010101" charset="-122"/>
                <a:cs typeface="+mn-ea"/>
                <a:sym typeface="+mn-lt"/>
              </a:rPr>
              <a:t>目录</a:t>
            </a:r>
          </a:p>
        </p:txBody>
      </p:sp>
      <p:sp>
        <p:nvSpPr>
          <p:cNvPr id="15" name="文本框 14"/>
          <p:cNvSpPr txBox="1"/>
          <p:nvPr/>
        </p:nvSpPr>
        <p:spPr>
          <a:xfrm>
            <a:off x="1531258" y="3889788"/>
            <a:ext cx="1798045"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1" lang="en-US" altLang="zh-CN" sz="2000" b="0" i="0" u="none" strike="noStrike" kern="1200" cap="none" spc="0" normalizeH="0" baseline="0" noProof="0">
                <a:ln>
                  <a:noFill/>
                </a:ln>
                <a:solidFill>
                  <a:prstClr val="white"/>
                </a:solidFill>
                <a:effectLst/>
                <a:uLnTx/>
                <a:uFillTx/>
                <a:cs typeface="+mn-ea"/>
                <a:sym typeface="+mn-lt"/>
              </a:rPr>
              <a:t>CON</a:t>
            </a:r>
            <a:r>
              <a:rPr kumimoji="1" lang="en-US" altLang="zh-CN" sz="2000" b="0" i="0" u="none" strike="noStrike" kern="1200" cap="none" spc="0" normalizeH="0" baseline="0" noProof="0">
                <a:ln>
                  <a:noFill/>
                </a:ln>
                <a:solidFill>
                  <a:srgbClr val="44546A"/>
                </a:solidFill>
                <a:effectLst/>
                <a:uLnTx/>
                <a:uFillTx/>
                <a:cs typeface="+mn-ea"/>
                <a:sym typeface="+mn-lt"/>
              </a:rPr>
              <a:t>TENTS</a:t>
            </a:r>
            <a:endParaRPr kumimoji="1" lang="zh-CN" altLang="en-US" sz="2000" b="0" i="0" u="none" strike="noStrike" kern="1200" cap="none" spc="0" normalizeH="0" baseline="0" noProof="0">
              <a:ln>
                <a:noFill/>
              </a:ln>
              <a:solidFill>
                <a:srgbClr val="44546A"/>
              </a:solidFill>
              <a:effectLst/>
              <a:uLnTx/>
              <a:uFillTx/>
              <a:cs typeface="+mn-ea"/>
              <a:sym typeface="+mn-lt"/>
            </a:endParaRPr>
          </a:p>
        </p:txBody>
      </p:sp>
      <p:sp>
        <p:nvSpPr>
          <p:cNvPr id="30" name="文本框 29"/>
          <p:cNvSpPr txBox="1"/>
          <p:nvPr/>
        </p:nvSpPr>
        <p:spPr>
          <a:xfrm>
            <a:off x="6927850" y="5252323"/>
            <a:ext cx="6094602" cy="460375"/>
          </a:xfrm>
          <a:prstGeom prst="rect">
            <a:avLst/>
          </a:prstGeom>
          <a:noFill/>
        </p:spPr>
        <p:txBody>
          <a:bodyPr wrap="square">
            <a:spAutoFit/>
          </a:bodyPr>
          <a:lstStyle/>
          <a:p>
            <a:r>
              <a:rPr lang="zh-CN" altLang="en-US" sz="1800" dirty="0">
                <a:solidFill>
                  <a:srgbClr val="002060"/>
                </a:solidFill>
                <a:latin typeface="Arial" panose="020B0604020202020204" pitchFamily="34" charset="0"/>
                <a:ea typeface="宋体" panose="02010600030101010101" pitchFamily="2" charset="-122"/>
              </a:rPr>
              <a:t>       </a:t>
            </a:r>
            <a:r>
              <a:rPr lang="zh-CN" altLang="en-US" sz="2400" b="1" dirty="0">
                <a:latin typeface="华文中宋" panose="02010600040101010101" charset="-122"/>
                <a:ea typeface="华文中宋" panose="02010600040101010101" charset="-122"/>
              </a:rPr>
              <a:t>自觉尊法学法守法用法</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8202"/>
                                        </p:tgtEl>
                                        <p:attrNameLst>
                                          <p:attrName>style.visibility</p:attrName>
                                        </p:attrNameLst>
                                      </p:cBhvr>
                                      <p:to>
                                        <p:strVal val="visible"/>
                                      </p:to>
                                    </p:set>
                                    <p:anim calcmode="lin" valueType="num">
                                      <p:cBhvr>
                                        <p:cTn id="7" dur="1000" fill="hold"/>
                                        <p:tgtEl>
                                          <p:spTgt spid="8202"/>
                                        </p:tgtEl>
                                        <p:attrNameLst>
                                          <p:attrName>ppt_x</p:attrName>
                                        </p:attrNameLst>
                                      </p:cBhvr>
                                      <p:tavLst>
                                        <p:tav tm="0">
                                          <p:val>
                                            <p:strVal val="#ppt_x-.2"/>
                                          </p:val>
                                        </p:tav>
                                        <p:tav tm="100000">
                                          <p:val>
                                            <p:strVal val="#ppt_x"/>
                                          </p:val>
                                        </p:tav>
                                      </p:tavLst>
                                    </p:anim>
                                    <p:anim calcmode="lin" valueType="num">
                                      <p:cBhvr>
                                        <p:cTn id="8" dur="1000" fill="hold"/>
                                        <p:tgtEl>
                                          <p:spTgt spid="8202"/>
                                        </p:tgtEl>
                                        <p:attrNameLst>
                                          <p:attrName>ppt_y</p:attrName>
                                        </p:attrNameLst>
                                      </p:cBhvr>
                                      <p:tavLst>
                                        <p:tav tm="0">
                                          <p:val>
                                            <p:strVal val="#ppt_y"/>
                                          </p:val>
                                        </p:tav>
                                        <p:tav tm="100000">
                                          <p:val>
                                            <p:strVal val="#ppt_y"/>
                                          </p:val>
                                        </p:tav>
                                      </p:tavLst>
                                    </p:anim>
                                    <p:animEffect transition="in" filter="wipe(right)" prLst="gradientSize: 0.1">
                                      <p:cBhvr>
                                        <p:cTn id="9" dur="1000"/>
                                        <p:tgtEl>
                                          <p:spTgt spid="8202"/>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8203"/>
                                        </p:tgtEl>
                                        <p:attrNameLst>
                                          <p:attrName>style.visibility</p:attrName>
                                        </p:attrNameLst>
                                      </p:cBhvr>
                                      <p:to>
                                        <p:strVal val="visible"/>
                                      </p:to>
                                    </p:set>
                                    <p:anim calcmode="lin" valueType="num">
                                      <p:cBhvr>
                                        <p:cTn id="12" dur="1000" fill="hold"/>
                                        <p:tgtEl>
                                          <p:spTgt spid="8203"/>
                                        </p:tgtEl>
                                        <p:attrNameLst>
                                          <p:attrName>ppt_x</p:attrName>
                                        </p:attrNameLst>
                                      </p:cBhvr>
                                      <p:tavLst>
                                        <p:tav tm="0">
                                          <p:val>
                                            <p:strVal val="#ppt_x-.2"/>
                                          </p:val>
                                        </p:tav>
                                        <p:tav tm="100000">
                                          <p:val>
                                            <p:strVal val="#ppt_x"/>
                                          </p:val>
                                        </p:tav>
                                      </p:tavLst>
                                    </p:anim>
                                    <p:anim calcmode="lin" valueType="num">
                                      <p:cBhvr>
                                        <p:cTn id="13" dur="1000" fill="hold"/>
                                        <p:tgtEl>
                                          <p:spTgt spid="8203"/>
                                        </p:tgtEl>
                                        <p:attrNameLst>
                                          <p:attrName>ppt_y</p:attrName>
                                        </p:attrNameLst>
                                      </p:cBhvr>
                                      <p:tavLst>
                                        <p:tav tm="0">
                                          <p:val>
                                            <p:strVal val="#ppt_y"/>
                                          </p:val>
                                        </p:tav>
                                        <p:tav tm="100000">
                                          <p:val>
                                            <p:strVal val="#ppt_y"/>
                                          </p:val>
                                        </p:tav>
                                      </p:tavLst>
                                    </p:anim>
                                    <p:animEffect transition="in" filter="wipe(right)" prLst="gradientSize: 0.1">
                                      <p:cBhvr>
                                        <p:cTn id="14" dur="1000"/>
                                        <p:tgtEl>
                                          <p:spTgt spid="8203"/>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000" fill="hold"/>
                                        <p:tgtEl>
                                          <p:spTgt spid="17"/>
                                        </p:tgtEl>
                                        <p:attrNameLst>
                                          <p:attrName>ppt_x</p:attrName>
                                        </p:attrNameLst>
                                      </p:cBhvr>
                                      <p:tavLst>
                                        <p:tav tm="0">
                                          <p:val>
                                            <p:strVal val="#ppt_x-.2"/>
                                          </p:val>
                                        </p:tav>
                                        <p:tav tm="100000">
                                          <p:val>
                                            <p:strVal val="#ppt_x"/>
                                          </p:val>
                                        </p:tav>
                                      </p:tavLst>
                                    </p:anim>
                                    <p:anim calcmode="lin" valueType="num">
                                      <p:cBhvr>
                                        <p:cTn id="18" dur="1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7"/>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ppt_x</p:attrName>
                                        </p:attrNameLst>
                                      </p:cBhvr>
                                      <p:tavLst>
                                        <p:tav tm="0">
                                          <p:val>
                                            <p:strVal val="#ppt_x-.2"/>
                                          </p:val>
                                        </p:tav>
                                        <p:tav tm="100000">
                                          <p:val>
                                            <p:strVal val="#ppt_x"/>
                                          </p:val>
                                        </p:tav>
                                      </p:tavLst>
                                    </p:anim>
                                    <p:anim calcmode="lin" valueType="num">
                                      <p:cBhvr>
                                        <p:cTn id="23" dur="10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24" dur="1000"/>
                                        <p:tgtEl>
                                          <p:spTgt spid="18"/>
                                        </p:tgtEl>
                                      </p:cBhvr>
                                    </p:animEffect>
                                  </p:childTnLst>
                                </p:cTn>
                              </p:par>
                              <p:par>
                                <p:cTn id="25" presetID="29"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1000" fill="hold"/>
                                        <p:tgtEl>
                                          <p:spTgt spid="20"/>
                                        </p:tgtEl>
                                        <p:attrNameLst>
                                          <p:attrName>ppt_x</p:attrName>
                                        </p:attrNameLst>
                                      </p:cBhvr>
                                      <p:tavLst>
                                        <p:tav tm="0">
                                          <p:val>
                                            <p:strVal val="#ppt_x-.2"/>
                                          </p:val>
                                        </p:tav>
                                        <p:tav tm="100000">
                                          <p:val>
                                            <p:strVal val="#ppt_x"/>
                                          </p:val>
                                        </p:tav>
                                      </p:tavLst>
                                    </p:anim>
                                    <p:anim calcmode="lin" valueType="num">
                                      <p:cBhvr>
                                        <p:cTn id="28" dur="10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29" dur="1000"/>
                                        <p:tgtEl>
                                          <p:spTgt spid="20"/>
                                        </p:tgtEl>
                                      </p:cBhvr>
                                    </p:animEffect>
                                  </p:childTnLst>
                                </p:cTn>
                              </p:par>
                              <p:par>
                                <p:cTn id="30" presetID="29"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p:cTn id="32" dur="1000" fill="hold"/>
                                        <p:tgtEl>
                                          <p:spTgt spid="21"/>
                                        </p:tgtEl>
                                        <p:attrNameLst>
                                          <p:attrName>ppt_x</p:attrName>
                                        </p:attrNameLst>
                                      </p:cBhvr>
                                      <p:tavLst>
                                        <p:tav tm="0">
                                          <p:val>
                                            <p:strVal val="#ppt_x-.2"/>
                                          </p:val>
                                        </p:tav>
                                        <p:tav tm="100000">
                                          <p:val>
                                            <p:strVal val="#ppt_x"/>
                                          </p:val>
                                        </p:tav>
                                      </p:tavLst>
                                    </p:anim>
                                    <p:anim calcmode="lin" valueType="num">
                                      <p:cBhvr>
                                        <p:cTn id="33" dur="1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34" dur="1000"/>
                                        <p:tgtEl>
                                          <p:spTgt spid="21"/>
                                        </p:tgtEl>
                                      </p:cBhvr>
                                    </p:animEffect>
                                  </p:childTnLst>
                                </p:cTn>
                              </p:par>
                              <p:par>
                                <p:cTn id="35" presetID="29"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ppt_x</p:attrName>
                                        </p:attrNameLst>
                                      </p:cBhvr>
                                      <p:tavLst>
                                        <p:tav tm="0">
                                          <p:val>
                                            <p:strVal val="#ppt_x-.2"/>
                                          </p:val>
                                        </p:tav>
                                        <p:tav tm="100000">
                                          <p:val>
                                            <p:strVal val="#ppt_x"/>
                                          </p:val>
                                        </p:tav>
                                      </p:tavLst>
                                    </p:anim>
                                    <p:anim calcmode="lin" valueType="num">
                                      <p:cBhvr>
                                        <p:cTn id="38" dur="1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39" dur="1000"/>
                                        <p:tgtEl>
                                          <p:spTgt spid="22"/>
                                        </p:tgtEl>
                                      </p:cBhvr>
                                    </p:animEffect>
                                  </p:childTnLst>
                                </p:cTn>
                              </p:par>
                              <p:par>
                                <p:cTn id="40" presetID="29"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1000" fill="hold"/>
                                        <p:tgtEl>
                                          <p:spTgt spid="23"/>
                                        </p:tgtEl>
                                        <p:attrNameLst>
                                          <p:attrName>ppt_x</p:attrName>
                                        </p:attrNameLst>
                                      </p:cBhvr>
                                      <p:tavLst>
                                        <p:tav tm="0">
                                          <p:val>
                                            <p:strVal val="#ppt_x-.2"/>
                                          </p:val>
                                        </p:tav>
                                        <p:tav tm="100000">
                                          <p:val>
                                            <p:strVal val="#ppt_x"/>
                                          </p:val>
                                        </p:tav>
                                      </p:tavLst>
                                    </p:anim>
                                    <p:anim calcmode="lin" valueType="num">
                                      <p:cBhvr>
                                        <p:cTn id="43" dur="1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44" dur="1000"/>
                                        <p:tgtEl>
                                          <p:spTgt spid="23"/>
                                        </p:tgtEl>
                                      </p:cBhvr>
                                    </p:animEffect>
                                  </p:childTnLst>
                                </p:cTn>
                              </p:par>
                              <p:par>
                                <p:cTn id="45" presetID="29"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p:cTn id="47" dur="1000" fill="hold"/>
                                        <p:tgtEl>
                                          <p:spTgt spid="24"/>
                                        </p:tgtEl>
                                        <p:attrNameLst>
                                          <p:attrName>ppt_x</p:attrName>
                                        </p:attrNameLst>
                                      </p:cBhvr>
                                      <p:tavLst>
                                        <p:tav tm="0">
                                          <p:val>
                                            <p:strVal val="#ppt_x-.2"/>
                                          </p:val>
                                        </p:tav>
                                        <p:tav tm="100000">
                                          <p:val>
                                            <p:strVal val="#ppt_x"/>
                                          </p:val>
                                        </p:tav>
                                      </p:tavLst>
                                    </p:anim>
                                    <p:anim calcmode="lin" valueType="num">
                                      <p:cBhvr>
                                        <p:cTn id="48" dur="1000" fill="hold"/>
                                        <p:tgtEl>
                                          <p:spTgt spid="24"/>
                                        </p:tgtEl>
                                        <p:attrNameLst>
                                          <p:attrName>ppt_y</p:attrName>
                                        </p:attrNameLst>
                                      </p:cBhvr>
                                      <p:tavLst>
                                        <p:tav tm="0">
                                          <p:val>
                                            <p:strVal val="#ppt_y"/>
                                          </p:val>
                                        </p:tav>
                                        <p:tav tm="100000">
                                          <p:val>
                                            <p:strVal val="#ppt_y"/>
                                          </p:val>
                                        </p:tav>
                                      </p:tavLst>
                                    </p:anim>
                                    <p:animEffect transition="in" filter="wipe(right)" prLst="gradientSize: 0.1">
                                      <p:cBhvr>
                                        <p:cTn id="49" dur="1000"/>
                                        <p:tgtEl>
                                          <p:spTgt spid="24"/>
                                        </p:tgtEl>
                                      </p:cBhvr>
                                    </p:animEffect>
                                  </p:childTnLst>
                                </p:cTn>
                              </p:par>
                              <p:par>
                                <p:cTn id="50" presetID="29"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1000" fill="hold"/>
                                        <p:tgtEl>
                                          <p:spTgt spid="25"/>
                                        </p:tgtEl>
                                        <p:attrNameLst>
                                          <p:attrName>ppt_x</p:attrName>
                                        </p:attrNameLst>
                                      </p:cBhvr>
                                      <p:tavLst>
                                        <p:tav tm="0">
                                          <p:val>
                                            <p:strVal val="#ppt_x-.2"/>
                                          </p:val>
                                        </p:tav>
                                        <p:tav tm="100000">
                                          <p:val>
                                            <p:strVal val="#ppt_x"/>
                                          </p:val>
                                        </p:tav>
                                      </p:tavLst>
                                    </p:anim>
                                    <p:anim calcmode="lin" valueType="num">
                                      <p:cBhvr>
                                        <p:cTn id="53" dur="1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54" dur="1000"/>
                                        <p:tgtEl>
                                          <p:spTgt spid="25"/>
                                        </p:tgtEl>
                                      </p:cBhvr>
                                    </p:animEffect>
                                  </p:childTnLst>
                                </p:cTn>
                              </p:par>
                              <p:par>
                                <p:cTn id="55" presetID="29"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p:cTn id="57" dur="1000" fill="hold"/>
                                        <p:tgtEl>
                                          <p:spTgt spid="26"/>
                                        </p:tgtEl>
                                        <p:attrNameLst>
                                          <p:attrName>ppt_x</p:attrName>
                                        </p:attrNameLst>
                                      </p:cBhvr>
                                      <p:tavLst>
                                        <p:tav tm="0">
                                          <p:val>
                                            <p:strVal val="#ppt_x-.2"/>
                                          </p:val>
                                        </p:tav>
                                        <p:tav tm="100000">
                                          <p:val>
                                            <p:strVal val="#ppt_x"/>
                                          </p:val>
                                        </p:tav>
                                      </p:tavLst>
                                    </p:anim>
                                    <p:anim calcmode="lin" valueType="num">
                                      <p:cBhvr>
                                        <p:cTn id="58" dur="1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59" dur="1000"/>
                                        <p:tgtEl>
                                          <p:spTgt spid="26"/>
                                        </p:tgtEl>
                                      </p:cBhvr>
                                    </p:animEffect>
                                  </p:childTnLst>
                                </p:cTn>
                              </p:par>
                              <p:par>
                                <p:cTn id="60" presetID="29"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 calcmode="lin" valueType="num">
                                      <p:cBhvr>
                                        <p:cTn id="62" dur="1000" fill="hold"/>
                                        <p:tgtEl>
                                          <p:spTgt spid="27"/>
                                        </p:tgtEl>
                                        <p:attrNameLst>
                                          <p:attrName>ppt_x</p:attrName>
                                        </p:attrNameLst>
                                      </p:cBhvr>
                                      <p:tavLst>
                                        <p:tav tm="0">
                                          <p:val>
                                            <p:strVal val="#ppt_x-.2"/>
                                          </p:val>
                                        </p:tav>
                                        <p:tav tm="100000">
                                          <p:val>
                                            <p:strVal val="#ppt_x"/>
                                          </p:val>
                                        </p:tav>
                                      </p:tavLst>
                                    </p:anim>
                                    <p:anim calcmode="lin" valueType="num">
                                      <p:cBhvr>
                                        <p:cTn id="63" dur="1000" fill="hold"/>
                                        <p:tgtEl>
                                          <p:spTgt spid="27"/>
                                        </p:tgtEl>
                                        <p:attrNameLst>
                                          <p:attrName>ppt_y</p:attrName>
                                        </p:attrNameLst>
                                      </p:cBhvr>
                                      <p:tavLst>
                                        <p:tav tm="0">
                                          <p:val>
                                            <p:strVal val="#ppt_y"/>
                                          </p:val>
                                        </p:tav>
                                        <p:tav tm="100000">
                                          <p:val>
                                            <p:strVal val="#ppt_y"/>
                                          </p:val>
                                        </p:tav>
                                      </p:tavLst>
                                    </p:anim>
                                    <p:animEffect transition="in" filter="wipe(right)" prLst="gradientSize: 0.1">
                                      <p:cBhvr>
                                        <p:cTn id="64" dur="1000"/>
                                        <p:tgtEl>
                                          <p:spTgt spid="27"/>
                                        </p:tgtEl>
                                      </p:cBhvr>
                                    </p:animEffect>
                                  </p:childTnLst>
                                </p:cTn>
                              </p:par>
                              <p:par>
                                <p:cTn id="65" presetID="29"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p:cTn id="67" dur="1000" fill="hold"/>
                                        <p:tgtEl>
                                          <p:spTgt spid="28"/>
                                        </p:tgtEl>
                                        <p:attrNameLst>
                                          <p:attrName>ppt_x</p:attrName>
                                        </p:attrNameLst>
                                      </p:cBhvr>
                                      <p:tavLst>
                                        <p:tav tm="0">
                                          <p:val>
                                            <p:strVal val="#ppt_x-.2"/>
                                          </p:val>
                                        </p:tav>
                                        <p:tav tm="100000">
                                          <p:val>
                                            <p:strVal val="#ppt_x"/>
                                          </p:val>
                                        </p:tav>
                                      </p:tavLst>
                                    </p:anim>
                                    <p:anim calcmode="lin" valueType="num">
                                      <p:cBhvr>
                                        <p:cTn id="68" dur="10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69" dur="1000"/>
                                        <p:tgtEl>
                                          <p:spTgt spid="28"/>
                                        </p:tgtEl>
                                      </p:cBhvr>
                                    </p:animEffect>
                                  </p:childTnLst>
                                </p:cTn>
                              </p:par>
                              <p:par>
                                <p:cTn id="70" presetID="29"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p:cTn id="72" dur="1000" fill="hold"/>
                                        <p:tgtEl>
                                          <p:spTgt spid="29"/>
                                        </p:tgtEl>
                                        <p:attrNameLst>
                                          <p:attrName>ppt_x</p:attrName>
                                        </p:attrNameLst>
                                      </p:cBhvr>
                                      <p:tavLst>
                                        <p:tav tm="0">
                                          <p:val>
                                            <p:strVal val="#ppt_x-.2"/>
                                          </p:val>
                                        </p:tav>
                                        <p:tav tm="100000">
                                          <p:val>
                                            <p:strVal val="#ppt_x"/>
                                          </p:val>
                                        </p:tav>
                                      </p:tavLst>
                                    </p:anim>
                                    <p:anim calcmode="lin" valueType="num">
                                      <p:cBhvr>
                                        <p:cTn id="73" dur="1000" fill="hold"/>
                                        <p:tgtEl>
                                          <p:spTgt spid="29"/>
                                        </p:tgtEl>
                                        <p:attrNameLst>
                                          <p:attrName>ppt_y</p:attrName>
                                        </p:attrNameLst>
                                      </p:cBhvr>
                                      <p:tavLst>
                                        <p:tav tm="0">
                                          <p:val>
                                            <p:strVal val="#ppt_y"/>
                                          </p:val>
                                        </p:tav>
                                        <p:tav tm="100000">
                                          <p:val>
                                            <p:strVal val="#ppt_y"/>
                                          </p:val>
                                        </p:tav>
                                      </p:tavLst>
                                    </p:anim>
                                    <p:animEffect transition="in" filter="wipe(right)" prLst="gradientSize: 0.1">
                                      <p:cBhvr>
                                        <p:cTn id="74" dur="1000"/>
                                        <p:tgtEl>
                                          <p:spTgt spid="29"/>
                                        </p:tgtEl>
                                      </p:cBhvr>
                                    </p:animEffect>
                                  </p:childTnLst>
                                </p:cTn>
                              </p:par>
                              <p:par>
                                <p:cTn id="75" presetID="29" presetClass="entr" presetSubtype="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 calcmode="lin" valueType="num">
                                      <p:cBhvr>
                                        <p:cTn id="77" dur="1000" fill="hold"/>
                                        <p:tgtEl>
                                          <p:spTgt spid="30"/>
                                        </p:tgtEl>
                                        <p:attrNameLst>
                                          <p:attrName>ppt_x</p:attrName>
                                        </p:attrNameLst>
                                      </p:cBhvr>
                                      <p:tavLst>
                                        <p:tav tm="0">
                                          <p:val>
                                            <p:strVal val="#ppt_x-.2"/>
                                          </p:val>
                                        </p:tav>
                                        <p:tav tm="100000">
                                          <p:val>
                                            <p:strVal val="#ppt_x"/>
                                          </p:val>
                                        </p:tav>
                                      </p:tavLst>
                                    </p:anim>
                                    <p:anim calcmode="lin" valueType="num">
                                      <p:cBhvr>
                                        <p:cTn id="78"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79"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2" grpId="0" bldLvl="0" animBg="1"/>
      <p:bldP spid="8203" grpId="0" animBg="1"/>
      <p:bldP spid="17" grpId="0"/>
      <p:bldP spid="18" grpId="0"/>
      <p:bldP spid="20" grpId="0" animBg="1"/>
      <p:bldP spid="21" grpId="0" animBg="1"/>
      <p:bldP spid="22" grpId="0" animBg="1"/>
      <p:bldP spid="23" grpId="0" animBg="1"/>
      <p:bldP spid="24" grpId="0"/>
      <p:bldP spid="25" grpId="0" animBg="1"/>
      <p:bldP spid="26" grpId="0" animBg="1"/>
      <p:bldP spid="27" grpId="0"/>
      <p:bldP spid="28" grpId="0" animBg="1"/>
      <p:bldP spid="29" grpId="0" animBg="1"/>
      <p:bldP spid="3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idx="4294967295"/>
          </p:nvPr>
        </p:nvSpPr>
        <p:spPr>
          <a:xfrm>
            <a:off x="605790" y="802005"/>
            <a:ext cx="5040313" cy="719138"/>
          </a:xfrm>
        </p:spPr>
        <p:txBody>
          <a:bodyPr vert="horz" wrap="square" lIns="91440" tIns="45720" rIns="91440" bIns="45720" anchor="ctr" anchorCtr="0"/>
          <a:lstStyle/>
          <a:p>
            <a:pPr eaLnBrk="1" hangingPunct="1"/>
            <a:r>
              <a:rPr lang="zh-CN" altLang="en-US" sz="3600" b="1" dirty="0">
                <a:solidFill>
                  <a:schemeClr val="accent1">
                    <a:lumMod val="75000"/>
                  </a:schemeClr>
                </a:solidFill>
                <a:latin typeface="华文中宋" panose="02010600040101010101" charset="-122"/>
                <a:ea typeface="华文中宋" panose="02010600040101010101" charset="-122"/>
              </a:rPr>
              <a:t>法律关系的基本要素</a:t>
            </a:r>
          </a:p>
        </p:txBody>
      </p:sp>
      <p:sp>
        <p:nvSpPr>
          <p:cNvPr id="39939" name="Rectangle 3"/>
          <p:cNvSpPr/>
          <p:nvPr/>
        </p:nvSpPr>
        <p:spPr>
          <a:xfrm>
            <a:off x="2505393" y="188913"/>
            <a:ext cx="6192837" cy="1944687"/>
          </a:xfrm>
          <a:prstGeom prst="rect">
            <a:avLst/>
          </a:prstGeom>
          <a:noFill/>
          <a:ln w="9525">
            <a:noFill/>
          </a:ln>
        </p:spPr>
        <p:txBody>
          <a:bodyPr/>
          <a:lstStyle/>
          <a:p>
            <a:pPr marL="342900" indent="-342900" eaLnBrk="1" hangingPunct="1">
              <a:spcBef>
                <a:spcPct val="20000"/>
              </a:spcBef>
            </a:pPr>
            <a:endParaRPr lang="zh-CN" altLang="en-US" sz="2000" b="1" dirty="0">
              <a:solidFill>
                <a:srgbClr val="FF00FF"/>
              </a:solidFill>
              <a:latin typeface="Arial" panose="020B0604020202020204" pitchFamily="34" charset="0"/>
              <a:ea typeface="楷体_GB2312" pitchFamily="49" charset="-122"/>
            </a:endParaRPr>
          </a:p>
          <a:p>
            <a:pPr marL="342900" indent="-342900" eaLnBrk="1" hangingPunct="1">
              <a:spcBef>
                <a:spcPct val="20000"/>
              </a:spcBef>
              <a:buChar char="•"/>
            </a:pPr>
            <a:endParaRPr lang="zh-CN" altLang="en-US" sz="2400" b="1" dirty="0">
              <a:latin typeface="楷体_GB2312" pitchFamily="49" charset="-122"/>
              <a:ea typeface="楷体_GB2312" pitchFamily="49" charset="-122"/>
            </a:endParaRPr>
          </a:p>
          <a:p>
            <a:pPr marL="342900" indent="-342900" eaLnBrk="1" hangingPunct="1">
              <a:spcBef>
                <a:spcPct val="20000"/>
              </a:spcBef>
              <a:buChar char="•"/>
            </a:pPr>
            <a:endParaRPr lang="zh-CN" altLang="en-US" sz="2400" b="1" dirty="0">
              <a:latin typeface="楷体_GB2312" pitchFamily="49" charset="-122"/>
              <a:ea typeface="楷体_GB2312" pitchFamily="49" charset="-122"/>
            </a:endParaRPr>
          </a:p>
          <a:p>
            <a:pPr marL="342900" indent="-342900" eaLnBrk="1" hangingPunct="1">
              <a:spcBef>
                <a:spcPct val="20000"/>
              </a:spcBef>
              <a:buChar char="•"/>
            </a:pPr>
            <a:endParaRPr lang="zh-CN" altLang="en-US" sz="2400" b="1" dirty="0">
              <a:latin typeface="楷体_GB2312" pitchFamily="49" charset="-122"/>
              <a:ea typeface="楷体_GB2312" pitchFamily="49" charset="-122"/>
            </a:endParaRPr>
          </a:p>
          <a:p>
            <a:pPr marL="342900" indent="-342900" eaLnBrk="1" hangingPunct="1">
              <a:spcBef>
                <a:spcPct val="20000"/>
              </a:spcBef>
            </a:pPr>
            <a:endParaRPr lang="zh-CN" altLang="en-US" sz="2400" b="1" dirty="0">
              <a:latin typeface="楷体_GB2312" pitchFamily="49" charset="-122"/>
              <a:ea typeface="楷体_GB2312" pitchFamily="49" charset="-122"/>
            </a:endParaRPr>
          </a:p>
        </p:txBody>
      </p:sp>
      <p:grpSp>
        <p:nvGrpSpPr>
          <p:cNvPr id="39941" name="组合 33796"/>
          <p:cNvGrpSpPr/>
          <p:nvPr/>
        </p:nvGrpSpPr>
        <p:grpSpPr>
          <a:xfrm>
            <a:off x="1316355" y="1867535"/>
            <a:ext cx="3218180" cy="3937433"/>
            <a:chOff x="0" y="0"/>
            <a:chExt cx="1766" cy="2266"/>
          </a:xfrm>
          <a:effectLst>
            <a:outerShdw blurRad="76200" dir="18900000" sy="23000" kx="-1200000" algn="bl" rotWithShape="0">
              <a:prstClr val="black">
                <a:alpha val="20000"/>
              </a:prstClr>
            </a:outerShdw>
            <a:reflection stA="45000" endPos="3000" dist="50800" dir="5400000" sy="-100000" algn="bl" rotWithShape="0"/>
          </a:effectLst>
        </p:grpSpPr>
        <p:sp>
          <p:nvSpPr>
            <p:cNvPr id="39971" name="AutoShape 6"/>
            <p:cNvSpPr/>
            <p:nvPr/>
          </p:nvSpPr>
          <p:spPr>
            <a:xfrm>
              <a:off x="0" y="217"/>
              <a:ext cx="1766" cy="2044"/>
            </a:xfrm>
            <a:prstGeom prst="roundRect">
              <a:avLst>
                <a:gd name="adj" fmla="val 17509"/>
              </a:avLst>
            </a:prstGeom>
            <a:gradFill rotWithShape="1">
              <a:gsLst>
                <a:gs pos="0">
                  <a:srgbClr val="34B034"/>
                </a:gs>
                <a:gs pos="100000">
                  <a:srgbClr val="3F8B4A"/>
                </a:gs>
              </a:gsLst>
              <a:lin ang="18900000" scaled="1"/>
              <a:tileRect/>
            </a:gra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39972" name="AutoShape 7"/>
            <p:cNvSpPr/>
            <p:nvPr/>
          </p:nvSpPr>
          <p:spPr>
            <a:xfrm>
              <a:off x="27" y="223"/>
              <a:ext cx="1713" cy="2005"/>
            </a:xfrm>
            <a:prstGeom prst="roundRect">
              <a:avLst>
                <a:gd name="adj" fmla="val 16667"/>
              </a:avLst>
            </a:prstGeom>
            <a:solidFill>
              <a:srgbClr val="73E77E"/>
            </a:soli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39974" name="AutoShape 9"/>
            <p:cNvSpPr/>
            <p:nvPr/>
          </p:nvSpPr>
          <p:spPr>
            <a:xfrm>
              <a:off x="41" y="239"/>
              <a:ext cx="1690" cy="506"/>
            </a:xfrm>
            <a:prstGeom prst="roundRect">
              <a:avLst>
                <a:gd name="adj" fmla="val 50000"/>
              </a:avLst>
            </a:prstGeom>
            <a:gradFill rotWithShape="1">
              <a:gsLst>
                <a:gs pos="0">
                  <a:srgbClr val="D0F7D4"/>
                </a:gs>
                <a:gs pos="100000">
                  <a:srgbClr val="73E77E"/>
                </a:gs>
              </a:gsLst>
              <a:lin ang="5400000" scaled="1"/>
              <a:tileRect/>
            </a:gra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39975" name="Oval 10"/>
            <p:cNvSpPr/>
            <p:nvPr/>
          </p:nvSpPr>
          <p:spPr>
            <a:xfrm>
              <a:off x="608" y="64"/>
              <a:ext cx="525" cy="325"/>
            </a:xfrm>
            <a:prstGeom prst="ellipse">
              <a:avLst/>
            </a:prstGeom>
            <a:solidFill>
              <a:srgbClr val="333333"/>
            </a:solidFill>
            <a:ln w="9525">
              <a:noFill/>
            </a:ln>
          </p:spPr>
          <p:txBody>
            <a:bodyPr anchor="ctr" anchorCtr="0">
              <a:spAutoFit/>
            </a:bodyPr>
            <a:lstStyle/>
            <a:p>
              <a:pPr eaLnBrk="1" hangingPunct="1"/>
              <a:endParaRPr lang="zh-CN" altLang="en-US" dirty="0">
                <a:latin typeface="Arial" panose="020B0604020202020204" pitchFamily="34" charset="0"/>
              </a:endParaRPr>
            </a:p>
          </p:txBody>
        </p:sp>
        <p:sp>
          <p:nvSpPr>
            <p:cNvPr id="39976" name="Oval 11"/>
            <p:cNvSpPr/>
            <p:nvPr/>
          </p:nvSpPr>
          <p:spPr>
            <a:xfrm>
              <a:off x="613" y="0"/>
              <a:ext cx="508" cy="445"/>
            </a:xfrm>
            <a:prstGeom prst="ellipse">
              <a:avLst/>
            </a:prstGeom>
            <a:gradFill rotWithShape="1">
              <a:gsLst>
                <a:gs pos="0">
                  <a:srgbClr val="636869"/>
                </a:gs>
                <a:gs pos="100000">
                  <a:srgbClr val="D6E1E2"/>
                </a:gs>
              </a:gsLst>
              <a:lin ang="5400000" scaled="1"/>
              <a:tileRect/>
            </a:gradFill>
            <a:ln w="9525">
              <a:noFill/>
            </a:ln>
          </p:spPr>
          <p:txBody>
            <a:bodyPr vert="eaVert" wrap="none" anchor="ctr" anchorCtr="0"/>
            <a:lstStyle/>
            <a:p>
              <a:pPr eaLnBrk="1" hangingPunct="1"/>
              <a:endParaRPr lang="zh-CN" altLang="en-US" dirty="0">
                <a:latin typeface="Arial" panose="020B0604020202020204" pitchFamily="34" charset="0"/>
              </a:endParaRPr>
            </a:p>
          </p:txBody>
        </p:sp>
        <p:sp>
          <p:nvSpPr>
            <p:cNvPr id="39977" name="Oval 12"/>
            <p:cNvSpPr/>
            <p:nvPr/>
          </p:nvSpPr>
          <p:spPr>
            <a:xfrm>
              <a:off x="619" y="3"/>
              <a:ext cx="497" cy="435"/>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nchorCtr="0"/>
            <a:lstStyle/>
            <a:p>
              <a:pPr eaLnBrk="1" hangingPunct="1"/>
              <a:endParaRPr lang="zh-CN" altLang="en-US" dirty="0">
                <a:latin typeface="Arial" panose="020B0604020202020204" pitchFamily="34" charset="0"/>
              </a:endParaRPr>
            </a:p>
          </p:txBody>
        </p:sp>
        <p:sp>
          <p:nvSpPr>
            <p:cNvPr id="39978" name="Oval 13"/>
            <p:cNvSpPr/>
            <p:nvPr/>
          </p:nvSpPr>
          <p:spPr>
            <a:xfrm>
              <a:off x="625" y="7"/>
              <a:ext cx="471" cy="406"/>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nchorCtr="0"/>
            <a:lstStyle/>
            <a:p>
              <a:pPr eaLnBrk="1" hangingPunct="1"/>
              <a:endParaRPr lang="zh-CN" altLang="en-US" dirty="0">
                <a:latin typeface="Arial" panose="020B0604020202020204" pitchFamily="34" charset="0"/>
              </a:endParaRPr>
            </a:p>
          </p:txBody>
        </p:sp>
        <p:sp>
          <p:nvSpPr>
            <p:cNvPr id="39979" name="Oval 14"/>
            <p:cNvSpPr/>
            <p:nvPr/>
          </p:nvSpPr>
          <p:spPr>
            <a:xfrm>
              <a:off x="653" y="19"/>
              <a:ext cx="419" cy="329"/>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nchorCtr="0"/>
            <a:lstStyle/>
            <a:p>
              <a:pPr eaLnBrk="1" hangingPunct="1"/>
              <a:endParaRPr lang="zh-CN" altLang="en-US" dirty="0">
                <a:latin typeface="Arial" panose="020B0604020202020204" pitchFamily="34" charset="0"/>
              </a:endParaRPr>
            </a:p>
          </p:txBody>
        </p:sp>
        <p:sp>
          <p:nvSpPr>
            <p:cNvPr id="39980" name="Text Box 15"/>
            <p:cNvSpPr txBox="1"/>
            <p:nvPr/>
          </p:nvSpPr>
          <p:spPr>
            <a:xfrm>
              <a:off x="755" y="63"/>
              <a:ext cx="222" cy="265"/>
            </a:xfrm>
            <a:prstGeom prst="rect">
              <a:avLst/>
            </a:prstGeom>
            <a:noFill/>
            <a:ln w="9525">
              <a:noFill/>
            </a:ln>
          </p:spPr>
          <p:txBody>
            <a:bodyPr wrap="square">
              <a:spAutoFit/>
            </a:bodyPr>
            <a:lstStyle/>
            <a:p>
              <a:pPr algn="ctr" eaLnBrk="1" hangingPunct="1"/>
              <a:r>
                <a:rPr lang="zh-CN" altLang="en-US" sz="2400" b="1" dirty="0">
                  <a:solidFill>
                    <a:srgbClr val="000000"/>
                  </a:solidFill>
                  <a:latin typeface="Arial" panose="020B0604020202020204" pitchFamily="34" charset="0"/>
                </a:rPr>
                <a:t>1</a:t>
              </a:r>
              <a:endParaRPr lang="zh-CN" altLang="en-US" b="1" dirty="0">
                <a:latin typeface="Arial" panose="020B0604020202020204" pitchFamily="34" charset="0"/>
              </a:endParaRPr>
            </a:p>
          </p:txBody>
        </p:sp>
        <p:sp>
          <p:nvSpPr>
            <p:cNvPr id="39981" name="Text Box 16"/>
            <p:cNvSpPr txBox="1"/>
            <p:nvPr/>
          </p:nvSpPr>
          <p:spPr>
            <a:xfrm>
              <a:off x="60" y="460"/>
              <a:ext cx="1680" cy="1806"/>
            </a:xfrm>
            <a:prstGeom prst="rect">
              <a:avLst/>
            </a:prstGeom>
            <a:noFill/>
            <a:ln w="9525">
              <a:noFill/>
            </a:ln>
          </p:spPr>
          <p:txBody>
            <a:bodyPr>
              <a:spAutoFit/>
            </a:bodyPr>
            <a:lstStyle/>
            <a:p>
              <a:pPr eaLnBrk="1" hangingPunct="1"/>
              <a:r>
                <a:rPr lang="zh-CN" altLang="en-US" sz="2200" dirty="0">
                  <a:solidFill>
                    <a:srgbClr val="C00000"/>
                  </a:solidFill>
                  <a:latin typeface="华文中宋" panose="02010600040101010101" charset="-122"/>
                  <a:ea typeface="华文中宋" panose="02010600040101010101" charset="-122"/>
                </a:rPr>
                <a:t>法律关系</a:t>
              </a:r>
              <a:r>
                <a:rPr lang="zh-CN" altLang="en-US" sz="2200" b="1" dirty="0">
                  <a:solidFill>
                    <a:srgbClr val="C00000"/>
                  </a:solidFill>
                  <a:latin typeface="华文中宋" panose="02010600040101010101" charset="-122"/>
                  <a:ea typeface="华文中宋" panose="02010600040101010101" charset="-122"/>
                </a:rPr>
                <a:t>主体</a:t>
              </a:r>
              <a:r>
                <a:rPr lang="zh-CN" altLang="en-US" sz="2200" dirty="0">
                  <a:latin typeface="华文中宋" panose="02010600040101010101" charset="-122"/>
                  <a:ea typeface="华文中宋" panose="02010600040101010101" charset="-122"/>
                </a:rPr>
                <a:t>，又称权义主体，即法律关系的参加者，是法律关系中权利的享受者和义务的承担者。享有权利的一方称为权利人，承担义务的一方称为义务人。包括自然人、集体（如法人）、国家等。</a:t>
              </a:r>
              <a:endParaRPr lang="zh-CN" altLang="en-US" sz="2000" dirty="0">
                <a:latin typeface="华文中宋" panose="02010600040101010101" charset="-122"/>
                <a:ea typeface="华文中宋" panose="02010600040101010101" charset="-122"/>
              </a:endParaRPr>
            </a:p>
          </p:txBody>
        </p:sp>
      </p:grpSp>
      <p:grpSp>
        <p:nvGrpSpPr>
          <p:cNvPr id="39942" name="组合 33810"/>
          <p:cNvGrpSpPr/>
          <p:nvPr/>
        </p:nvGrpSpPr>
        <p:grpSpPr>
          <a:xfrm>
            <a:off x="4893310" y="2420620"/>
            <a:ext cx="2513330" cy="3160395"/>
            <a:chOff x="4" y="0"/>
            <a:chExt cx="1373" cy="1991"/>
          </a:xfrm>
          <a:effectLst>
            <a:outerShdw blurRad="76200" dir="18900000" sy="23000" kx="-1200000" algn="bl" rotWithShape="0">
              <a:prstClr val="black">
                <a:alpha val="20000"/>
              </a:prstClr>
            </a:outerShdw>
          </a:effectLst>
        </p:grpSpPr>
        <p:sp>
          <p:nvSpPr>
            <p:cNvPr id="39957" name="AutoShape 20"/>
            <p:cNvSpPr/>
            <p:nvPr/>
          </p:nvSpPr>
          <p:spPr>
            <a:xfrm>
              <a:off x="4" y="191"/>
              <a:ext cx="1363" cy="1800"/>
            </a:xfrm>
            <a:prstGeom prst="roundRect">
              <a:avLst>
                <a:gd name="adj" fmla="val 17509"/>
              </a:avLst>
            </a:prstGeom>
            <a:gradFill rotWithShape="1">
              <a:gsLst>
                <a:gs pos="0">
                  <a:srgbClr val="B59F43"/>
                </a:gs>
                <a:gs pos="100000">
                  <a:srgbClr val="8F8849"/>
                </a:gs>
              </a:gsLst>
              <a:lin ang="18900000" scaled="1"/>
              <a:tileRect/>
            </a:gra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39958" name="AutoShape 21"/>
            <p:cNvSpPr/>
            <p:nvPr/>
          </p:nvSpPr>
          <p:spPr>
            <a:xfrm>
              <a:off x="25" y="196"/>
              <a:ext cx="1322" cy="1766"/>
            </a:xfrm>
            <a:prstGeom prst="roundRect">
              <a:avLst>
                <a:gd name="adj" fmla="val 16667"/>
              </a:avLst>
            </a:prstGeom>
            <a:solidFill>
              <a:srgbClr val="E9E065"/>
            </a:soli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39959" name="AutoShape 22"/>
            <p:cNvSpPr/>
            <p:nvPr/>
          </p:nvSpPr>
          <p:spPr>
            <a:xfrm>
              <a:off x="36" y="1496"/>
              <a:ext cx="1304" cy="447"/>
            </a:xfrm>
            <a:prstGeom prst="roundRect">
              <a:avLst>
                <a:gd name="adj" fmla="val 50000"/>
              </a:avLst>
            </a:prstGeom>
            <a:gradFill rotWithShape="1">
              <a:gsLst>
                <a:gs pos="0">
                  <a:srgbClr val="E9E065"/>
                </a:gs>
                <a:gs pos="100000">
                  <a:srgbClr val="F2EDA6"/>
                </a:gs>
              </a:gsLst>
              <a:lin ang="5400000" scaled="1"/>
              <a:tileRect/>
            </a:gra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39960" name="AutoShape 23"/>
            <p:cNvSpPr/>
            <p:nvPr/>
          </p:nvSpPr>
          <p:spPr>
            <a:xfrm>
              <a:off x="36" y="210"/>
              <a:ext cx="1304" cy="446"/>
            </a:xfrm>
            <a:prstGeom prst="roundRect">
              <a:avLst>
                <a:gd name="adj" fmla="val 50000"/>
              </a:avLst>
            </a:prstGeom>
            <a:gradFill rotWithShape="1">
              <a:gsLst>
                <a:gs pos="0">
                  <a:srgbClr val="F8F5CC"/>
                </a:gs>
                <a:gs pos="100000">
                  <a:srgbClr val="E9E065"/>
                </a:gs>
              </a:gsLst>
              <a:lin ang="5400000" scaled="1"/>
              <a:tileRect/>
            </a:gradFill>
            <a:ln w="9525">
              <a:noFill/>
            </a:ln>
          </p:spPr>
          <p:txBody>
            <a:bodyPr wrap="none" anchor="ctr" anchorCtr="0"/>
            <a:lstStyle/>
            <a:p>
              <a:pPr eaLnBrk="1" hangingPunct="1"/>
              <a:endParaRPr lang="zh-CN" altLang="en-US" dirty="0">
                <a:latin typeface="Arial" panose="020B0604020202020204" pitchFamily="34" charset="0"/>
              </a:endParaRPr>
            </a:p>
          </p:txBody>
        </p:sp>
        <p:grpSp>
          <p:nvGrpSpPr>
            <p:cNvPr id="39961" name="组合 33815"/>
            <p:cNvGrpSpPr/>
            <p:nvPr/>
          </p:nvGrpSpPr>
          <p:grpSpPr>
            <a:xfrm>
              <a:off x="473" y="0"/>
              <a:ext cx="405" cy="392"/>
              <a:chOff x="0" y="0"/>
              <a:chExt cx="405" cy="392"/>
            </a:xfrm>
          </p:grpSpPr>
          <p:sp>
            <p:nvSpPr>
              <p:cNvPr id="39966" name="Oval 25"/>
              <p:cNvSpPr/>
              <p:nvPr/>
            </p:nvSpPr>
            <p:spPr>
              <a:xfrm>
                <a:off x="0" y="37"/>
                <a:ext cx="405" cy="325"/>
              </a:xfrm>
              <a:prstGeom prst="ellipse">
                <a:avLst/>
              </a:prstGeom>
              <a:solidFill>
                <a:srgbClr val="333333"/>
              </a:solidFill>
              <a:ln w="9525">
                <a:noFill/>
              </a:ln>
            </p:spPr>
            <p:txBody>
              <a:bodyPr anchor="ctr" anchorCtr="0">
                <a:spAutoFit/>
              </a:bodyPr>
              <a:lstStyle/>
              <a:p>
                <a:pPr eaLnBrk="1" hangingPunct="1"/>
                <a:endParaRPr lang="zh-CN" altLang="en-US" dirty="0">
                  <a:latin typeface="Arial" panose="020B0604020202020204" pitchFamily="34" charset="0"/>
                </a:endParaRPr>
              </a:p>
            </p:txBody>
          </p:sp>
          <p:sp>
            <p:nvSpPr>
              <p:cNvPr id="39967" name="Oval 26"/>
              <p:cNvSpPr/>
              <p:nvPr/>
            </p:nvSpPr>
            <p:spPr>
              <a:xfrm>
                <a:off x="4" y="0"/>
                <a:ext cx="392" cy="392"/>
              </a:xfrm>
              <a:prstGeom prst="ellipse">
                <a:avLst/>
              </a:prstGeom>
              <a:gradFill rotWithShape="1">
                <a:gsLst>
                  <a:gs pos="0">
                    <a:srgbClr val="636869"/>
                  </a:gs>
                  <a:gs pos="100000">
                    <a:srgbClr val="D6E1E2"/>
                  </a:gs>
                </a:gsLst>
                <a:lin ang="5400000" scaled="1"/>
                <a:tileRect/>
              </a:gradFill>
              <a:ln w="9525">
                <a:noFill/>
              </a:ln>
            </p:spPr>
            <p:txBody>
              <a:bodyPr vert="eaVert" wrap="none" anchor="ctr" anchorCtr="0"/>
              <a:lstStyle/>
              <a:p>
                <a:pPr eaLnBrk="1" hangingPunct="1"/>
                <a:endParaRPr lang="zh-CN" altLang="en-US" dirty="0">
                  <a:latin typeface="Arial" panose="020B0604020202020204" pitchFamily="34" charset="0"/>
                </a:endParaRPr>
              </a:p>
            </p:txBody>
          </p:sp>
          <p:sp>
            <p:nvSpPr>
              <p:cNvPr id="39968" name="Oval 27"/>
              <p:cNvSpPr/>
              <p:nvPr/>
            </p:nvSpPr>
            <p:spPr>
              <a:xfrm>
                <a:off x="9" y="2"/>
                <a:ext cx="383" cy="383"/>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nchorCtr="0"/>
              <a:lstStyle/>
              <a:p>
                <a:pPr eaLnBrk="1" hangingPunct="1"/>
                <a:endParaRPr lang="zh-CN" altLang="en-US" dirty="0">
                  <a:latin typeface="Arial" panose="020B0604020202020204" pitchFamily="34" charset="0"/>
                </a:endParaRPr>
              </a:p>
            </p:txBody>
          </p:sp>
          <p:sp>
            <p:nvSpPr>
              <p:cNvPr id="39969" name="Oval 28"/>
              <p:cNvSpPr/>
              <p:nvPr/>
            </p:nvSpPr>
            <p:spPr>
              <a:xfrm>
                <a:off x="13" y="6"/>
                <a:ext cx="364" cy="357"/>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nchorCtr="0"/>
              <a:lstStyle/>
              <a:p>
                <a:pPr eaLnBrk="1" hangingPunct="1"/>
                <a:endParaRPr lang="zh-CN" altLang="en-US" dirty="0">
                  <a:latin typeface="Arial" panose="020B0604020202020204" pitchFamily="34" charset="0"/>
                </a:endParaRPr>
              </a:p>
            </p:txBody>
          </p:sp>
          <p:sp>
            <p:nvSpPr>
              <p:cNvPr id="39970" name="Oval 29"/>
              <p:cNvSpPr/>
              <p:nvPr/>
            </p:nvSpPr>
            <p:spPr>
              <a:xfrm>
                <a:off x="35" y="16"/>
                <a:ext cx="323" cy="290"/>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nchorCtr="0"/>
              <a:lstStyle/>
              <a:p>
                <a:pPr eaLnBrk="1" hangingPunct="1"/>
                <a:endParaRPr lang="zh-CN" altLang="en-US" dirty="0">
                  <a:latin typeface="Arial" panose="020B0604020202020204" pitchFamily="34" charset="0"/>
                </a:endParaRPr>
              </a:p>
            </p:txBody>
          </p:sp>
        </p:grpSp>
        <p:sp>
          <p:nvSpPr>
            <p:cNvPr id="39962" name="Text Box 30"/>
            <p:cNvSpPr txBox="1"/>
            <p:nvPr/>
          </p:nvSpPr>
          <p:spPr>
            <a:xfrm>
              <a:off x="563" y="55"/>
              <a:ext cx="222" cy="290"/>
            </a:xfrm>
            <a:prstGeom prst="rect">
              <a:avLst/>
            </a:prstGeom>
            <a:noFill/>
            <a:ln w="9525">
              <a:noFill/>
            </a:ln>
          </p:spPr>
          <p:txBody>
            <a:bodyPr wrap="square">
              <a:spAutoFit/>
            </a:bodyPr>
            <a:lstStyle/>
            <a:p>
              <a:pPr algn="ctr" eaLnBrk="1" hangingPunct="1"/>
              <a:r>
                <a:rPr lang="zh-CN" altLang="en-US" sz="2400" b="1" dirty="0">
                  <a:solidFill>
                    <a:srgbClr val="000000"/>
                  </a:solidFill>
                  <a:latin typeface="Arial" panose="020B0604020202020204" pitchFamily="34" charset="0"/>
                </a:rPr>
                <a:t>2</a:t>
              </a:r>
              <a:endParaRPr lang="zh-CN" altLang="en-US" b="1" dirty="0">
                <a:latin typeface="Arial" panose="020B0604020202020204" pitchFamily="34" charset="0"/>
              </a:endParaRPr>
            </a:p>
          </p:txBody>
        </p:sp>
        <p:sp>
          <p:nvSpPr>
            <p:cNvPr id="39963" name="Text Box 31"/>
            <p:cNvSpPr txBox="1"/>
            <p:nvPr/>
          </p:nvSpPr>
          <p:spPr>
            <a:xfrm>
              <a:off x="36" y="440"/>
              <a:ext cx="1341" cy="1551"/>
            </a:xfrm>
            <a:prstGeom prst="rect">
              <a:avLst/>
            </a:prstGeom>
            <a:noFill/>
            <a:ln w="9525">
              <a:noFill/>
            </a:ln>
          </p:spPr>
          <p:txBody>
            <a:bodyPr wrap="square">
              <a:spAutoFit/>
            </a:bodyPr>
            <a:lstStyle/>
            <a:p>
              <a:pPr eaLnBrk="1" hangingPunct="1"/>
              <a:r>
                <a:rPr lang="zh-CN" altLang="en-US" sz="2200" dirty="0">
                  <a:solidFill>
                    <a:srgbClr val="C00000"/>
                  </a:solidFill>
                  <a:latin typeface="华文中宋" panose="02010600040101010101" charset="-122"/>
                  <a:ea typeface="华文中宋" panose="02010600040101010101" charset="-122"/>
                </a:rPr>
                <a:t>法律关系的客体</a:t>
              </a:r>
              <a:r>
                <a:rPr lang="zh-CN" altLang="en-US" sz="2200" dirty="0">
                  <a:latin typeface="华文中宋" panose="02010600040101010101" charset="-122"/>
                  <a:ea typeface="华文中宋" panose="02010600040101010101" charset="-122"/>
                </a:rPr>
                <a:t>指法律权利义务指向的对象。法律关系的客体通常包括：物、行为、非物质财富（如专利技术）。</a:t>
              </a:r>
            </a:p>
          </p:txBody>
        </p:sp>
      </p:grpSp>
      <p:grpSp>
        <p:nvGrpSpPr>
          <p:cNvPr id="2" name="组合 1"/>
          <p:cNvGrpSpPr/>
          <p:nvPr/>
        </p:nvGrpSpPr>
        <p:grpSpPr>
          <a:xfrm>
            <a:off x="8065831" y="2175192"/>
            <a:ext cx="2988310" cy="4493895"/>
            <a:chOff x="12321" y="3433"/>
            <a:chExt cx="4706" cy="7077"/>
          </a:xfrm>
        </p:grpSpPr>
        <p:sp>
          <p:nvSpPr>
            <p:cNvPr id="39944" name="AutoShape 35"/>
            <p:cNvSpPr/>
            <p:nvPr/>
          </p:nvSpPr>
          <p:spPr>
            <a:xfrm>
              <a:off x="12321" y="3975"/>
              <a:ext cx="4706" cy="5110"/>
            </a:xfrm>
            <a:prstGeom prst="roundRect">
              <a:avLst>
                <a:gd name="adj" fmla="val 17509"/>
              </a:avLst>
            </a:prstGeom>
            <a:gradFill rotWithShape="1">
              <a:gsLst>
                <a:gs pos="0">
                  <a:srgbClr val="34B034"/>
                </a:gs>
                <a:gs pos="100000">
                  <a:srgbClr val="3F8B4A"/>
                </a:gs>
              </a:gsLst>
              <a:lin ang="18900000" scaled="1"/>
              <a:tileRect/>
            </a:gra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39945" name="AutoShape 36"/>
            <p:cNvSpPr/>
            <p:nvPr/>
          </p:nvSpPr>
          <p:spPr>
            <a:xfrm>
              <a:off x="12393" y="3990"/>
              <a:ext cx="4565" cy="5012"/>
            </a:xfrm>
            <a:prstGeom prst="roundRect">
              <a:avLst>
                <a:gd name="adj" fmla="val 16667"/>
              </a:avLst>
            </a:prstGeom>
            <a:solidFill>
              <a:srgbClr val="73E77E"/>
            </a:solidFill>
            <a:ln w="9525">
              <a:noFill/>
            </a:ln>
            <a:effectLst>
              <a:outerShdw blurRad="76200" dir="18900000" sy="23000" kx="-1200000" algn="bl" rotWithShape="0">
                <a:prstClr val="black">
                  <a:alpha val="20000"/>
                </a:prstClr>
              </a:outerShdw>
            </a:effectLst>
          </p:spPr>
          <p:txBody>
            <a:bodyPr wrap="none" anchor="ctr" anchorCtr="0"/>
            <a:lstStyle/>
            <a:p>
              <a:pPr eaLnBrk="1" hangingPunct="1"/>
              <a:endParaRPr lang="zh-CN" altLang="en-US" dirty="0">
                <a:latin typeface="Arial" panose="020B0604020202020204" pitchFamily="34" charset="0"/>
              </a:endParaRPr>
            </a:p>
          </p:txBody>
        </p:sp>
        <p:sp>
          <p:nvSpPr>
            <p:cNvPr id="39947" name="AutoShape 38"/>
            <p:cNvSpPr/>
            <p:nvPr/>
          </p:nvSpPr>
          <p:spPr>
            <a:xfrm>
              <a:off x="12431" y="4030"/>
              <a:ext cx="4501" cy="1265"/>
            </a:xfrm>
            <a:prstGeom prst="roundRect">
              <a:avLst>
                <a:gd name="adj" fmla="val 50000"/>
              </a:avLst>
            </a:prstGeom>
            <a:gradFill rotWithShape="1">
              <a:gsLst>
                <a:gs pos="0">
                  <a:srgbClr val="D0F7D4"/>
                </a:gs>
                <a:gs pos="100000">
                  <a:srgbClr val="73E77E"/>
                </a:gs>
              </a:gsLst>
              <a:lin ang="5400000" scaled="1"/>
              <a:tileRect/>
            </a:gradFill>
            <a:ln w="9525">
              <a:noFill/>
            </a:ln>
          </p:spPr>
          <p:txBody>
            <a:bodyPr wrap="none" anchor="ctr" anchorCtr="0"/>
            <a:lstStyle/>
            <a:p>
              <a:pPr eaLnBrk="1" hangingPunct="1"/>
              <a:endParaRPr lang="zh-CN" altLang="en-US" dirty="0">
                <a:latin typeface="Arial" panose="020B0604020202020204" pitchFamily="34" charset="0"/>
              </a:endParaRPr>
            </a:p>
          </p:txBody>
        </p:sp>
        <p:sp>
          <p:nvSpPr>
            <p:cNvPr id="39948" name="Oval 39"/>
            <p:cNvSpPr/>
            <p:nvPr/>
          </p:nvSpPr>
          <p:spPr>
            <a:xfrm>
              <a:off x="13940" y="3593"/>
              <a:ext cx="1399" cy="812"/>
            </a:xfrm>
            <a:prstGeom prst="ellipse">
              <a:avLst/>
            </a:prstGeom>
            <a:solidFill>
              <a:srgbClr val="333333"/>
            </a:solidFill>
            <a:ln w="9525">
              <a:noFill/>
            </a:ln>
          </p:spPr>
          <p:txBody>
            <a:bodyPr anchor="ctr" anchorCtr="0">
              <a:spAutoFit/>
            </a:bodyPr>
            <a:lstStyle/>
            <a:p>
              <a:pPr eaLnBrk="1" hangingPunct="1"/>
              <a:endParaRPr lang="zh-CN" altLang="en-US" dirty="0">
                <a:latin typeface="Arial" panose="020B0604020202020204" pitchFamily="34" charset="0"/>
              </a:endParaRPr>
            </a:p>
          </p:txBody>
        </p:sp>
        <p:sp>
          <p:nvSpPr>
            <p:cNvPr id="39949" name="Oval 40"/>
            <p:cNvSpPr/>
            <p:nvPr/>
          </p:nvSpPr>
          <p:spPr>
            <a:xfrm>
              <a:off x="13954" y="3433"/>
              <a:ext cx="1353" cy="1112"/>
            </a:xfrm>
            <a:prstGeom prst="ellipse">
              <a:avLst/>
            </a:prstGeom>
            <a:gradFill rotWithShape="1">
              <a:gsLst>
                <a:gs pos="0">
                  <a:srgbClr val="636869"/>
                </a:gs>
                <a:gs pos="100000">
                  <a:srgbClr val="D6E1E2"/>
                </a:gs>
              </a:gsLst>
              <a:lin ang="5400000" scaled="1"/>
              <a:tileRect/>
            </a:gradFill>
            <a:ln w="9525">
              <a:noFill/>
            </a:ln>
          </p:spPr>
          <p:txBody>
            <a:bodyPr vert="eaVert" wrap="none" anchor="ctr" anchorCtr="0"/>
            <a:lstStyle/>
            <a:p>
              <a:pPr eaLnBrk="1" hangingPunct="1"/>
              <a:endParaRPr lang="zh-CN" altLang="en-US" dirty="0">
                <a:latin typeface="Arial" panose="020B0604020202020204" pitchFamily="34" charset="0"/>
              </a:endParaRPr>
            </a:p>
          </p:txBody>
        </p:sp>
        <p:sp>
          <p:nvSpPr>
            <p:cNvPr id="39950" name="Oval 41"/>
            <p:cNvSpPr/>
            <p:nvPr/>
          </p:nvSpPr>
          <p:spPr>
            <a:xfrm>
              <a:off x="13971" y="3440"/>
              <a:ext cx="1321" cy="1087"/>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nchorCtr="0"/>
            <a:lstStyle/>
            <a:p>
              <a:pPr eaLnBrk="1" hangingPunct="1"/>
              <a:endParaRPr lang="zh-CN" altLang="en-US" dirty="0">
                <a:latin typeface="Arial" panose="020B0604020202020204" pitchFamily="34" charset="0"/>
              </a:endParaRPr>
            </a:p>
          </p:txBody>
        </p:sp>
        <p:sp>
          <p:nvSpPr>
            <p:cNvPr id="39951" name="Oval 42"/>
            <p:cNvSpPr/>
            <p:nvPr/>
          </p:nvSpPr>
          <p:spPr>
            <a:xfrm>
              <a:off x="13986" y="3450"/>
              <a:ext cx="1255" cy="1015"/>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nchorCtr="0"/>
            <a:lstStyle/>
            <a:p>
              <a:pPr eaLnBrk="1" hangingPunct="1"/>
              <a:endParaRPr lang="zh-CN" altLang="en-US" dirty="0">
                <a:latin typeface="Arial" panose="020B0604020202020204" pitchFamily="34" charset="0"/>
              </a:endParaRPr>
            </a:p>
          </p:txBody>
        </p:sp>
        <p:sp>
          <p:nvSpPr>
            <p:cNvPr id="39952" name="Oval 43"/>
            <p:cNvSpPr/>
            <p:nvPr/>
          </p:nvSpPr>
          <p:spPr>
            <a:xfrm>
              <a:off x="14061" y="3480"/>
              <a:ext cx="1114" cy="822"/>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nchorCtr="0"/>
            <a:lstStyle/>
            <a:p>
              <a:pPr eaLnBrk="1" hangingPunct="1"/>
              <a:endParaRPr lang="zh-CN" altLang="en-US" dirty="0">
                <a:latin typeface="Arial" panose="020B0604020202020204" pitchFamily="34" charset="0"/>
              </a:endParaRPr>
            </a:p>
          </p:txBody>
        </p:sp>
        <p:sp>
          <p:nvSpPr>
            <p:cNvPr id="39953" name="Text Box 44"/>
            <p:cNvSpPr txBox="1"/>
            <p:nvPr/>
          </p:nvSpPr>
          <p:spPr>
            <a:xfrm>
              <a:off x="14309" y="3590"/>
              <a:ext cx="641" cy="725"/>
            </a:xfrm>
            <a:prstGeom prst="rect">
              <a:avLst/>
            </a:prstGeom>
            <a:noFill/>
            <a:ln w="9525">
              <a:noFill/>
            </a:ln>
          </p:spPr>
          <p:txBody>
            <a:bodyPr wrap="square">
              <a:spAutoFit/>
            </a:bodyPr>
            <a:lstStyle/>
            <a:p>
              <a:pPr algn="ctr" eaLnBrk="1" hangingPunct="1"/>
              <a:r>
                <a:rPr lang="zh-CN" altLang="en-US" sz="2400" b="1" dirty="0">
                  <a:solidFill>
                    <a:srgbClr val="000000"/>
                  </a:solidFill>
                  <a:latin typeface="Arial" panose="020B0604020202020204" pitchFamily="34" charset="0"/>
                </a:rPr>
                <a:t>3</a:t>
              </a:r>
              <a:endParaRPr lang="zh-CN" altLang="en-US" b="1" dirty="0">
                <a:latin typeface="Arial" panose="020B0604020202020204" pitchFamily="34" charset="0"/>
              </a:endParaRPr>
            </a:p>
          </p:txBody>
        </p:sp>
        <p:sp>
          <p:nvSpPr>
            <p:cNvPr id="39954" name="Text Box 45"/>
            <p:cNvSpPr txBox="1"/>
            <p:nvPr/>
          </p:nvSpPr>
          <p:spPr>
            <a:xfrm>
              <a:off x="12485" y="4788"/>
              <a:ext cx="4449" cy="3876"/>
            </a:xfrm>
            <a:prstGeom prst="rect">
              <a:avLst/>
            </a:prstGeom>
            <a:noFill/>
            <a:ln w="9525">
              <a:noFill/>
            </a:ln>
          </p:spPr>
          <p:txBody>
            <a:bodyPr wrap="square">
              <a:spAutoFit/>
            </a:bodyPr>
            <a:lstStyle/>
            <a:p>
              <a:pPr eaLnBrk="1" hangingPunct="1"/>
              <a:r>
                <a:rPr lang="zh-CN" altLang="en-US" sz="2200" dirty="0">
                  <a:solidFill>
                    <a:srgbClr val="C00000"/>
                  </a:solidFill>
                  <a:latin typeface="华文中宋" panose="02010600040101010101" charset="-122"/>
                  <a:ea typeface="华文中宋" panose="02010600040101010101" charset="-122"/>
                </a:rPr>
                <a:t>法律关系的</a:t>
              </a:r>
              <a:r>
                <a:rPr lang="zh-CN" altLang="en-US" sz="2200" b="1" dirty="0">
                  <a:solidFill>
                    <a:srgbClr val="C00000"/>
                  </a:solidFill>
                  <a:latin typeface="华文中宋" panose="02010600040101010101" charset="-122"/>
                  <a:ea typeface="华文中宋" panose="02010600040101010101" charset="-122"/>
                </a:rPr>
                <a:t>内容</a:t>
              </a:r>
              <a:r>
                <a:rPr lang="zh-CN" altLang="en-US" sz="2200" dirty="0">
                  <a:latin typeface="华文中宋" panose="02010600040101010101" charset="-122"/>
                  <a:ea typeface="华文中宋" panose="02010600040101010101" charset="-122"/>
                </a:rPr>
                <a:t>即法律权利与法律义务。法律权利是法律规定的从事某种</a:t>
              </a:r>
              <a:r>
                <a:rPr lang="zh-CN" altLang="en-US" sz="2200" b="1" dirty="0">
                  <a:solidFill>
                    <a:srgbClr val="7030A0"/>
                  </a:solidFill>
                  <a:latin typeface="华文中宋" panose="02010600040101010101" charset="-122"/>
                  <a:ea typeface="华文中宋" panose="02010600040101010101" charset="-122"/>
                </a:rPr>
                <a:t>行为</a:t>
              </a:r>
              <a:r>
                <a:rPr lang="zh-CN" altLang="en-US" sz="2200" dirty="0">
                  <a:latin typeface="华文中宋" panose="02010600040101010101" charset="-122"/>
                  <a:ea typeface="华文中宋" panose="02010600040101010101" charset="-122"/>
                </a:rPr>
                <a:t>的可能性；法律义务是法律规定的从事某种行为的必要性。</a:t>
              </a:r>
              <a:endParaRPr lang="zh-CN" altLang="en-US" sz="2000" dirty="0">
                <a:latin typeface="华文中宋" panose="02010600040101010101" charset="-122"/>
                <a:ea typeface="华文中宋" panose="02010600040101010101" charset="-122"/>
              </a:endParaRPr>
            </a:p>
          </p:txBody>
        </p:sp>
        <p:sp>
          <p:nvSpPr>
            <p:cNvPr id="39956" name="AutoShape 47"/>
            <p:cNvSpPr/>
            <p:nvPr/>
          </p:nvSpPr>
          <p:spPr>
            <a:xfrm>
              <a:off x="12425" y="9128"/>
              <a:ext cx="4501" cy="1382"/>
            </a:xfrm>
            <a:prstGeom prst="roundRect">
              <a:avLst>
                <a:gd name="adj" fmla="val 50000"/>
              </a:avLst>
            </a:prstGeom>
            <a:noFill/>
            <a:ln w="9525">
              <a:noFill/>
            </a:ln>
          </p:spPr>
          <p:txBody>
            <a:bodyPr wrap="none" anchor="ctr" anchorCtr="0"/>
            <a:lstStyle/>
            <a:p>
              <a:pPr eaLnBrk="1" hangingPunct="1"/>
              <a:endParaRPr lang="zh-CN" altLang="en-US" dirty="0">
                <a:latin typeface="Arial" panose="020B060402020202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39938"/>
                                        </p:tgtEl>
                                        <p:attrNameLst>
                                          <p:attrName>style.visibility</p:attrName>
                                        </p:attrNameLst>
                                      </p:cBhvr>
                                      <p:to>
                                        <p:strVal val="visible"/>
                                      </p:to>
                                    </p:set>
                                    <p:anim calcmode="lin" valueType="num">
                                      <p:cBhvr>
                                        <p:cTn id="7" dur="500" fill="hold"/>
                                        <p:tgtEl>
                                          <p:spTgt spid="39938"/>
                                        </p:tgtEl>
                                        <p:attrNameLst>
                                          <p:attrName>ppt_x</p:attrName>
                                        </p:attrNameLst>
                                      </p:cBhvr>
                                      <p:tavLst>
                                        <p:tav tm="0">
                                          <p:val>
                                            <p:strVal val="#ppt_x-.2"/>
                                          </p:val>
                                        </p:tav>
                                        <p:tav tm="100000">
                                          <p:val>
                                            <p:strVal val="#ppt_x"/>
                                          </p:val>
                                        </p:tav>
                                      </p:tavLst>
                                    </p:anim>
                                    <p:anim calcmode="lin" valueType="num">
                                      <p:cBhvr>
                                        <p:cTn id="8" dur="500" fill="hold"/>
                                        <p:tgtEl>
                                          <p:spTgt spid="39938"/>
                                        </p:tgtEl>
                                        <p:attrNameLst>
                                          <p:attrName>ppt_y</p:attrName>
                                        </p:attrNameLst>
                                      </p:cBhvr>
                                      <p:tavLst>
                                        <p:tav tm="0">
                                          <p:val>
                                            <p:strVal val="#ppt_y"/>
                                          </p:val>
                                        </p:tav>
                                        <p:tav tm="100000">
                                          <p:val>
                                            <p:strVal val="#ppt_y"/>
                                          </p:val>
                                        </p:tav>
                                      </p:tavLst>
                                    </p:anim>
                                    <p:animEffect transition="in" filter="wipe(right)" prLst="gradientSize: 0.1">
                                      <p:cBhvr>
                                        <p:cTn id="9" dur="500"/>
                                        <p:tgtEl>
                                          <p:spTgt spid="39938"/>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39941"/>
                                        </p:tgtEl>
                                        <p:attrNameLst>
                                          <p:attrName>style.visibility</p:attrName>
                                        </p:attrNameLst>
                                      </p:cBhvr>
                                      <p:to>
                                        <p:strVal val="visible"/>
                                      </p:to>
                                    </p:set>
                                    <p:animEffect transition="in" filter="blinds(horizontal)">
                                      <p:cBhvr>
                                        <p:cTn id="14" dur="500"/>
                                        <p:tgtEl>
                                          <p:spTgt spid="39941"/>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39942"/>
                                        </p:tgtEl>
                                        <p:attrNameLst>
                                          <p:attrName>style.visibility</p:attrName>
                                        </p:attrNameLst>
                                      </p:cBhvr>
                                      <p:to>
                                        <p:strVal val="visible"/>
                                      </p:to>
                                    </p:set>
                                    <p:animEffect transition="in" filter="blinds(horizontal)">
                                      <p:cBhvr>
                                        <p:cTn id="19" dur="500"/>
                                        <p:tgtEl>
                                          <p:spTgt spid="3994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body" idx="4294967295"/>
          </p:nvPr>
        </p:nvSpPr>
        <p:spPr>
          <a:xfrm>
            <a:off x="866775" y="1838008"/>
            <a:ext cx="5786438" cy="3643312"/>
          </a:xfrm>
        </p:spPr>
        <p:txBody>
          <a:bodyPr vert="horz" wrap="square" lIns="91440" tIns="45720" rIns="91440" bIns="45720" anchor="t" anchorCtr="0"/>
          <a:lstStyle/>
          <a:p>
            <a:pPr eaLnBrk="1" hangingPunct="1">
              <a:lnSpc>
                <a:spcPct val="100000"/>
              </a:lnSpc>
              <a:buFont typeface="Arial" panose="020B0604020202020204" pitchFamily="34" charset="0"/>
              <a:buChar char="•"/>
            </a:pPr>
            <a:r>
              <a:rPr lang="zh-CN" altLang="en-US" sz="2800" dirty="0">
                <a:latin typeface="华文中宋" panose="02010600040101010101" charset="-122"/>
                <a:ea typeface="华文中宋" panose="02010600040101010101" charset="-122"/>
                <a:cs typeface="华文中宋" panose="02010600040101010101" charset="-122"/>
              </a:rPr>
              <a:t>法的渊源，也称“法源”，或“法律渊源”，是指那些具有法的效力作用和意义的法的外在表现形式，因此，法的渊源也叫法的形式，它侧重于从法的外在的形式意义上来把握法的各种表现形式。</a:t>
            </a:r>
            <a:endParaRPr lang="en-US" altLang="zh-CN" sz="2800" dirty="0">
              <a:latin typeface="华文中宋" panose="02010600040101010101" charset="-122"/>
              <a:ea typeface="华文中宋" panose="02010600040101010101" charset="-122"/>
              <a:cs typeface="华文中宋" panose="02010600040101010101" charset="-122"/>
            </a:endParaRPr>
          </a:p>
          <a:p>
            <a:pPr eaLnBrk="1" hangingPunct="1">
              <a:lnSpc>
                <a:spcPct val="100000"/>
              </a:lnSpc>
              <a:buFont typeface="Arial" panose="020B0604020202020204" pitchFamily="34" charset="0"/>
              <a:buChar char="•"/>
            </a:pPr>
            <a:endParaRPr lang="en-US" altLang="zh-CN" dirty="0">
              <a:latin typeface="华文中宋" panose="02010600040101010101" charset="-122"/>
              <a:ea typeface="华文中宋" panose="02010600040101010101" charset="-122"/>
              <a:cs typeface="华文中宋" panose="02010600040101010101" charset="-122"/>
            </a:endParaRPr>
          </a:p>
          <a:p>
            <a:pPr eaLnBrk="1" hangingPunct="1">
              <a:lnSpc>
                <a:spcPct val="100000"/>
              </a:lnSpc>
              <a:buFont typeface="Arial" panose="020B0604020202020204" pitchFamily="34" charset="0"/>
              <a:buChar char="•"/>
            </a:pPr>
            <a:endParaRPr lang="en-US" altLang="zh-CN" sz="2800" dirty="0">
              <a:latin typeface="华文中宋" panose="02010600040101010101" charset="-122"/>
              <a:ea typeface="华文中宋" panose="02010600040101010101" charset="-122"/>
              <a:cs typeface="华文中宋" panose="02010600040101010101" charset="-122"/>
            </a:endParaRPr>
          </a:p>
          <a:p>
            <a:pPr eaLnBrk="1" hangingPunct="1">
              <a:lnSpc>
                <a:spcPct val="100000"/>
              </a:lnSpc>
              <a:buFont typeface="Arial" panose="020B0604020202020204" pitchFamily="34" charset="0"/>
              <a:buChar char="•"/>
            </a:pPr>
            <a:r>
              <a:rPr lang="zh-CN" altLang="en-US" dirty="0">
                <a:solidFill>
                  <a:srgbClr val="7030A0"/>
                </a:solidFill>
                <a:latin typeface="华文中宋" panose="02010600040101010101" charset="-122"/>
                <a:ea typeface="华文中宋" panose="02010600040101010101" charset="-122"/>
                <a:cs typeface="华文中宋" panose="02010600040101010101" charset="-122"/>
              </a:rPr>
              <a:t>我国社会主义法的渊源：</a:t>
            </a:r>
            <a:endParaRPr lang="zh-CN" altLang="en-US" sz="2800" dirty="0">
              <a:solidFill>
                <a:srgbClr val="7030A0"/>
              </a:solidFill>
              <a:latin typeface="华文中宋" panose="02010600040101010101" charset="-122"/>
              <a:ea typeface="华文中宋" panose="02010600040101010101" charset="-122"/>
              <a:cs typeface="华文中宋" panose="02010600040101010101" charset="-122"/>
            </a:endParaRPr>
          </a:p>
        </p:txBody>
      </p:sp>
      <p:sp>
        <p:nvSpPr>
          <p:cNvPr id="41987" name="Rectangle 3"/>
          <p:cNvSpPr/>
          <p:nvPr/>
        </p:nvSpPr>
        <p:spPr>
          <a:xfrm>
            <a:off x="660083" y="953453"/>
            <a:ext cx="2212465" cy="584775"/>
          </a:xfrm>
          <a:prstGeom prst="rect">
            <a:avLst/>
          </a:prstGeom>
          <a:noFill/>
          <a:ln w="9525">
            <a:noFill/>
          </a:ln>
        </p:spPr>
        <p:txBody>
          <a:bodyPr wrap="none">
            <a:spAutoFit/>
          </a:bodyPr>
          <a:lstStyle/>
          <a:p>
            <a:pPr eaLnBrk="1" hangingPunct="1">
              <a:spcBef>
                <a:spcPct val="20000"/>
              </a:spcBef>
            </a:pPr>
            <a:r>
              <a:rPr lang="en-US" altLang="zh-CN" sz="3200" b="1" dirty="0">
                <a:solidFill>
                  <a:srgbClr val="FF5050"/>
                </a:solidFill>
                <a:latin typeface="华文中宋" panose="02010600040101010101" charset="-122"/>
                <a:ea typeface="华文中宋" panose="02010600040101010101" charset="-122"/>
                <a:cs typeface="华文中宋" panose="02010600040101010101" charset="-122"/>
              </a:rPr>
              <a:t>3</a:t>
            </a:r>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rPr>
              <a:t>.法的渊源</a:t>
            </a:r>
          </a:p>
        </p:txBody>
      </p:sp>
      <p:pic>
        <p:nvPicPr>
          <p:cNvPr id="37893" name="Picture 5" descr="0198761236_01_LZZZZZZZ">
            <a:hlinkClick r:id="rId2"/>
          </p:cNvPr>
          <p:cNvPicPr>
            <a:picLocks noChangeAspect="1"/>
          </p:cNvPicPr>
          <p:nvPr/>
        </p:nvPicPr>
        <p:blipFill>
          <a:blip r:embed="rId3"/>
          <a:stretch>
            <a:fillRect/>
          </a:stretch>
        </p:blipFill>
        <p:spPr>
          <a:xfrm>
            <a:off x="8070850" y="1931035"/>
            <a:ext cx="2571750" cy="3912235"/>
          </a:xfrm>
          <a:prstGeom prst="rect">
            <a:avLst/>
          </a:prstGeom>
          <a:noFill/>
          <a:ln w="9525">
            <a:noFill/>
          </a:ln>
        </p:spPr>
      </p:pic>
      <p:sp>
        <p:nvSpPr>
          <p:cNvPr id="37894" name="Text Box 6"/>
          <p:cNvSpPr txBox="1"/>
          <p:nvPr/>
        </p:nvSpPr>
        <p:spPr>
          <a:xfrm>
            <a:off x="8835390" y="3656965"/>
            <a:ext cx="1368425" cy="460375"/>
          </a:xfrm>
          <a:prstGeom prst="rect">
            <a:avLst/>
          </a:prstGeom>
          <a:noFill/>
          <a:ln w="9525">
            <a:noFill/>
          </a:ln>
        </p:spPr>
        <p:txBody>
          <a:bodyPr>
            <a:spAutoFit/>
          </a:bodyPr>
          <a:lstStyle/>
          <a:p>
            <a:r>
              <a:rPr lang="zh-CN" altLang="en-US" sz="2400" b="1" dirty="0">
                <a:latin typeface="Arial" panose="020B0604020202020204" pitchFamily="34" charset="0"/>
                <a:ea typeface="黑体" panose="02010609060101010101" charset="-122"/>
              </a:rPr>
              <a:t>法理学</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41987"/>
                                        </p:tgtEl>
                                        <p:attrNameLst>
                                          <p:attrName>style.visibility</p:attrName>
                                        </p:attrNameLst>
                                      </p:cBhvr>
                                      <p:to>
                                        <p:strVal val="visible"/>
                                      </p:to>
                                    </p:set>
                                    <p:anim calcmode="lin" valueType="num">
                                      <p:cBhvr>
                                        <p:cTn id="7" dur="500" fill="hold"/>
                                        <p:tgtEl>
                                          <p:spTgt spid="41987"/>
                                        </p:tgtEl>
                                        <p:attrNameLst>
                                          <p:attrName>ppt_x</p:attrName>
                                        </p:attrNameLst>
                                      </p:cBhvr>
                                      <p:tavLst>
                                        <p:tav tm="0">
                                          <p:val>
                                            <p:strVal val="#ppt_x-.2"/>
                                          </p:val>
                                        </p:tav>
                                        <p:tav tm="100000">
                                          <p:val>
                                            <p:strVal val="#ppt_x"/>
                                          </p:val>
                                        </p:tav>
                                      </p:tavLst>
                                    </p:anim>
                                    <p:anim calcmode="lin" valueType="num">
                                      <p:cBhvr>
                                        <p:cTn id="8" dur="500" fill="hold"/>
                                        <p:tgtEl>
                                          <p:spTgt spid="41987"/>
                                        </p:tgtEl>
                                        <p:attrNameLst>
                                          <p:attrName>ppt_y</p:attrName>
                                        </p:attrNameLst>
                                      </p:cBhvr>
                                      <p:tavLst>
                                        <p:tav tm="0">
                                          <p:val>
                                            <p:strVal val="#ppt_y"/>
                                          </p:val>
                                        </p:tav>
                                        <p:tav tm="100000">
                                          <p:val>
                                            <p:strVal val="#ppt_y"/>
                                          </p:val>
                                        </p:tav>
                                      </p:tavLst>
                                    </p:anim>
                                    <p:animEffect transition="in" filter="wipe(right)" prLst="gradientSize: 0.1">
                                      <p:cBhvr>
                                        <p:cTn id="9" dur="500"/>
                                        <p:tgtEl>
                                          <p:spTgt spid="41987"/>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500" fill="hold">
                                          <p:stCondLst>
                                            <p:cond delay="0"/>
                                          </p:stCondLst>
                                        </p:cTn>
                                        <p:tgtEl>
                                          <p:spTgt spid="41986">
                                            <p:txEl>
                                              <p:pRg st="0" end="0"/>
                                            </p:txEl>
                                          </p:spTgt>
                                        </p:tgtEl>
                                        <p:attrNameLst>
                                          <p:attrName>style.visibility</p:attrName>
                                        </p:attrNameLst>
                                      </p:cBhvr>
                                      <p:to>
                                        <p:strVal val="visible"/>
                                      </p:to>
                                    </p:set>
                                    <p:anim calcmode="lin" valueType="num">
                                      <p:cBhvr>
                                        <p:cTn id="13" dur="500" fill="hold"/>
                                        <p:tgtEl>
                                          <p:spTgt spid="41986">
                                            <p:txEl>
                                              <p:pRg st="0" end="0"/>
                                            </p:txEl>
                                          </p:spTgt>
                                        </p:tgtEl>
                                        <p:attrNameLst>
                                          <p:attrName>ppt_x</p:attrName>
                                        </p:attrNameLst>
                                      </p:cBhvr>
                                      <p:tavLst>
                                        <p:tav tm="0">
                                          <p:val>
                                            <p:strVal val="#ppt_x-.2"/>
                                          </p:val>
                                        </p:tav>
                                        <p:tav tm="100000">
                                          <p:val>
                                            <p:strVal val="#ppt_x"/>
                                          </p:val>
                                        </p:tav>
                                      </p:tavLst>
                                    </p:anim>
                                    <p:anim calcmode="lin" valueType="num">
                                      <p:cBhvr>
                                        <p:cTn id="14" dur="500" fill="hold"/>
                                        <p:tgtEl>
                                          <p:spTgt spid="41986">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5" dur="500"/>
                                        <p:tgtEl>
                                          <p:spTgt spid="4198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9" presetClass="entr" presetSubtype="0" fill="hold" grpId="0" nodeType="clickEffect">
                                  <p:stCondLst>
                                    <p:cond delay="0"/>
                                  </p:stCondLst>
                                  <p:childTnLst>
                                    <p:set>
                                      <p:cBhvr>
                                        <p:cTn id="19" dur="500" fill="hold">
                                          <p:stCondLst>
                                            <p:cond delay="0"/>
                                          </p:stCondLst>
                                        </p:cTn>
                                        <p:tgtEl>
                                          <p:spTgt spid="41986">
                                            <p:txEl>
                                              <p:pRg st="3" end="3"/>
                                            </p:txEl>
                                          </p:spTgt>
                                        </p:tgtEl>
                                        <p:attrNameLst>
                                          <p:attrName>style.visibility</p:attrName>
                                        </p:attrNameLst>
                                      </p:cBhvr>
                                      <p:to>
                                        <p:strVal val="visible"/>
                                      </p:to>
                                    </p:set>
                                    <p:anim calcmode="lin" valueType="num">
                                      <p:cBhvr>
                                        <p:cTn id="20" dur="500" fill="hold"/>
                                        <p:tgtEl>
                                          <p:spTgt spid="41986">
                                            <p:txEl>
                                              <p:pRg st="3" end="3"/>
                                            </p:txEl>
                                          </p:spTgt>
                                        </p:tgtEl>
                                        <p:attrNameLst>
                                          <p:attrName>ppt_x</p:attrName>
                                        </p:attrNameLst>
                                      </p:cBhvr>
                                      <p:tavLst>
                                        <p:tav tm="0">
                                          <p:val>
                                            <p:strVal val="#ppt_x-.2"/>
                                          </p:val>
                                        </p:tav>
                                        <p:tav tm="100000">
                                          <p:val>
                                            <p:strVal val="#ppt_x"/>
                                          </p:val>
                                        </p:tav>
                                      </p:tavLst>
                                    </p:anim>
                                    <p:anim calcmode="lin" valueType="num">
                                      <p:cBhvr>
                                        <p:cTn id="21" dur="500" fill="hold"/>
                                        <p:tgtEl>
                                          <p:spTgt spid="41986">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22" dur="500"/>
                                        <p:tgtEl>
                                          <p:spTgt spid="41986">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7893"/>
                                        </p:tgtEl>
                                        <p:attrNameLst>
                                          <p:attrName>style.visibility</p:attrName>
                                        </p:attrNameLst>
                                      </p:cBhvr>
                                      <p:to>
                                        <p:strVal val="visible"/>
                                      </p:to>
                                    </p:set>
                                    <p:animEffect transition="in" filter="blinds(horizontal)">
                                      <p:cBhvr>
                                        <p:cTn id="25" dur="500"/>
                                        <p:tgtEl>
                                          <p:spTgt spid="3789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7894"/>
                                        </p:tgtEl>
                                        <p:attrNameLst>
                                          <p:attrName>style.visibility</p:attrName>
                                        </p:attrNameLst>
                                      </p:cBhvr>
                                      <p:to>
                                        <p:strVal val="visible"/>
                                      </p:to>
                                    </p:set>
                                    <p:animEffect transition="in" filter="blinds(horizontal)">
                                      <p:cBhvr>
                                        <p:cTn id="28" dur="500"/>
                                        <p:tgtEl>
                                          <p:spTgt spid="378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build="p"/>
      <p:bldP spid="41987" grpId="0"/>
      <p:bldP spid="3789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19175" y="728980"/>
            <a:ext cx="10153015" cy="5957570"/>
          </a:xfrm>
          <a:prstGeom prst="rect">
            <a:avLst/>
          </a:prstGeom>
          <a:blipFill>
            <a:blip r:embed="rId2" cstate="print"/>
            <a:stretch>
              <a:fillRect/>
            </a:stretch>
          </a:blipFill>
        </p:spPr>
        <p:txBody>
          <a:bodyPr wrap="square" lIns="0" tIns="0" rIns="0" bIns="0" rtlCol="0"/>
          <a:lstStyle/>
          <a:p>
            <a:endParaRPr/>
          </a:p>
        </p:txBody>
      </p:sp>
      <p:sp>
        <p:nvSpPr>
          <p:cNvPr id="3" name="矩形 2"/>
          <p:cNvSpPr/>
          <p:nvPr/>
        </p:nvSpPr>
        <p:spPr>
          <a:xfrm>
            <a:off x="3921761" y="924560"/>
            <a:ext cx="6096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黑体" panose="02010609060101010101" charset="-122"/>
                <a:ea typeface="黑体" panose="02010609060101010101" charset="-122"/>
              </a:rPr>
              <a:t>权力</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xinsrc_34204043009407032243414"/>
          <p:cNvPicPr>
            <a:picLocks noChangeAspect="1"/>
          </p:cNvPicPr>
          <p:nvPr/>
        </p:nvPicPr>
        <p:blipFill>
          <a:blip r:embed="rId2"/>
          <a:srcRect b="52803"/>
          <a:stretch>
            <a:fillRect/>
          </a:stretch>
        </p:blipFill>
        <p:spPr>
          <a:xfrm>
            <a:off x="6478270" y="2224405"/>
            <a:ext cx="4920615" cy="3709035"/>
          </a:xfrm>
          <a:prstGeom prst="rect">
            <a:avLst/>
          </a:prstGeom>
          <a:noFill/>
          <a:ln w="9525">
            <a:noFill/>
          </a:ln>
        </p:spPr>
      </p:pic>
      <p:sp>
        <p:nvSpPr>
          <p:cNvPr id="40963" name="Rectangle 2"/>
          <p:cNvSpPr>
            <a:spLocks noGrp="1"/>
          </p:cNvSpPr>
          <p:nvPr>
            <p:ph type="title" idx="4294967295"/>
          </p:nvPr>
        </p:nvSpPr>
        <p:spPr>
          <a:xfrm>
            <a:off x="730885" y="982980"/>
            <a:ext cx="6696075" cy="719138"/>
          </a:xfrm>
        </p:spPr>
        <p:txBody>
          <a:bodyPr vert="horz" wrap="square" lIns="91440" tIns="45720" rIns="91440" bIns="45720" anchor="ctr" anchorCtr="0"/>
          <a:lstStyle/>
          <a:p>
            <a:pPr algn="l" eaLnBrk="1" hangingPunct="1"/>
            <a:r>
              <a:rPr lang="en-US" altLang="zh-CN" sz="3200" b="1" dirty="0" smtClean="0">
                <a:solidFill>
                  <a:srgbClr val="FF5050"/>
                </a:solidFill>
                <a:latin typeface="华文中宋" panose="02010600040101010101" charset="-122"/>
                <a:ea typeface="华文中宋" panose="02010600040101010101" charset="-122"/>
                <a:cs typeface="华文中宋" panose="02010600040101010101" charset="-122"/>
              </a:rPr>
              <a:t>4</a:t>
            </a:r>
            <a:r>
              <a:rPr lang="zh-CN" altLang="en-US" sz="3200" b="1" smtClean="0">
                <a:solidFill>
                  <a:srgbClr val="FF5050"/>
                </a:solidFill>
                <a:latin typeface="华文中宋" panose="02010600040101010101" charset="-122"/>
                <a:ea typeface="华文中宋" panose="02010600040101010101" charset="-122"/>
                <a:cs typeface="华文中宋" panose="02010600040101010101" charset="-122"/>
              </a:rPr>
              <a:t>.</a:t>
            </a:r>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rPr>
              <a:t>法律事实</a:t>
            </a:r>
            <a:r>
              <a:rPr lang="zh-CN" altLang="en-US" sz="3200" b="1" dirty="0">
                <a:solidFill>
                  <a:srgbClr val="FF0000"/>
                </a:solidFill>
                <a:latin typeface="黑体" panose="02010609060101010101" charset="-122"/>
                <a:ea typeface="黑体" panose="02010609060101010101" charset="-122"/>
              </a:rPr>
              <a:t/>
            </a:r>
            <a:br>
              <a:rPr lang="zh-CN" altLang="en-US" sz="3200" b="1" dirty="0">
                <a:solidFill>
                  <a:srgbClr val="FF0000"/>
                </a:solidFill>
                <a:latin typeface="黑体" panose="02010609060101010101" charset="-122"/>
                <a:ea typeface="黑体" panose="02010609060101010101" charset="-122"/>
              </a:rPr>
            </a:br>
            <a:endParaRPr lang="zh-CN" altLang="en-US" sz="2400" b="1" dirty="0">
              <a:solidFill>
                <a:srgbClr val="0000FF"/>
              </a:solidFill>
              <a:ea typeface="楷体_GB2312" pitchFamily="49" charset="-122"/>
            </a:endParaRPr>
          </a:p>
        </p:txBody>
      </p:sp>
      <p:sp>
        <p:nvSpPr>
          <p:cNvPr id="40964" name="Rectangle 3"/>
          <p:cNvSpPr/>
          <p:nvPr/>
        </p:nvSpPr>
        <p:spPr>
          <a:xfrm>
            <a:off x="1173798" y="2565718"/>
            <a:ext cx="5059680" cy="460375"/>
          </a:xfrm>
          <a:prstGeom prst="rect">
            <a:avLst/>
          </a:prstGeom>
          <a:noFill/>
          <a:ln w="9525">
            <a:noFill/>
          </a:ln>
        </p:spPr>
        <p:txBody>
          <a:bodyPr wrap="none">
            <a:spAutoFit/>
          </a:bodyPr>
          <a:lstStyle/>
          <a:p>
            <a:pPr eaLnBrk="1" hangingPunct="1"/>
            <a:r>
              <a:rPr lang="zh-CN" altLang="en-US" sz="2400" dirty="0">
                <a:latin typeface="华文中宋" panose="02010600040101010101" charset="-122"/>
                <a:ea typeface="华文中宋" panose="02010600040101010101" charset="-122"/>
              </a:rPr>
              <a:t>法律关系产生、变更和消灭的条件：</a:t>
            </a:r>
          </a:p>
        </p:txBody>
      </p:sp>
      <p:sp>
        <p:nvSpPr>
          <p:cNvPr id="40965" name="Rectangle 4"/>
          <p:cNvSpPr/>
          <p:nvPr/>
        </p:nvSpPr>
        <p:spPr>
          <a:xfrm>
            <a:off x="1072515" y="2690495"/>
            <a:ext cx="4264660" cy="3168650"/>
          </a:xfrm>
          <a:prstGeom prst="rect">
            <a:avLst/>
          </a:prstGeom>
          <a:noFill/>
          <a:ln w="9525">
            <a:noFill/>
          </a:ln>
        </p:spPr>
        <p:txBody>
          <a:bodyPr/>
          <a:lstStyle/>
          <a:p>
            <a:pPr marL="342900" indent="-342900" eaLnBrk="1" hangingPunct="1">
              <a:spcBef>
                <a:spcPct val="20000"/>
              </a:spcBef>
            </a:pPr>
            <a:endParaRPr lang="zh-CN" altLang="en-US" sz="2400" dirty="0">
              <a:solidFill>
                <a:srgbClr val="FF00FF"/>
              </a:solidFill>
              <a:latin typeface="华文中宋" panose="02010600040101010101" charset="-122"/>
              <a:ea typeface="华文中宋" panose="02010600040101010101" charset="-122"/>
              <a:cs typeface="华文中宋" panose="02010600040101010101" charset="-122"/>
            </a:endParaRPr>
          </a:p>
          <a:p>
            <a:pPr marL="342900" indent="-342900" eaLnBrk="1" hangingPunct="1">
              <a:spcBef>
                <a:spcPct val="20000"/>
              </a:spcBef>
              <a:buChar char="•"/>
            </a:pPr>
            <a:r>
              <a:rPr lang="zh-CN" altLang="en-US" sz="2400" dirty="0">
                <a:latin typeface="华文中宋" panose="02010600040101010101" charset="-122"/>
                <a:ea typeface="华文中宋" panose="02010600040101010101" charset="-122"/>
                <a:cs typeface="华文中宋" panose="02010600040101010101" charset="-122"/>
              </a:rPr>
              <a:t>法律规范，即法律关系产生、变更和消灭的法律依据；</a:t>
            </a:r>
          </a:p>
          <a:p>
            <a:pPr marL="342900" indent="-342900" eaLnBrk="1" hangingPunct="1">
              <a:spcBef>
                <a:spcPct val="20000"/>
              </a:spcBef>
              <a:buChar char="•"/>
            </a:pPr>
            <a:r>
              <a:rPr lang="zh-CN" altLang="en-US" sz="2400" dirty="0">
                <a:latin typeface="华文中宋" panose="02010600040101010101" charset="-122"/>
                <a:ea typeface="华文中宋" panose="02010600040101010101" charset="-122"/>
                <a:cs typeface="华文中宋" panose="02010600040101010101" charset="-122"/>
              </a:rPr>
              <a:t>权利主体，即法律权利与法律义务的承担者；</a:t>
            </a:r>
          </a:p>
          <a:p>
            <a:pPr marL="342900" indent="-342900" eaLnBrk="1" hangingPunct="1">
              <a:spcBef>
                <a:spcPct val="20000"/>
              </a:spcBef>
              <a:buChar char="•"/>
            </a:pPr>
            <a:r>
              <a:rPr lang="zh-CN" altLang="en-US" sz="2400" dirty="0">
                <a:latin typeface="华文中宋" panose="02010600040101010101" charset="-122"/>
                <a:ea typeface="华文中宋" panose="02010600040101010101" charset="-122"/>
                <a:cs typeface="华文中宋" panose="02010600040101010101" charset="-122"/>
              </a:rPr>
              <a:t>法律事实，即出现法律规范所假定出现的那种情况。</a:t>
            </a:r>
            <a:r>
              <a:rPr lang="zh-CN" altLang="en-US" sz="2400" b="1" dirty="0">
                <a:latin typeface="华文中宋" panose="02010600040101010101" charset="-122"/>
                <a:ea typeface="华文中宋" panose="02010600040101010101" charset="-122"/>
                <a:cs typeface="华文中宋" panose="02010600040101010101" charset="-122"/>
              </a:rPr>
              <a:t> </a:t>
            </a:r>
          </a:p>
          <a:p>
            <a:pPr marL="342900" indent="-342900" eaLnBrk="1" hangingPunct="1">
              <a:spcBef>
                <a:spcPct val="20000"/>
              </a:spcBef>
              <a:buChar char="•"/>
            </a:pPr>
            <a:endParaRPr lang="zh-CN" altLang="en-US" sz="2400" b="1" dirty="0">
              <a:latin typeface="华文中宋" panose="02010600040101010101" charset="-122"/>
              <a:ea typeface="华文中宋" panose="02010600040101010101" charset="-122"/>
              <a:cs typeface="华文中宋" panose="02010600040101010101" charset="-122"/>
            </a:endParaRPr>
          </a:p>
        </p:txBody>
      </p:sp>
      <p:sp>
        <p:nvSpPr>
          <p:cNvPr id="40966" name="Rectangle 6"/>
          <p:cNvSpPr/>
          <p:nvPr/>
        </p:nvSpPr>
        <p:spPr>
          <a:xfrm>
            <a:off x="7669213" y="5902326"/>
            <a:ext cx="2995295" cy="460375"/>
          </a:xfrm>
          <a:prstGeom prst="rect">
            <a:avLst/>
          </a:prstGeom>
          <a:noFill/>
          <a:ln w="9525">
            <a:noFill/>
          </a:ln>
        </p:spPr>
        <p:txBody>
          <a:bodyPr wrap="none" anchor="ctr" anchorCtr="0">
            <a:spAutoFit/>
          </a:bodyPr>
          <a:lstStyle/>
          <a:p>
            <a:pPr eaLnBrk="1" hangingPunct="1"/>
            <a:r>
              <a:rPr lang="zh-CN" altLang="en-US" sz="2400" b="1" dirty="0">
                <a:solidFill>
                  <a:srgbClr val="FF0000"/>
                </a:solidFill>
                <a:latin typeface="华文楷体" panose="02010600040101010101" charset="-122"/>
                <a:ea typeface="华文楷体" panose="02010600040101010101" charset="-122"/>
              </a:rPr>
              <a:t>劳务派遣的法律关系</a:t>
            </a:r>
            <a:r>
              <a:rPr lang="zh-CN" altLang="en-US" dirty="0">
                <a:latin typeface="Arial" panose="020B0604020202020204" pitchFamily="34" charset="0"/>
              </a:rPr>
              <a:t> </a:t>
            </a:r>
          </a:p>
        </p:txBody>
      </p:sp>
      <p:sp>
        <p:nvSpPr>
          <p:cNvPr id="40967" name="Text Box 7"/>
          <p:cNvSpPr txBox="1"/>
          <p:nvPr/>
        </p:nvSpPr>
        <p:spPr>
          <a:xfrm>
            <a:off x="1072515" y="1702435"/>
            <a:ext cx="8015605" cy="521970"/>
          </a:xfrm>
          <a:prstGeom prst="rect">
            <a:avLst/>
          </a:prstGeom>
          <a:noFill/>
          <a:ln w="9525">
            <a:noFill/>
          </a:ln>
        </p:spPr>
        <p:txBody>
          <a:bodyPr wrap="square">
            <a:spAutoFit/>
          </a:bodyPr>
          <a:lstStyle/>
          <a:p>
            <a:pPr eaLnBrk="1" hangingPunct="1">
              <a:spcBef>
                <a:spcPct val="50000"/>
              </a:spcBef>
            </a:pPr>
            <a:r>
              <a:rPr lang="zh-CN" altLang="en-US" sz="2800" b="1" dirty="0">
                <a:latin typeface="华文中宋" panose="02010600040101010101" charset="-122"/>
                <a:ea typeface="华文中宋" panose="02010600040101010101" charset="-122"/>
              </a:rPr>
              <a:t>即引起法律关系的产生、变更和消灭的现象。</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40963"/>
                                        </p:tgtEl>
                                        <p:attrNameLst>
                                          <p:attrName>style.visibility</p:attrName>
                                        </p:attrNameLst>
                                      </p:cBhvr>
                                      <p:to>
                                        <p:strVal val="visible"/>
                                      </p:to>
                                    </p:set>
                                    <p:anim calcmode="lin" valueType="num">
                                      <p:cBhvr>
                                        <p:cTn id="7" dur="500" fill="hold"/>
                                        <p:tgtEl>
                                          <p:spTgt spid="40963"/>
                                        </p:tgtEl>
                                        <p:attrNameLst>
                                          <p:attrName>ppt_x</p:attrName>
                                        </p:attrNameLst>
                                      </p:cBhvr>
                                      <p:tavLst>
                                        <p:tav tm="0">
                                          <p:val>
                                            <p:strVal val="#ppt_x-.2"/>
                                          </p:val>
                                        </p:tav>
                                        <p:tav tm="100000">
                                          <p:val>
                                            <p:strVal val="#ppt_x"/>
                                          </p:val>
                                        </p:tav>
                                      </p:tavLst>
                                    </p:anim>
                                    <p:anim calcmode="lin" valueType="num">
                                      <p:cBhvr>
                                        <p:cTn id="8" dur="500" fill="hold"/>
                                        <p:tgtEl>
                                          <p:spTgt spid="40963"/>
                                        </p:tgtEl>
                                        <p:attrNameLst>
                                          <p:attrName>ppt_y</p:attrName>
                                        </p:attrNameLst>
                                      </p:cBhvr>
                                      <p:tavLst>
                                        <p:tav tm="0">
                                          <p:val>
                                            <p:strVal val="#ppt_y"/>
                                          </p:val>
                                        </p:tav>
                                        <p:tav tm="100000">
                                          <p:val>
                                            <p:strVal val="#ppt_y"/>
                                          </p:val>
                                        </p:tav>
                                      </p:tavLst>
                                    </p:anim>
                                    <p:animEffect transition="in" filter="wipe(right)" prLst="gradientSize: 0.1">
                                      <p:cBhvr>
                                        <p:cTn id="9" dur="500"/>
                                        <p:tgtEl>
                                          <p:spTgt spid="40963"/>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500" fill="hold">
                                          <p:stCondLst>
                                            <p:cond delay="0"/>
                                          </p:stCondLst>
                                        </p:cTn>
                                        <p:tgtEl>
                                          <p:spTgt spid="40967"/>
                                        </p:tgtEl>
                                        <p:attrNameLst>
                                          <p:attrName>style.visibility</p:attrName>
                                        </p:attrNameLst>
                                      </p:cBhvr>
                                      <p:to>
                                        <p:strVal val="visible"/>
                                      </p:to>
                                    </p:set>
                                    <p:anim calcmode="lin" valueType="num">
                                      <p:cBhvr>
                                        <p:cTn id="13" dur="500" fill="hold"/>
                                        <p:tgtEl>
                                          <p:spTgt spid="40967"/>
                                        </p:tgtEl>
                                        <p:attrNameLst>
                                          <p:attrName>ppt_x</p:attrName>
                                        </p:attrNameLst>
                                      </p:cBhvr>
                                      <p:tavLst>
                                        <p:tav tm="0">
                                          <p:val>
                                            <p:strVal val="#ppt_x-.2"/>
                                          </p:val>
                                        </p:tav>
                                        <p:tav tm="100000">
                                          <p:val>
                                            <p:strVal val="#ppt_x"/>
                                          </p:val>
                                        </p:tav>
                                      </p:tavLst>
                                    </p:anim>
                                    <p:anim calcmode="lin" valueType="num">
                                      <p:cBhvr>
                                        <p:cTn id="14" dur="500" fill="hold"/>
                                        <p:tgtEl>
                                          <p:spTgt spid="40967"/>
                                        </p:tgtEl>
                                        <p:attrNameLst>
                                          <p:attrName>ppt_y</p:attrName>
                                        </p:attrNameLst>
                                      </p:cBhvr>
                                      <p:tavLst>
                                        <p:tav tm="0">
                                          <p:val>
                                            <p:strVal val="#ppt_y"/>
                                          </p:val>
                                        </p:tav>
                                        <p:tav tm="100000">
                                          <p:val>
                                            <p:strVal val="#ppt_y"/>
                                          </p:val>
                                        </p:tav>
                                      </p:tavLst>
                                    </p:anim>
                                    <p:animEffect transition="in" filter="wipe(right)" prLst="gradientSize: 0.1">
                                      <p:cBhvr>
                                        <p:cTn id="15" dur="500"/>
                                        <p:tgtEl>
                                          <p:spTgt spid="40967"/>
                                        </p:tgtEl>
                                      </p:cBhvr>
                                    </p:animEffect>
                                  </p:childTnLst>
                                </p:cTn>
                              </p:par>
                            </p:childTnLst>
                          </p:cTn>
                        </p:par>
                        <p:par>
                          <p:cTn id="16" fill="hold">
                            <p:stCondLst>
                              <p:cond delay="1000"/>
                            </p:stCondLst>
                            <p:childTnLst>
                              <p:par>
                                <p:cTn id="17" presetID="29" presetClass="entr" presetSubtype="0" fill="hold" grpId="0" nodeType="afterEffect">
                                  <p:stCondLst>
                                    <p:cond delay="0"/>
                                  </p:stCondLst>
                                  <p:childTnLst>
                                    <p:set>
                                      <p:cBhvr>
                                        <p:cTn id="18" dur="500" fill="hold">
                                          <p:stCondLst>
                                            <p:cond delay="0"/>
                                          </p:stCondLst>
                                        </p:cTn>
                                        <p:tgtEl>
                                          <p:spTgt spid="40964"/>
                                        </p:tgtEl>
                                        <p:attrNameLst>
                                          <p:attrName>style.visibility</p:attrName>
                                        </p:attrNameLst>
                                      </p:cBhvr>
                                      <p:to>
                                        <p:strVal val="visible"/>
                                      </p:to>
                                    </p:set>
                                    <p:anim calcmode="lin" valueType="num">
                                      <p:cBhvr>
                                        <p:cTn id="19" dur="500" fill="hold"/>
                                        <p:tgtEl>
                                          <p:spTgt spid="40964"/>
                                        </p:tgtEl>
                                        <p:attrNameLst>
                                          <p:attrName>ppt_x</p:attrName>
                                        </p:attrNameLst>
                                      </p:cBhvr>
                                      <p:tavLst>
                                        <p:tav tm="0">
                                          <p:val>
                                            <p:strVal val="#ppt_x-.2"/>
                                          </p:val>
                                        </p:tav>
                                        <p:tav tm="100000">
                                          <p:val>
                                            <p:strVal val="#ppt_x"/>
                                          </p:val>
                                        </p:tav>
                                      </p:tavLst>
                                    </p:anim>
                                    <p:anim calcmode="lin" valueType="num">
                                      <p:cBhvr>
                                        <p:cTn id="20" dur="500" fill="hold"/>
                                        <p:tgtEl>
                                          <p:spTgt spid="40964"/>
                                        </p:tgtEl>
                                        <p:attrNameLst>
                                          <p:attrName>ppt_y</p:attrName>
                                        </p:attrNameLst>
                                      </p:cBhvr>
                                      <p:tavLst>
                                        <p:tav tm="0">
                                          <p:val>
                                            <p:strVal val="#ppt_y"/>
                                          </p:val>
                                        </p:tav>
                                        <p:tav tm="100000">
                                          <p:val>
                                            <p:strVal val="#ppt_y"/>
                                          </p:val>
                                        </p:tav>
                                      </p:tavLst>
                                    </p:anim>
                                    <p:animEffect transition="in" filter="wipe(right)" prLst="gradientSize: 0.1">
                                      <p:cBhvr>
                                        <p:cTn id="21" dur="500"/>
                                        <p:tgtEl>
                                          <p:spTgt spid="40964"/>
                                        </p:tgtEl>
                                      </p:cBhvr>
                                    </p:animEffect>
                                  </p:childTnLst>
                                </p:cTn>
                              </p:par>
                            </p:childTnLst>
                          </p:cTn>
                        </p:par>
                        <p:par>
                          <p:cTn id="22" fill="hold">
                            <p:stCondLst>
                              <p:cond delay="1500"/>
                            </p:stCondLst>
                            <p:childTnLst>
                              <p:par>
                                <p:cTn id="23" presetID="29" presetClass="entr" presetSubtype="0" fill="hold" grpId="0" nodeType="afterEffect">
                                  <p:stCondLst>
                                    <p:cond delay="0"/>
                                  </p:stCondLst>
                                  <p:childTnLst>
                                    <p:set>
                                      <p:cBhvr>
                                        <p:cTn id="24" dur="500" fill="hold">
                                          <p:stCondLst>
                                            <p:cond delay="0"/>
                                          </p:stCondLst>
                                        </p:cTn>
                                        <p:tgtEl>
                                          <p:spTgt spid="40965"/>
                                        </p:tgtEl>
                                        <p:attrNameLst>
                                          <p:attrName>style.visibility</p:attrName>
                                        </p:attrNameLst>
                                      </p:cBhvr>
                                      <p:to>
                                        <p:strVal val="visible"/>
                                      </p:to>
                                    </p:set>
                                    <p:anim calcmode="lin" valueType="num">
                                      <p:cBhvr>
                                        <p:cTn id="25" dur="500" fill="hold"/>
                                        <p:tgtEl>
                                          <p:spTgt spid="40965"/>
                                        </p:tgtEl>
                                        <p:attrNameLst>
                                          <p:attrName>ppt_x</p:attrName>
                                        </p:attrNameLst>
                                      </p:cBhvr>
                                      <p:tavLst>
                                        <p:tav tm="0">
                                          <p:val>
                                            <p:strVal val="#ppt_x-.2"/>
                                          </p:val>
                                        </p:tav>
                                        <p:tav tm="100000">
                                          <p:val>
                                            <p:strVal val="#ppt_x"/>
                                          </p:val>
                                        </p:tav>
                                      </p:tavLst>
                                    </p:anim>
                                    <p:anim calcmode="lin" valueType="num">
                                      <p:cBhvr>
                                        <p:cTn id="26" dur="500" fill="hold"/>
                                        <p:tgtEl>
                                          <p:spTgt spid="40965"/>
                                        </p:tgtEl>
                                        <p:attrNameLst>
                                          <p:attrName>ppt_y</p:attrName>
                                        </p:attrNameLst>
                                      </p:cBhvr>
                                      <p:tavLst>
                                        <p:tav tm="0">
                                          <p:val>
                                            <p:strVal val="#ppt_y"/>
                                          </p:val>
                                        </p:tav>
                                        <p:tav tm="100000">
                                          <p:val>
                                            <p:strVal val="#ppt_y"/>
                                          </p:val>
                                        </p:tav>
                                      </p:tavLst>
                                    </p:anim>
                                    <p:animEffect transition="in" filter="wipe(right)" prLst="gradientSize: 0.1">
                                      <p:cBhvr>
                                        <p:cTn id="27" dur="500"/>
                                        <p:tgtEl>
                                          <p:spTgt spid="40965"/>
                                        </p:tgtEl>
                                      </p:cBhvr>
                                    </p:animEffect>
                                  </p:childTnLst>
                                </p:cTn>
                              </p:par>
                            </p:childTnLst>
                          </p:cTn>
                        </p:par>
                        <p:par>
                          <p:cTn id="28" fill="hold">
                            <p:stCondLst>
                              <p:cond delay="2000"/>
                            </p:stCondLst>
                            <p:childTnLst>
                              <p:par>
                                <p:cTn id="29" presetID="3" presetClass="entr" presetSubtype="10" fill="hold" nodeType="afterEffect">
                                  <p:stCondLst>
                                    <p:cond delay="0"/>
                                  </p:stCondLst>
                                  <p:childTnLst>
                                    <p:set>
                                      <p:cBhvr>
                                        <p:cTn id="30" dur="1" fill="hold">
                                          <p:stCondLst>
                                            <p:cond delay="0"/>
                                          </p:stCondLst>
                                        </p:cTn>
                                        <p:tgtEl>
                                          <p:spTgt spid="40962"/>
                                        </p:tgtEl>
                                        <p:attrNameLst>
                                          <p:attrName>style.visibility</p:attrName>
                                        </p:attrNameLst>
                                      </p:cBhvr>
                                      <p:to>
                                        <p:strVal val="visible"/>
                                      </p:to>
                                    </p:set>
                                    <p:animEffect transition="in" filter="blinds(horizontal)">
                                      <p:cBhvr>
                                        <p:cTn id="31" dur="500"/>
                                        <p:tgtEl>
                                          <p:spTgt spid="40962"/>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409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p:bldP spid="40964" grpId="0"/>
      <p:bldP spid="40965" grpId="0"/>
      <p:bldP spid="40966" grpId="0"/>
      <p:bldP spid="4096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idx="1"/>
          </p:nvPr>
        </p:nvSpPr>
        <p:spPr>
          <a:xfrm>
            <a:off x="519430" y="852488"/>
            <a:ext cx="8569325" cy="1008062"/>
          </a:xfrm>
        </p:spPr>
        <p:txBody>
          <a:bodyPr vert="horz" wrap="square" lIns="91440" tIns="45720" rIns="91440" bIns="45720" anchor="t" anchorCtr="0"/>
          <a:lstStyle/>
          <a:p>
            <a:pPr marL="0" algn="l" eaLnBrk="1" hangingPunct="1">
              <a:lnSpc>
                <a:spcPct val="100000"/>
              </a:lnSpc>
              <a:buClrTx/>
              <a:buSzTx/>
              <a:buFontTx/>
              <a:buNone/>
            </a:pPr>
            <a:r>
              <a:rPr lang="zh-CN" altLang="en-US" sz="3600" b="1" dirty="0">
                <a:solidFill>
                  <a:srgbClr val="407EB8"/>
                </a:solidFill>
                <a:latin typeface="华文中宋" panose="02010600040101010101" charset="-122"/>
                <a:ea typeface="华文中宋" panose="02010600040101010101" charset="-122"/>
                <a:cs typeface="华文中宋" panose="02010600040101010101" charset="-122"/>
              </a:rPr>
              <a:t>    </a:t>
            </a:r>
            <a:r>
              <a:rPr lang="zh-CN" altLang="en-US" sz="3200" b="1" dirty="0">
                <a:solidFill>
                  <a:srgbClr val="407EB8"/>
                </a:solidFill>
                <a:latin typeface="华文中宋" panose="02010600040101010101" charset="-122"/>
                <a:ea typeface="华文中宋" panose="02010600040101010101" charset="-122"/>
                <a:cs typeface="华文中宋" panose="02010600040101010101" charset="-122"/>
              </a:rPr>
              <a:t>三、我国社会主义法律的运行</a:t>
            </a:r>
          </a:p>
        </p:txBody>
      </p:sp>
      <p:pic>
        <p:nvPicPr>
          <p:cNvPr id="695299" name="Picture 3" descr="1"/>
          <p:cNvPicPr>
            <a:picLocks noChangeAspect="1"/>
          </p:cNvPicPr>
          <p:nvPr/>
        </p:nvPicPr>
        <p:blipFill>
          <a:blip r:embed="rId2"/>
          <a:srcRect l="3026" t="2127" r="3152" b="2127"/>
          <a:stretch>
            <a:fillRect/>
          </a:stretch>
        </p:blipFill>
        <p:spPr>
          <a:xfrm>
            <a:off x="7428865" y="1860550"/>
            <a:ext cx="3357245" cy="3850005"/>
          </a:xfrm>
          <a:prstGeom prst="rect">
            <a:avLst/>
          </a:prstGeom>
          <a:noFill/>
          <a:ln w="9525">
            <a:noFill/>
          </a:ln>
        </p:spPr>
      </p:pic>
      <p:sp>
        <p:nvSpPr>
          <p:cNvPr id="43012" name="Rectangle 4"/>
          <p:cNvSpPr/>
          <p:nvPr/>
        </p:nvSpPr>
        <p:spPr>
          <a:xfrm>
            <a:off x="1014730" y="2053590"/>
            <a:ext cx="4979670" cy="2676525"/>
          </a:xfrm>
          <a:prstGeom prst="rect">
            <a:avLst/>
          </a:prstGeom>
          <a:noFill/>
          <a:ln w="9525">
            <a:noFill/>
          </a:ln>
        </p:spPr>
        <p:txBody>
          <a:bodyPr wrap="square">
            <a:spAutoFit/>
          </a:bodyPr>
          <a:lstStyle/>
          <a:p>
            <a:pPr marL="342900" indent="-342900" eaLnBrk="1" hangingPunct="1">
              <a:buFont typeface="Arial" panose="020B0604020202020204" pitchFamily="34" charset="0"/>
              <a:buChar char="•"/>
            </a:pPr>
            <a:r>
              <a:rPr lang="zh-CN" altLang="en-US" sz="2400" b="1" dirty="0">
                <a:latin typeface="华文中宋" panose="02010600040101010101" charset="-122"/>
                <a:ea typeface="华文中宋" panose="02010600040101010101" charset="-122"/>
                <a:cs typeface="华文中宋" panose="02010600040101010101" charset="-122"/>
              </a:rPr>
              <a:t> </a:t>
            </a:r>
            <a:r>
              <a:rPr lang="zh-CN" altLang="en-US" sz="2800" dirty="0">
                <a:latin typeface="华文中宋" panose="02010600040101010101" charset="-122"/>
                <a:ea typeface="华文中宋" panose="02010600040101010101" charset="-122"/>
                <a:cs typeface="华文中宋" panose="02010600040101010101" charset="-122"/>
              </a:rPr>
              <a:t>法律的运行是法律从创制、实施到实现的</a:t>
            </a:r>
            <a:r>
              <a:rPr lang="zh-CN" altLang="en-US" sz="2800" dirty="0">
                <a:solidFill>
                  <a:srgbClr val="7030A0"/>
                </a:solidFill>
                <a:latin typeface="华文中宋" panose="02010600040101010101" charset="-122"/>
                <a:ea typeface="华文中宋" panose="02010600040101010101" charset="-122"/>
                <a:cs typeface="华文中宋" panose="02010600040101010101" charset="-122"/>
              </a:rPr>
              <a:t>过程</a:t>
            </a:r>
            <a:r>
              <a:rPr lang="zh-CN" altLang="en-US" sz="2800" dirty="0">
                <a:latin typeface="华文中宋" panose="02010600040101010101" charset="-122"/>
                <a:ea typeface="华文中宋" panose="02010600040101010101" charset="-122"/>
                <a:cs typeface="华文中宋" panose="02010600040101010101" charset="-122"/>
              </a:rPr>
              <a:t>，主要包括法律制定（立法）、法律执行（执法）、法律适用（司法）、法律遵守（守法）等环节。</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43010">
                                            <p:txEl>
                                              <p:pRg st="0" end="0"/>
                                            </p:txEl>
                                          </p:spTgt>
                                        </p:tgtEl>
                                        <p:attrNameLst>
                                          <p:attrName>style.visibility</p:attrName>
                                        </p:attrNameLst>
                                      </p:cBhvr>
                                      <p:to>
                                        <p:strVal val="visible"/>
                                      </p:to>
                                    </p:set>
                                    <p:anim calcmode="lin" valueType="num">
                                      <p:cBhvr>
                                        <p:cTn id="7" dur="500" fill="hold"/>
                                        <p:tgtEl>
                                          <p:spTgt spid="43010">
                                            <p:txEl>
                                              <p:pRg st="0" end="0"/>
                                            </p:txEl>
                                          </p:spTgt>
                                        </p:tgtEl>
                                        <p:attrNameLst>
                                          <p:attrName>ppt_x</p:attrName>
                                        </p:attrNameLst>
                                      </p:cBhvr>
                                      <p:tavLst>
                                        <p:tav tm="0">
                                          <p:val>
                                            <p:strVal val="#ppt_x-.2"/>
                                          </p:val>
                                        </p:tav>
                                        <p:tav tm="100000">
                                          <p:val>
                                            <p:strVal val="#ppt_x"/>
                                          </p:val>
                                        </p:tav>
                                      </p:tavLst>
                                    </p:anim>
                                    <p:anim calcmode="lin" valueType="num">
                                      <p:cBhvr>
                                        <p:cTn id="8" dur="500" fill="hold"/>
                                        <p:tgtEl>
                                          <p:spTgt spid="43010">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500"/>
                                        <p:tgtEl>
                                          <p:spTgt spid="43010">
                                            <p:txEl>
                                              <p:pRg st="0" end="0"/>
                                            </p:txEl>
                                          </p:spTgt>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500" fill="hold">
                                          <p:stCondLst>
                                            <p:cond delay="0"/>
                                          </p:stCondLst>
                                        </p:cTn>
                                        <p:tgtEl>
                                          <p:spTgt spid="43012"/>
                                        </p:tgtEl>
                                        <p:attrNameLst>
                                          <p:attrName>style.visibility</p:attrName>
                                        </p:attrNameLst>
                                      </p:cBhvr>
                                      <p:to>
                                        <p:strVal val="visible"/>
                                      </p:to>
                                    </p:set>
                                    <p:anim calcmode="lin" valueType="num">
                                      <p:cBhvr>
                                        <p:cTn id="13" dur="500" fill="hold"/>
                                        <p:tgtEl>
                                          <p:spTgt spid="43012"/>
                                        </p:tgtEl>
                                        <p:attrNameLst>
                                          <p:attrName>ppt_x</p:attrName>
                                        </p:attrNameLst>
                                      </p:cBhvr>
                                      <p:tavLst>
                                        <p:tav tm="0">
                                          <p:val>
                                            <p:strVal val="#ppt_x-.2"/>
                                          </p:val>
                                        </p:tav>
                                        <p:tav tm="100000">
                                          <p:val>
                                            <p:strVal val="#ppt_x"/>
                                          </p:val>
                                        </p:tav>
                                      </p:tavLst>
                                    </p:anim>
                                    <p:anim calcmode="lin" valueType="num">
                                      <p:cBhvr>
                                        <p:cTn id="14" dur="500" fill="hold"/>
                                        <p:tgtEl>
                                          <p:spTgt spid="43012"/>
                                        </p:tgtEl>
                                        <p:attrNameLst>
                                          <p:attrName>ppt_y</p:attrName>
                                        </p:attrNameLst>
                                      </p:cBhvr>
                                      <p:tavLst>
                                        <p:tav tm="0">
                                          <p:val>
                                            <p:strVal val="#ppt_y"/>
                                          </p:val>
                                        </p:tav>
                                        <p:tav tm="100000">
                                          <p:val>
                                            <p:strVal val="#ppt_y"/>
                                          </p:val>
                                        </p:tav>
                                      </p:tavLst>
                                    </p:anim>
                                    <p:animEffect transition="in" filter="wipe(right)" prLst="gradientSize: 0.1">
                                      <p:cBhvr>
                                        <p:cTn id="15" dur="500"/>
                                        <p:tgtEl>
                                          <p:spTgt spid="43012"/>
                                        </p:tgtEl>
                                      </p:cBhvr>
                                    </p:animEffec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695299"/>
                                        </p:tgtEl>
                                        <p:attrNameLst>
                                          <p:attrName>style.visibility</p:attrName>
                                        </p:attrNameLst>
                                      </p:cBhvr>
                                      <p:to>
                                        <p:strVal val="visible"/>
                                      </p:to>
                                    </p:set>
                                    <p:animEffect transition="in" filter="wipe(up)">
                                      <p:cBhvr>
                                        <p:cTn id="19" dur="500"/>
                                        <p:tgtEl>
                                          <p:spTgt spid="695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build="p"/>
      <p:bldP spid="430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idx="1"/>
          </p:nvPr>
        </p:nvSpPr>
        <p:spPr>
          <a:xfrm>
            <a:off x="540385" y="975678"/>
            <a:ext cx="8569325" cy="1008062"/>
          </a:xfrm>
        </p:spPr>
        <p:txBody>
          <a:bodyPr vert="horz" wrap="square" lIns="91440" tIns="45720" rIns="91440" bIns="45720" anchor="t" anchorCtr="0"/>
          <a:lstStyle/>
          <a:p>
            <a:pPr algn="l" eaLnBrk="1" hangingPunct="1">
              <a:buClrTx/>
              <a:buSzTx/>
              <a:buNone/>
            </a:pPr>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rPr>
              <a:t>1、法律制定</a:t>
            </a:r>
          </a:p>
        </p:txBody>
      </p:sp>
      <p:sp>
        <p:nvSpPr>
          <p:cNvPr id="696323" name="Rectangle 3"/>
          <p:cNvSpPr/>
          <p:nvPr/>
        </p:nvSpPr>
        <p:spPr>
          <a:xfrm>
            <a:off x="1061085" y="1983740"/>
            <a:ext cx="5170805" cy="3695700"/>
          </a:xfrm>
          <a:prstGeom prst="rect">
            <a:avLst/>
          </a:prstGeom>
          <a:noFill/>
          <a:ln w="9525">
            <a:noFill/>
          </a:ln>
        </p:spPr>
        <p:txBody>
          <a:bodyPr/>
          <a:lstStyle/>
          <a:p>
            <a:pPr marL="342900" indent="-342900" eaLnBrk="1" hangingPunct="1">
              <a:spcBef>
                <a:spcPct val="20000"/>
              </a:spcBef>
              <a:buChar char="•"/>
            </a:pPr>
            <a:r>
              <a:rPr lang="zh-CN" altLang="en-US" sz="2400" dirty="0">
                <a:latin typeface="华文中宋" panose="02010600040101010101" charset="-122"/>
                <a:ea typeface="华文中宋" panose="02010600040101010101" charset="-122"/>
              </a:rPr>
              <a:t>法律制定是指有立法权的国家机关，依照法定职权和程序</a:t>
            </a:r>
            <a:r>
              <a:rPr lang="zh-CN" altLang="en-US" sz="2400" dirty="0">
                <a:solidFill>
                  <a:srgbClr val="7030A0"/>
                </a:solidFill>
                <a:latin typeface="华文中宋" panose="02010600040101010101" charset="-122"/>
                <a:ea typeface="华文中宋" panose="02010600040101010101" charset="-122"/>
              </a:rPr>
              <a:t>制定</a:t>
            </a:r>
            <a:r>
              <a:rPr lang="zh-CN" altLang="en-US" sz="2400" dirty="0">
                <a:latin typeface="华文中宋" panose="02010600040101010101" charset="-122"/>
                <a:ea typeface="华文中宋" panose="02010600040101010101" charset="-122"/>
              </a:rPr>
              <a:t>、</a:t>
            </a:r>
            <a:r>
              <a:rPr lang="zh-CN" altLang="en-US" sz="2400" dirty="0">
                <a:solidFill>
                  <a:srgbClr val="7030A0"/>
                </a:solidFill>
                <a:latin typeface="华文中宋" panose="02010600040101010101" charset="-122"/>
                <a:ea typeface="华文中宋" panose="02010600040101010101" charset="-122"/>
              </a:rPr>
              <a:t>修改</a:t>
            </a:r>
            <a:r>
              <a:rPr lang="zh-CN" altLang="en-US" sz="2400" dirty="0">
                <a:latin typeface="华文中宋" panose="02010600040101010101" charset="-122"/>
                <a:ea typeface="华文中宋" panose="02010600040101010101" charset="-122"/>
              </a:rPr>
              <a:t>、</a:t>
            </a:r>
            <a:r>
              <a:rPr lang="zh-CN" altLang="en-US" sz="2400" dirty="0">
                <a:solidFill>
                  <a:srgbClr val="7030A0"/>
                </a:solidFill>
                <a:latin typeface="华文中宋" panose="02010600040101010101" charset="-122"/>
                <a:ea typeface="华文中宋" panose="02010600040101010101" charset="-122"/>
              </a:rPr>
              <a:t>解释</a:t>
            </a:r>
            <a:r>
              <a:rPr lang="zh-CN" altLang="en-US" sz="2400" dirty="0">
                <a:latin typeface="华文中宋" panose="02010600040101010101" charset="-122"/>
                <a:ea typeface="华文中宋" panose="02010600040101010101" charset="-122"/>
              </a:rPr>
              <a:t>、</a:t>
            </a:r>
            <a:r>
              <a:rPr lang="zh-CN" altLang="en-US" sz="2400" dirty="0">
                <a:solidFill>
                  <a:srgbClr val="7030A0"/>
                </a:solidFill>
                <a:latin typeface="华文中宋" panose="02010600040101010101" charset="-122"/>
                <a:ea typeface="华文中宋" panose="02010600040101010101" charset="-122"/>
              </a:rPr>
              <a:t>废止</a:t>
            </a:r>
            <a:r>
              <a:rPr lang="zh-CN" altLang="en-US" sz="2400" dirty="0">
                <a:latin typeface="华文中宋" panose="02010600040101010101" charset="-122"/>
                <a:ea typeface="华文中宋" panose="02010600040101010101" charset="-122"/>
              </a:rPr>
              <a:t>规范性法律文件的活动，是法律运行的起始性和关键性环节。</a:t>
            </a:r>
          </a:p>
          <a:p>
            <a:pPr marL="342900" indent="-342900" eaLnBrk="1" hangingPunct="1">
              <a:spcBef>
                <a:spcPct val="20000"/>
              </a:spcBef>
              <a:buChar char="•"/>
            </a:pPr>
            <a:endParaRPr lang="zh-CN" altLang="en-US" sz="2400" dirty="0">
              <a:latin typeface="华文中宋" panose="02010600040101010101" charset="-122"/>
              <a:ea typeface="华文中宋" panose="02010600040101010101" charset="-122"/>
            </a:endParaRPr>
          </a:p>
          <a:p>
            <a:pPr marL="342900" indent="-342900" eaLnBrk="1" hangingPunct="1">
              <a:spcBef>
                <a:spcPct val="20000"/>
              </a:spcBef>
              <a:buChar char="•"/>
            </a:pPr>
            <a:r>
              <a:rPr lang="zh-CN" altLang="en-US" sz="2400" dirty="0">
                <a:latin typeface="华文中宋" panose="02010600040101010101" charset="-122"/>
                <a:ea typeface="华文中宋" panose="02010600040101010101" charset="-122"/>
              </a:rPr>
              <a:t>全国人民代表大会及其常务委员会行使国家立法权。</a:t>
            </a:r>
          </a:p>
        </p:txBody>
      </p:sp>
      <p:pic>
        <p:nvPicPr>
          <p:cNvPr id="44036" name="Picture 4" descr="华表"/>
          <p:cNvPicPr>
            <a:picLocks noChangeAspect="1"/>
          </p:cNvPicPr>
          <p:nvPr/>
        </p:nvPicPr>
        <p:blipFill>
          <a:blip r:embed="rId2"/>
          <a:stretch>
            <a:fillRect/>
          </a:stretch>
        </p:blipFill>
        <p:spPr>
          <a:xfrm>
            <a:off x="7216140" y="1983740"/>
            <a:ext cx="3065780" cy="3801745"/>
          </a:xfrm>
          <a:prstGeom prst="rect">
            <a:avLst/>
          </a:prstGeom>
          <a:noFill/>
          <a:ln w="9525">
            <a:noFill/>
          </a:ln>
          <a:effectLst>
            <a:softEdge rad="12700"/>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44034">
                                            <p:txEl>
                                              <p:pRg st="0" end="0"/>
                                            </p:txEl>
                                          </p:spTgt>
                                        </p:tgtEl>
                                        <p:attrNameLst>
                                          <p:attrName>style.visibility</p:attrName>
                                        </p:attrNameLst>
                                      </p:cBhvr>
                                      <p:to>
                                        <p:strVal val="visible"/>
                                      </p:to>
                                    </p:set>
                                    <p:anim calcmode="lin" valueType="num">
                                      <p:cBhvr>
                                        <p:cTn id="7" dur="500" fill="hold"/>
                                        <p:tgtEl>
                                          <p:spTgt spid="44034">
                                            <p:txEl>
                                              <p:pRg st="0" end="0"/>
                                            </p:txEl>
                                          </p:spTgt>
                                        </p:tgtEl>
                                        <p:attrNameLst>
                                          <p:attrName>ppt_x</p:attrName>
                                        </p:attrNameLst>
                                      </p:cBhvr>
                                      <p:tavLst>
                                        <p:tav tm="0">
                                          <p:val>
                                            <p:strVal val="#ppt_x-.2"/>
                                          </p:val>
                                        </p:tav>
                                        <p:tav tm="100000">
                                          <p:val>
                                            <p:strVal val="#ppt_x"/>
                                          </p:val>
                                        </p:tav>
                                      </p:tavLst>
                                    </p:anim>
                                    <p:anim calcmode="lin" valueType="num">
                                      <p:cBhvr>
                                        <p:cTn id="8" dur="500" fill="hold"/>
                                        <p:tgtEl>
                                          <p:spTgt spid="44034">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500"/>
                                        <p:tgtEl>
                                          <p:spTgt spid="4403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4" fill="hold" grpId="0" nodeType="clickEffect">
                                  <p:stCondLst>
                                    <p:cond delay="0"/>
                                  </p:stCondLst>
                                  <p:childTnLst>
                                    <p:set>
                                      <p:cBhvr>
                                        <p:cTn id="13" dur="1000" fill="hold">
                                          <p:stCondLst>
                                            <p:cond delay="0"/>
                                          </p:stCondLst>
                                        </p:cTn>
                                        <p:tgtEl>
                                          <p:spTgt spid="696323"/>
                                        </p:tgtEl>
                                        <p:attrNameLst>
                                          <p:attrName>style.visibility</p:attrName>
                                        </p:attrNameLst>
                                      </p:cBhvr>
                                      <p:to>
                                        <p:strVal val="visible"/>
                                      </p:to>
                                    </p:set>
                                    <p:animEffect transition="in" filter="wheel(4)">
                                      <p:cBhvr>
                                        <p:cTn id="14" dur="1000"/>
                                        <p:tgtEl>
                                          <p:spTgt spid="696323"/>
                                        </p:tgtEl>
                                      </p:cBhvr>
                                    </p:animEffect>
                                  </p:childTnLst>
                                </p:cTn>
                              </p:par>
                              <p:par>
                                <p:cTn id="15" presetID="3" presetClass="entr" presetSubtype="10" fill="hold" nodeType="withEffect">
                                  <p:stCondLst>
                                    <p:cond delay="0"/>
                                  </p:stCondLst>
                                  <p:childTnLst>
                                    <p:set>
                                      <p:cBhvr>
                                        <p:cTn id="16" dur="1000" fill="hold">
                                          <p:stCondLst>
                                            <p:cond delay="0"/>
                                          </p:stCondLst>
                                        </p:cTn>
                                        <p:tgtEl>
                                          <p:spTgt spid="44036"/>
                                        </p:tgtEl>
                                        <p:attrNameLst>
                                          <p:attrName>style.visibility</p:attrName>
                                        </p:attrNameLst>
                                      </p:cBhvr>
                                      <p:to>
                                        <p:strVal val="visible"/>
                                      </p:to>
                                    </p:set>
                                    <p:animEffect transition="in" filter="blinds(horizontal)">
                                      <p:cBhvr>
                                        <p:cTn id="17" dur="1000"/>
                                        <p:tgtEl>
                                          <p:spTgt spid="44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build="p"/>
      <p:bldP spid="6963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idx="1"/>
          </p:nvPr>
        </p:nvSpPr>
        <p:spPr>
          <a:xfrm>
            <a:off x="778193" y="889953"/>
            <a:ext cx="5976937" cy="792162"/>
          </a:xfrm>
        </p:spPr>
        <p:txBody>
          <a:bodyPr vert="horz" wrap="square" lIns="91440" tIns="45720" rIns="91440" bIns="45720" anchor="t" anchorCtr="0"/>
          <a:lstStyle/>
          <a:p>
            <a:pPr algn="just" eaLnBrk="1" hangingPunct="1">
              <a:buNone/>
            </a:pPr>
            <a:r>
              <a:rPr lang="zh-CN" altLang="en-US" sz="3200" b="1" i="1" dirty="0">
                <a:solidFill>
                  <a:srgbClr val="FFFF99"/>
                </a:solidFill>
                <a:latin typeface="华文中宋" panose="02010600040101010101" charset="-122"/>
                <a:ea typeface="华文中宋" panose="02010600040101010101" charset="-122"/>
                <a:cs typeface="华文中宋" panose="02010600040101010101" charset="-122"/>
              </a:rPr>
              <a:t> </a:t>
            </a:r>
            <a:r>
              <a:rPr lang="zh-CN" altLang="en-US" sz="3200" b="1" dirty="0">
                <a:solidFill>
                  <a:srgbClr val="FF0066"/>
                </a:solidFill>
                <a:latin typeface="华文中宋" panose="02010600040101010101" charset="-122"/>
                <a:ea typeface="华文中宋" panose="02010600040101010101" charset="-122"/>
                <a:cs typeface="华文中宋" panose="02010600040101010101" charset="-122"/>
              </a:rPr>
              <a:t> </a:t>
            </a:r>
            <a:r>
              <a:rPr lang="zh-CN" altLang="en-US" sz="3200" b="1" dirty="0">
                <a:solidFill>
                  <a:schemeClr val="accent1">
                    <a:lumMod val="75000"/>
                  </a:schemeClr>
                </a:solidFill>
                <a:latin typeface="华文中宋" panose="02010600040101010101" charset="-122"/>
                <a:ea typeface="华文中宋" panose="02010600040101010101" charset="-122"/>
                <a:cs typeface="华文中宋" panose="02010600040101010101" charset="-122"/>
              </a:rPr>
              <a:t>全国人民代表大会的立法程序</a:t>
            </a:r>
          </a:p>
        </p:txBody>
      </p:sp>
      <p:sp>
        <p:nvSpPr>
          <p:cNvPr id="697347" name="Oval 3"/>
          <p:cNvSpPr/>
          <p:nvPr/>
        </p:nvSpPr>
        <p:spPr>
          <a:xfrm>
            <a:off x="1261110" y="1788447"/>
            <a:ext cx="2114550" cy="1687890"/>
          </a:xfrm>
          <a:prstGeom prst="ellipse">
            <a:avLst/>
          </a:prstGeom>
          <a:solidFill>
            <a:srgbClr val="FFFF00"/>
          </a:solidFill>
          <a:ln w="9525" cap="flat" cmpd="sng">
            <a:solidFill>
              <a:schemeClr val="tx1"/>
            </a:solidFill>
            <a:prstDash val="solid"/>
            <a:headEnd type="none" w="med" len="med"/>
            <a:tailEnd type="none" w="med" len="med"/>
          </a:ln>
        </p:spPr>
        <p:txBody>
          <a:bodyPr wrap="square" anchor="ctr" anchorCtr="0">
            <a:spAutoFit/>
          </a:bodyPr>
          <a:lstStyle/>
          <a:p>
            <a:pPr algn="ctr" eaLnBrk="1" hangingPunct="1"/>
            <a:r>
              <a:rPr lang="zh-CN" altLang="en-US" sz="2400" b="1" dirty="0">
                <a:latin typeface="楷体_GB2312" pitchFamily="49" charset="-122"/>
                <a:ea typeface="楷体_GB2312" pitchFamily="49" charset="-122"/>
              </a:rPr>
              <a:t>法律</a:t>
            </a:r>
            <a:r>
              <a:rPr lang="zh-CN" altLang="en-US" sz="2400" b="1" dirty="0">
                <a:solidFill>
                  <a:srgbClr val="FF0000"/>
                </a:solidFill>
                <a:latin typeface="楷体_GB2312" pitchFamily="49" charset="-122"/>
                <a:ea typeface="楷体_GB2312" pitchFamily="49" charset="-122"/>
              </a:rPr>
              <a:t>议</a:t>
            </a:r>
            <a:r>
              <a:rPr lang="zh-CN" altLang="en-US" sz="2400" b="1" dirty="0">
                <a:latin typeface="楷体_GB2312" pitchFamily="49" charset="-122"/>
                <a:ea typeface="楷体_GB2312" pitchFamily="49" charset="-122"/>
              </a:rPr>
              <a:t>案的</a:t>
            </a:r>
          </a:p>
          <a:p>
            <a:pPr algn="ctr" eaLnBrk="1" hangingPunct="1"/>
            <a:r>
              <a:rPr lang="zh-CN" altLang="en-US" sz="2400" b="1" dirty="0">
                <a:latin typeface="楷体_GB2312" pitchFamily="49" charset="-122"/>
                <a:ea typeface="楷体_GB2312" pitchFamily="49" charset="-122"/>
              </a:rPr>
              <a:t>提出</a:t>
            </a:r>
          </a:p>
        </p:txBody>
      </p:sp>
      <p:pic>
        <p:nvPicPr>
          <p:cNvPr id="697348" name="Picture 4"/>
          <p:cNvPicPr>
            <a:picLocks noChangeAspect="1"/>
          </p:cNvPicPr>
          <p:nvPr/>
        </p:nvPicPr>
        <p:blipFill>
          <a:blip r:embed="rId2"/>
          <a:stretch>
            <a:fillRect/>
          </a:stretch>
        </p:blipFill>
        <p:spPr>
          <a:xfrm>
            <a:off x="3710305" y="2849880"/>
            <a:ext cx="3879215" cy="2590165"/>
          </a:xfrm>
          <a:prstGeom prst="rect">
            <a:avLst/>
          </a:prstGeom>
          <a:noFill/>
          <a:ln w="3175" cap="flat" cmpd="sng">
            <a:solidFill>
              <a:srgbClr val="FF3300"/>
            </a:solidFill>
            <a:prstDash val="solid"/>
            <a:miter/>
            <a:headEnd type="none" w="med" len="med"/>
            <a:tailEnd type="none" w="med" len="med"/>
          </a:ln>
        </p:spPr>
      </p:pic>
      <p:sp>
        <p:nvSpPr>
          <p:cNvPr id="697349" name="Oval 5"/>
          <p:cNvSpPr/>
          <p:nvPr/>
        </p:nvSpPr>
        <p:spPr>
          <a:xfrm>
            <a:off x="7924800" y="2020993"/>
            <a:ext cx="2435860" cy="1180253"/>
          </a:xfrm>
          <a:prstGeom prst="ellipse">
            <a:avLst/>
          </a:prstGeom>
          <a:solidFill>
            <a:srgbClr val="FFFF00"/>
          </a:solidFill>
          <a:ln w="9525" cap="flat" cmpd="sng">
            <a:solidFill>
              <a:schemeClr val="tx1"/>
            </a:solidFill>
            <a:prstDash val="solid"/>
            <a:headEnd type="none" w="med" len="med"/>
            <a:tailEnd type="none" w="med" len="med"/>
          </a:ln>
        </p:spPr>
        <p:txBody>
          <a:bodyPr wrap="square" anchor="ctr" anchorCtr="0">
            <a:spAutoFit/>
          </a:bodyPr>
          <a:lstStyle/>
          <a:p>
            <a:pPr algn="ctr" eaLnBrk="1" hangingPunct="1"/>
            <a:r>
              <a:rPr lang="zh-CN" altLang="en-US" sz="2400" b="1" dirty="0">
                <a:latin typeface="楷体_GB2312" pitchFamily="49" charset="-122"/>
                <a:ea typeface="楷体_GB2312" pitchFamily="49" charset="-122"/>
              </a:rPr>
              <a:t>法律的</a:t>
            </a:r>
          </a:p>
          <a:p>
            <a:pPr algn="ctr" eaLnBrk="1" hangingPunct="1"/>
            <a:r>
              <a:rPr lang="zh-CN" altLang="en-US" sz="2400" b="1" dirty="0">
                <a:latin typeface="楷体_GB2312" pitchFamily="49" charset="-122"/>
                <a:ea typeface="楷体_GB2312" pitchFamily="49" charset="-122"/>
              </a:rPr>
              <a:t>公布</a:t>
            </a:r>
          </a:p>
        </p:txBody>
      </p:sp>
      <p:sp>
        <p:nvSpPr>
          <p:cNvPr id="697350" name="Oval 6"/>
          <p:cNvSpPr/>
          <p:nvPr/>
        </p:nvSpPr>
        <p:spPr>
          <a:xfrm>
            <a:off x="7924483" y="5194960"/>
            <a:ext cx="2284412" cy="1172161"/>
          </a:xfrm>
          <a:prstGeom prst="ellipse">
            <a:avLst/>
          </a:prstGeom>
          <a:solidFill>
            <a:srgbClr val="FFFF00"/>
          </a:solidFill>
          <a:ln w="9525" cap="flat" cmpd="sng">
            <a:solidFill>
              <a:schemeClr val="tx1"/>
            </a:solidFill>
            <a:prstDash val="solid"/>
            <a:headEnd type="none" w="med" len="med"/>
            <a:tailEnd type="none" w="med" len="med"/>
          </a:ln>
        </p:spPr>
        <p:txBody>
          <a:bodyPr anchor="ctr" anchorCtr="0">
            <a:spAutoFit/>
          </a:bodyPr>
          <a:lstStyle/>
          <a:p>
            <a:pPr algn="ctr" eaLnBrk="1" hangingPunct="1"/>
            <a:r>
              <a:rPr lang="zh-CN" altLang="en-US" sz="2400" b="1" dirty="0">
                <a:latin typeface="楷体_GB2312" pitchFamily="49" charset="-122"/>
                <a:ea typeface="楷体_GB2312" pitchFamily="49" charset="-122"/>
              </a:rPr>
              <a:t>法律</a:t>
            </a:r>
            <a:r>
              <a:rPr lang="zh-CN" altLang="en-US" sz="2400" b="1" dirty="0">
                <a:solidFill>
                  <a:srgbClr val="C00000"/>
                </a:solidFill>
                <a:latin typeface="楷体_GB2312" pitchFamily="49" charset="-122"/>
                <a:ea typeface="楷体_GB2312" pitchFamily="49" charset="-122"/>
              </a:rPr>
              <a:t>草</a:t>
            </a:r>
            <a:r>
              <a:rPr lang="zh-CN" altLang="en-US" sz="2400" b="1" dirty="0">
                <a:latin typeface="楷体_GB2312" pitchFamily="49" charset="-122"/>
                <a:ea typeface="楷体_GB2312" pitchFamily="49" charset="-122"/>
              </a:rPr>
              <a:t>案的表决</a:t>
            </a:r>
          </a:p>
        </p:txBody>
      </p:sp>
      <p:sp>
        <p:nvSpPr>
          <p:cNvPr id="697352" name="Oval 8"/>
          <p:cNvSpPr/>
          <p:nvPr/>
        </p:nvSpPr>
        <p:spPr>
          <a:xfrm>
            <a:off x="1262380" y="5267668"/>
            <a:ext cx="2284413" cy="1172161"/>
          </a:xfrm>
          <a:prstGeom prst="ellipse">
            <a:avLst/>
          </a:prstGeom>
          <a:solidFill>
            <a:srgbClr val="FFFF00"/>
          </a:solidFill>
          <a:ln w="9525" cap="flat" cmpd="sng">
            <a:solidFill>
              <a:schemeClr val="tx1"/>
            </a:solidFill>
            <a:prstDash val="solid"/>
            <a:headEnd type="none" w="med" len="med"/>
            <a:tailEnd type="none" w="med" len="med"/>
          </a:ln>
        </p:spPr>
        <p:txBody>
          <a:bodyPr anchor="ctr" anchorCtr="0">
            <a:spAutoFit/>
          </a:bodyPr>
          <a:lstStyle/>
          <a:p>
            <a:pPr algn="ctr" eaLnBrk="1" hangingPunct="1"/>
            <a:r>
              <a:rPr lang="zh-CN" altLang="en-US" sz="2400" b="1" dirty="0">
                <a:latin typeface="楷体_GB2312" pitchFamily="49" charset="-122"/>
                <a:ea typeface="楷体_GB2312" pitchFamily="49" charset="-122"/>
              </a:rPr>
              <a:t>法律</a:t>
            </a:r>
            <a:r>
              <a:rPr lang="zh-CN" altLang="en-US" sz="2400" b="1" dirty="0">
                <a:solidFill>
                  <a:srgbClr val="C00000"/>
                </a:solidFill>
                <a:latin typeface="楷体_GB2312" pitchFamily="49" charset="-122"/>
                <a:ea typeface="楷体_GB2312" pitchFamily="49" charset="-122"/>
              </a:rPr>
              <a:t>草</a:t>
            </a:r>
            <a:r>
              <a:rPr lang="zh-CN" altLang="en-US" sz="2400" b="1" dirty="0">
                <a:latin typeface="楷体_GB2312" pitchFamily="49" charset="-122"/>
                <a:ea typeface="楷体_GB2312" pitchFamily="49" charset="-122"/>
              </a:rPr>
              <a:t>案的审议</a:t>
            </a:r>
          </a:p>
        </p:txBody>
      </p:sp>
      <p:sp>
        <p:nvSpPr>
          <p:cNvPr id="2" name="AutoShape 9"/>
          <p:cNvSpPr/>
          <p:nvPr/>
        </p:nvSpPr>
        <p:spPr>
          <a:xfrm rot="-290439" flipH="1">
            <a:off x="2265680" y="3622040"/>
            <a:ext cx="839788" cy="2295525"/>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21600" h="21600">
                <a:moveTo>
                  <a:pt x="16211" y="10116"/>
                </a:moveTo>
                <a:cubicBezTo>
                  <a:pt x="15943" y="7990"/>
                  <a:pt x="14455" y="6219"/>
                  <a:pt x="12408" y="5587"/>
                </a:cubicBezTo>
                <a:lnTo>
                  <a:pt x="13985" y="480"/>
                </a:lnTo>
                <a:cubicBezTo>
                  <a:pt x="18037" y="1731"/>
                  <a:pt x="20982" y="5238"/>
                  <a:pt x="21514" y="9445"/>
                </a:cubicBezTo>
                <a:lnTo>
                  <a:pt x="24193" y="9107"/>
                </a:lnTo>
                <a:lnTo>
                  <a:pt x="19537" y="15110"/>
                </a:lnTo>
                <a:lnTo>
                  <a:pt x="13533" y="10454"/>
                </a:lnTo>
                <a:lnTo>
                  <a:pt x="16211" y="10116"/>
                </a:lnTo>
                <a:close/>
              </a:path>
            </a:pathLst>
          </a:custGeom>
          <a:solidFill>
            <a:srgbClr val="FFFF99">
              <a:alpha val="50195"/>
            </a:srgbClr>
          </a:solidFill>
          <a:ln w="9525" cap="flat" cmpd="sng">
            <a:solidFill>
              <a:srgbClr val="000000"/>
            </a:solidFill>
            <a:prstDash val="solid"/>
            <a:miter/>
            <a:headEnd type="none" w="med" len="med"/>
            <a:tailEnd type="none" w="med" len="med"/>
          </a:ln>
        </p:spPr>
        <p:txBody>
          <a:bodyPr anchor="ctr" anchorCtr="0">
            <a:spAutoFit/>
          </a:bodyPr>
          <a:lstStyle/>
          <a:p>
            <a:endParaRPr lang="zh-CN" altLang="en-US" dirty="0">
              <a:latin typeface="Arial" panose="020B0604020202020204" pitchFamily="34" charset="0"/>
            </a:endParaRPr>
          </a:p>
        </p:txBody>
      </p:sp>
      <p:sp>
        <p:nvSpPr>
          <p:cNvPr id="3" name="AutoShape 7"/>
          <p:cNvSpPr/>
          <p:nvPr/>
        </p:nvSpPr>
        <p:spPr>
          <a:xfrm rot="-5710530" flipH="1">
            <a:off x="5859780" y="4512945"/>
            <a:ext cx="593725" cy="2535238"/>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21600" h="21600">
                <a:moveTo>
                  <a:pt x="16211" y="10116"/>
                </a:moveTo>
                <a:cubicBezTo>
                  <a:pt x="15867" y="7389"/>
                  <a:pt x="13548" y="5345"/>
                  <a:pt x="10800" y="5345"/>
                </a:cubicBezTo>
                <a:cubicBezTo>
                  <a:pt x="10607" y="5344"/>
                  <a:pt x="10414" y="5355"/>
                  <a:pt x="10223" y="5375"/>
                </a:cubicBezTo>
                <a:lnTo>
                  <a:pt x="9658" y="60"/>
                </a:lnTo>
                <a:cubicBezTo>
                  <a:pt x="10037" y="20"/>
                  <a:pt x="10418" y="-1"/>
                  <a:pt x="10800" y="0"/>
                </a:cubicBezTo>
                <a:cubicBezTo>
                  <a:pt x="16241" y="0"/>
                  <a:pt x="20832" y="4047"/>
                  <a:pt x="21514" y="9445"/>
                </a:cubicBezTo>
                <a:lnTo>
                  <a:pt x="24193" y="9107"/>
                </a:lnTo>
                <a:lnTo>
                  <a:pt x="19537" y="15110"/>
                </a:lnTo>
                <a:lnTo>
                  <a:pt x="13533" y="10454"/>
                </a:lnTo>
                <a:lnTo>
                  <a:pt x="16211" y="10116"/>
                </a:lnTo>
                <a:close/>
              </a:path>
            </a:pathLst>
          </a:custGeom>
          <a:solidFill>
            <a:srgbClr val="FFFF99">
              <a:alpha val="50195"/>
            </a:srgbClr>
          </a:solidFill>
          <a:ln w="9525" cap="flat" cmpd="sng">
            <a:solidFill>
              <a:srgbClr val="000000"/>
            </a:solidFill>
            <a:prstDash val="solid"/>
            <a:miter/>
            <a:headEnd type="none" w="med" len="med"/>
            <a:tailEnd type="none" w="med" len="med"/>
          </a:ln>
        </p:spPr>
        <p:txBody>
          <a:bodyPr anchor="ctr" anchorCtr="0">
            <a:spAutoFit/>
          </a:bodyPr>
          <a:lstStyle/>
          <a:p>
            <a:endParaRPr lang="zh-CN" altLang="en-US" dirty="0">
              <a:latin typeface="Arial" panose="020B0604020202020204" pitchFamily="34" charset="0"/>
            </a:endParaRPr>
          </a:p>
        </p:txBody>
      </p:sp>
      <p:sp>
        <p:nvSpPr>
          <p:cNvPr id="4" name="AutoShape 10"/>
          <p:cNvSpPr/>
          <p:nvPr/>
        </p:nvSpPr>
        <p:spPr>
          <a:xfrm rot="10027183" flipH="1">
            <a:off x="8344218" y="2834640"/>
            <a:ext cx="839787" cy="2295525"/>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21600" h="21600">
                <a:moveTo>
                  <a:pt x="16211" y="10116"/>
                </a:moveTo>
                <a:cubicBezTo>
                  <a:pt x="15943" y="7990"/>
                  <a:pt x="14455" y="6219"/>
                  <a:pt x="12408" y="5587"/>
                </a:cubicBezTo>
                <a:lnTo>
                  <a:pt x="13985" y="480"/>
                </a:lnTo>
                <a:cubicBezTo>
                  <a:pt x="18037" y="1731"/>
                  <a:pt x="20982" y="5238"/>
                  <a:pt x="21514" y="9445"/>
                </a:cubicBezTo>
                <a:lnTo>
                  <a:pt x="24193" y="9107"/>
                </a:lnTo>
                <a:lnTo>
                  <a:pt x="19537" y="15110"/>
                </a:lnTo>
                <a:lnTo>
                  <a:pt x="13533" y="10454"/>
                </a:lnTo>
                <a:lnTo>
                  <a:pt x="16211" y="10116"/>
                </a:lnTo>
                <a:close/>
              </a:path>
            </a:pathLst>
          </a:custGeom>
          <a:solidFill>
            <a:srgbClr val="FFFF99">
              <a:alpha val="50195"/>
            </a:srgbClr>
          </a:solidFill>
          <a:ln w="9525" cap="flat" cmpd="sng">
            <a:solidFill>
              <a:srgbClr val="000000"/>
            </a:solidFill>
            <a:prstDash val="solid"/>
            <a:miter/>
            <a:headEnd type="none" w="med" len="med"/>
            <a:tailEnd type="none" w="med" len="med"/>
          </a:ln>
        </p:spPr>
        <p:txBody>
          <a:bodyPr anchor="ctr" anchorCtr="0">
            <a:spAutoFit/>
          </a:bodyPr>
          <a:lstStyle/>
          <a:p>
            <a:endParaRPr lang="zh-CN" altLang="en-US" dirty="0">
              <a:latin typeface="Arial" panose="020B0604020202020204" pitchFamily="34" charset="0"/>
            </a:endParaRP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45058">
                                            <p:txEl>
                                              <p:pRg st="0" end="0"/>
                                            </p:txEl>
                                          </p:spTgt>
                                        </p:tgtEl>
                                        <p:attrNameLst>
                                          <p:attrName>style.visibility</p:attrName>
                                        </p:attrNameLst>
                                      </p:cBhvr>
                                      <p:to>
                                        <p:strVal val="visible"/>
                                      </p:to>
                                    </p:set>
                                    <p:anim calcmode="lin" valueType="num">
                                      <p:cBhvr>
                                        <p:cTn id="7" dur="500" fill="hold"/>
                                        <p:tgtEl>
                                          <p:spTgt spid="45058">
                                            <p:txEl>
                                              <p:pRg st="0" end="0"/>
                                            </p:txEl>
                                          </p:spTgt>
                                        </p:tgtEl>
                                        <p:attrNameLst>
                                          <p:attrName>ppt_x</p:attrName>
                                        </p:attrNameLst>
                                      </p:cBhvr>
                                      <p:tavLst>
                                        <p:tav tm="0">
                                          <p:val>
                                            <p:strVal val="#ppt_x-.2"/>
                                          </p:val>
                                        </p:tav>
                                        <p:tav tm="100000">
                                          <p:val>
                                            <p:strVal val="#ppt_x"/>
                                          </p:val>
                                        </p:tav>
                                      </p:tavLst>
                                    </p:anim>
                                    <p:anim calcmode="lin" valueType="num">
                                      <p:cBhvr>
                                        <p:cTn id="8" dur="500" fill="hold"/>
                                        <p:tgtEl>
                                          <p:spTgt spid="45058">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500"/>
                                        <p:tgtEl>
                                          <p:spTgt spid="45058">
                                            <p:txEl>
                                              <p:pRg st="0" end="0"/>
                                            </p:txEl>
                                          </p:spTgt>
                                        </p:tgtEl>
                                      </p:cBhvr>
                                    </p:animEffect>
                                  </p:childTnLst>
                                </p:cTn>
                              </p:par>
                            </p:childTnLst>
                          </p:cTn>
                        </p:par>
                        <p:par>
                          <p:cTn id="10" fill="hold">
                            <p:stCondLst>
                              <p:cond delay="500"/>
                            </p:stCondLst>
                            <p:childTnLst>
                              <p:par>
                                <p:cTn id="11" presetID="23" presetClass="entr" presetSubtype="16" fill="hold" nodeType="afterEffect">
                                  <p:stCondLst>
                                    <p:cond delay="0"/>
                                  </p:stCondLst>
                                  <p:childTnLst>
                                    <p:set>
                                      <p:cBhvr>
                                        <p:cTn id="12" dur="1" fill="hold">
                                          <p:stCondLst>
                                            <p:cond delay="0"/>
                                          </p:stCondLst>
                                        </p:cTn>
                                        <p:tgtEl>
                                          <p:spTgt spid="697348"/>
                                        </p:tgtEl>
                                        <p:attrNameLst>
                                          <p:attrName>style.visibility</p:attrName>
                                        </p:attrNameLst>
                                      </p:cBhvr>
                                      <p:to>
                                        <p:strVal val="visible"/>
                                      </p:to>
                                    </p:set>
                                    <p:anim calcmode="lin" valueType="num">
                                      <p:cBhvr>
                                        <p:cTn id="13" dur="500" fill="hold"/>
                                        <p:tgtEl>
                                          <p:spTgt spid="697348"/>
                                        </p:tgtEl>
                                        <p:attrNameLst>
                                          <p:attrName>ppt_w</p:attrName>
                                        </p:attrNameLst>
                                      </p:cBhvr>
                                      <p:tavLst>
                                        <p:tav tm="0">
                                          <p:val>
                                            <p:fltVal val="0"/>
                                          </p:val>
                                        </p:tav>
                                        <p:tav tm="100000">
                                          <p:val>
                                            <p:strVal val="#ppt_w"/>
                                          </p:val>
                                        </p:tav>
                                      </p:tavLst>
                                    </p:anim>
                                    <p:anim calcmode="lin" valueType="num">
                                      <p:cBhvr>
                                        <p:cTn id="14" dur="500" fill="hold"/>
                                        <p:tgtEl>
                                          <p:spTgt spid="697348"/>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697347"/>
                                        </p:tgtEl>
                                        <p:attrNameLst>
                                          <p:attrName>style.visibility</p:attrName>
                                        </p:attrNameLst>
                                      </p:cBhvr>
                                      <p:to>
                                        <p:strVal val="visible"/>
                                      </p:to>
                                    </p:set>
                                    <p:animEffect transition="in" filter="wipe(up)">
                                      <p:cBhvr>
                                        <p:cTn id="18" dur="500"/>
                                        <p:tgtEl>
                                          <p:spTgt spid="697347"/>
                                        </p:tgtEl>
                                      </p:cBhvr>
                                    </p:animEffect>
                                  </p:childTnLst>
                                </p:cTn>
                              </p:par>
                            </p:childTnLst>
                          </p:cTn>
                        </p:par>
                        <p:par>
                          <p:cTn id="19" fill="hold">
                            <p:stCondLst>
                              <p:cond delay="1500"/>
                            </p:stCondLst>
                            <p:childTnLst>
                              <p:par>
                                <p:cTn id="20" presetID="17" presetClass="entr" presetSubtype="1"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ppt_x</p:attrName>
                                        </p:attrNameLst>
                                      </p:cBhvr>
                                      <p:tavLst>
                                        <p:tav tm="0">
                                          <p:val>
                                            <p:strVal val="#ppt_x"/>
                                          </p:val>
                                        </p:tav>
                                        <p:tav tm="100000">
                                          <p:val>
                                            <p:strVal val="#ppt_x"/>
                                          </p:val>
                                        </p:tav>
                                      </p:tavLst>
                                    </p:anim>
                                    <p:anim calcmode="lin" valueType="num">
                                      <p:cBhvr>
                                        <p:cTn id="23" dur="500" fill="hold"/>
                                        <p:tgtEl>
                                          <p:spTgt spid="2"/>
                                        </p:tgtEl>
                                        <p:attrNameLst>
                                          <p:attrName>ppt_y</p:attrName>
                                        </p:attrNameLst>
                                      </p:cBhvr>
                                      <p:tavLst>
                                        <p:tav tm="0">
                                          <p:val>
                                            <p:strVal val="#ppt_y-#ppt_h/2"/>
                                          </p:val>
                                        </p:tav>
                                        <p:tav tm="100000">
                                          <p:val>
                                            <p:strVal val="#ppt_y"/>
                                          </p:val>
                                        </p:tav>
                                      </p:tavLst>
                                    </p:anim>
                                    <p:anim calcmode="lin" valueType="num">
                                      <p:cBhvr>
                                        <p:cTn id="24" dur="500" fill="hold"/>
                                        <p:tgtEl>
                                          <p:spTgt spid="2"/>
                                        </p:tgtEl>
                                        <p:attrNameLst>
                                          <p:attrName>ppt_w</p:attrName>
                                        </p:attrNameLst>
                                      </p:cBhvr>
                                      <p:tavLst>
                                        <p:tav tm="0">
                                          <p:val>
                                            <p:strVal val="#ppt_w"/>
                                          </p:val>
                                        </p:tav>
                                        <p:tav tm="100000">
                                          <p:val>
                                            <p:strVal val="#ppt_w"/>
                                          </p:val>
                                        </p:tav>
                                      </p:tavLst>
                                    </p:anim>
                                    <p:anim calcmode="lin" valueType="num">
                                      <p:cBhvr>
                                        <p:cTn id="25" dur="500" fill="hold"/>
                                        <p:tgtEl>
                                          <p:spTgt spid="2"/>
                                        </p:tgtEl>
                                        <p:attrNameLst>
                                          <p:attrName>ppt_h</p:attrName>
                                        </p:attrNameLst>
                                      </p:cBhvr>
                                      <p:tavLst>
                                        <p:tav tm="0">
                                          <p:val>
                                            <p:fltVal val="0"/>
                                          </p:val>
                                        </p:tav>
                                        <p:tav tm="100000">
                                          <p:val>
                                            <p:strVal val="#ppt_h"/>
                                          </p:val>
                                        </p:tav>
                                      </p:tavLst>
                                    </p:anim>
                                  </p:childTnLst>
                                </p:cTn>
                              </p:par>
                            </p:childTnLst>
                          </p:cTn>
                        </p:par>
                        <p:par>
                          <p:cTn id="26" fill="hold">
                            <p:stCondLst>
                              <p:cond delay="2000"/>
                            </p:stCondLst>
                            <p:childTnLst>
                              <p:par>
                                <p:cTn id="27" presetID="22" presetClass="entr" presetSubtype="1" fill="hold" grpId="0" nodeType="afterEffect">
                                  <p:stCondLst>
                                    <p:cond delay="0"/>
                                  </p:stCondLst>
                                  <p:childTnLst>
                                    <p:set>
                                      <p:cBhvr>
                                        <p:cTn id="28" dur="1" fill="hold">
                                          <p:stCondLst>
                                            <p:cond delay="0"/>
                                          </p:stCondLst>
                                        </p:cTn>
                                        <p:tgtEl>
                                          <p:spTgt spid="697352"/>
                                        </p:tgtEl>
                                        <p:attrNameLst>
                                          <p:attrName>style.visibility</p:attrName>
                                        </p:attrNameLst>
                                      </p:cBhvr>
                                      <p:to>
                                        <p:strVal val="visible"/>
                                      </p:to>
                                    </p:set>
                                    <p:animEffect transition="in" filter="wipe(up)">
                                      <p:cBhvr>
                                        <p:cTn id="29" dur="500"/>
                                        <p:tgtEl>
                                          <p:spTgt spid="697352"/>
                                        </p:tgtEl>
                                      </p:cBhvr>
                                    </p:animEffect>
                                  </p:childTnLst>
                                </p:cTn>
                              </p:par>
                            </p:childTnLst>
                          </p:cTn>
                        </p:par>
                        <p:par>
                          <p:cTn id="30" fill="hold">
                            <p:stCondLst>
                              <p:cond delay="2500"/>
                            </p:stCondLst>
                            <p:childTnLst>
                              <p:par>
                                <p:cTn id="31" presetID="17" presetClass="entr" presetSubtype="8" fill="hold" grpId="0" nodeType="after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fill="hold"/>
                                        <p:tgtEl>
                                          <p:spTgt spid="3"/>
                                        </p:tgtEl>
                                        <p:attrNameLst>
                                          <p:attrName>ppt_x</p:attrName>
                                        </p:attrNameLst>
                                      </p:cBhvr>
                                      <p:tavLst>
                                        <p:tav tm="0">
                                          <p:val>
                                            <p:strVal val="#ppt_x-#ppt_w/2"/>
                                          </p:val>
                                        </p:tav>
                                        <p:tav tm="100000">
                                          <p:val>
                                            <p:strVal val="#ppt_x"/>
                                          </p:val>
                                        </p:tav>
                                      </p:tavLst>
                                    </p:anim>
                                    <p:anim calcmode="lin" valueType="num">
                                      <p:cBhvr>
                                        <p:cTn id="34" dur="500" fill="hold"/>
                                        <p:tgtEl>
                                          <p:spTgt spid="3"/>
                                        </p:tgtEl>
                                        <p:attrNameLst>
                                          <p:attrName>ppt_y</p:attrName>
                                        </p:attrNameLst>
                                      </p:cBhvr>
                                      <p:tavLst>
                                        <p:tav tm="0">
                                          <p:val>
                                            <p:strVal val="#ppt_y"/>
                                          </p:val>
                                        </p:tav>
                                        <p:tav tm="100000">
                                          <p:val>
                                            <p:strVal val="#ppt_y"/>
                                          </p:val>
                                        </p:tav>
                                      </p:tavLst>
                                    </p:anim>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strVal val="#ppt_h"/>
                                          </p:val>
                                        </p:tav>
                                        <p:tav tm="100000">
                                          <p:val>
                                            <p:strVal val="#ppt_h"/>
                                          </p:val>
                                        </p:tav>
                                      </p:tavLst>
                                    </p:anim>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697350"/>
                                        </p:tgtEl>
                                        <p:attrNameLst>
                                          <p:attrName>style.visibility</p:attrName>
                                        </p:attrNameLst>
                                      </p:cBhvr>
                                      <p:to>
                                        <p:strVal val="visible"/>
                                      </p:to>
                                    </p:set>
                                    <p:animEffect transition="in" filter="wipe(left)">
                                      <p:cBhvr>
                                        <p:cTn id="40" dur="500"/>
                                        <p:tgtEl>
                                          <p:spTgt spid="697350"/>
                                        </p:tgtEl>
                                      </p:cBhvr>
                                    </p:animEffect>
                                  </p:childTnLst>
                                </p:cTn>
                              </p:par>
                            </p:childTnLst>
                          </p:cTn>
                        </p:par>
                        <p:par>
                          <p:cTn id="41" fill="hold">
                            <p:stCondLst>
                              <p:cond delay="3500"/>
                            </p:stCondLst>
                            <p:childTnLst>
                              <p:par>
                                <p:cTn id="42" presetID="17" presetClass="entr" presetSubtype="1" fill="hold" grpId="0" nodeType="after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500" fill="hold"/>
                                        <p:tgtEl>
                                          <p:spTgt spid="4"/>
                                        </p:tgtEl>
                                        <p:attrNameLst>
                                          <p:attrName>ppt_x</p:attrName>
                                        </p:attrNameLst>
                                      </p:cBhvr>
                                      <p:tavLst>
                                        <p:tav tm="0">
                                          <p:val>
                                            <p:strVal val="#ppt_x"/>
                                          </p:val>
                                        </p:tav>
                                        <p:tav tm="100000">
                                          <p:val>
                                            <p:strVal val="#ppt_x"/>
                                          </p:val>
                                        </p:tav>
                                      </p:tavLst>
                                    </p:anim>
                                    <p:anim calcmode="lin" valueType="num">
                                      <p:cBhvr>
                                        <p:cTn id="45" dur="500" fill="hold"/>
                                        <p:tgtEl>
                                          <p:spTgt spid="4"/>
                                        </p:tgtEl>
                                        <p:attrNameLst>
                                          <p:attrName>ppt_y</p:attrName>
                                        </p:attrNameLst>
                                      </p:cBhvr>
                                      <p:tavLst>
                                        <p:tav tm="0">
                                          <p:val>
                                            <p:strVal val="#ppt_y-#ppt_h/2"/>
                                          </p:val>
                                        </p:tav>
                                        <p:tav tm="100000">
                                          <p:val>
                                            <p:strVal val="#ppt_y"/>
                                          </p:val>
                                        </p:tav>
                                      </p:tavLst>
                                    </p:anim>
                                    <p:anim calcmode="lin" valueType="num">
                                      <p:cBhvr>
                                        <p:cTn id="46" dur="500" fill="hold"/>
                                        <p:tgtEl>
                                          <p:spTgt spid="4"/>
                                        </p:tgtEl>
                                        <p:attrNameLst>
                                          <p:attrName>ppt_w</p:attrName>
                                        </p:attrNameLst>
                                      </p:cBhvr>
                                      <p:tavLst>
                                        <p:tav tm="0">
                                          <p:val>
                                            <p:strVal val="#ppt_w"/>
                                          </p:val>
                                        </p:tav>
                                        <p:tav tm="100000">
                                          <p:val>
                                            <p:strVal val="#ppt_w"/>
                                          </p:val>
                                        </p:tav>
                                      </p:tavLst>
                                    </p:anim>
                                    <p:anim calcmode="lin" valueType="num">
                                      <p:cBhvr>
                                        <p:cTn id="47" dur="500" fill="hold"/>
                                        <p:tgtEl>
                                          <p:spTgt spid="4"/>
                                        </p:tgtEl>
                                        <p:attrNameLst>
                                          <p:attrName>ppt_h</p:attrName>
                                        </p:attrNameLst>
                                      </p:cBhvr>
                                      <p:tavLst>
                                        <p:tav tm="0">
                                          <p:val>
                                            <p:fltVal val="0"/>
                                          </p:val>
                                        </p:tav>
                                        <p:tav tm="100000">
                                          <p:val>
                                            <p:strVal val="#ppt_h"/>
                                          </p:val>
                                        </p:tav>
                                      </p:tavLst>
                                    </p:anim>
                                  </p:childTnLst>
                                </p:cTn>
                              </p:par>
                            </p:childTnLst>
                          </p:cTn>
                        </p:par>
                        <p:par>
                          <p:cTn id="48" fill="hold">
                            <p:stCondLst>
                              <p:cond delay="4000"/>
                            </p:stCondLst>
                            <p:childTnLst>
                              <p:par>
                                <p:cTn id="49" presetID="22" presetClass="entr" presetSubtype="4" fill="hold" grpId="0" nodeType="afterEffect">
                                  <p:stCondLst>
                                    <p:cond delay="0"/>
                                  </p:stCondLst>
                                  <p:childTnLst>
                                    <p:set>
                                      <p:cBhvr>
                                        <p:cTn id="50" dur="1" fill="hold">
                                          <p:stCondLst>
                                            <p:cond delay="0"/>
                                          </p:stCondLst>
                                        </p:cTn>
                                        <p:tgtEl>
                                          <p:spTgt spid="697349"/>
                                        </p:tgtEl>
                                        <p:attrNameLst>
                                          <p:attrName>style.visibility</p:attrName>
                                        </p:attrNameLst>
                                      </p:cBhvr>
                                      <p:to>
                                        <p:strVal val="visible"/>
                                      </p:to>
                                    </p:set>
                                    <p:animEffect transition="in" filter="wipe(down)">
                                      <p:cBhvr>
                                        <p:cTn id="51" dur="500"/>
                                        <p:tgtEl>
                                          <p:spTgt spid="69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build="p"/>
      <p:bldP spid="697347" grpId="0" bldLvl="0" animBg="1"/>
      <p:bldP spid="697349" grpId="0" bldLvl="0" animBg="1"/>
      <p:bldP spid="697350" grpId="0" bldLvl="0" animBg="1"/>
      <p:bldP spid="697352" grpId="0" bldLvl="0" animBg="1"/>
      <p:bldP spid="2" grpId="0" bldLvl="0" animBg="1"/>
      <p:bldP spid="3" grpId="0" bldLvl="0" animBg="1"/>
      <p:bldP spid="4"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p:nvPr/>
        </p:nvSpPr>
        <p:spPr>
          <a:xfrm>
            <a:off x="619760" y="875665"/>
            <a:ext cx="2470785" cy="534035"/>
          </a:xfrm>
          <a:prstGeom prst="rect">
            <a:avLst/>
          </a:prstGeom>
          <a:noFill/>
          <a:ln w="9525">
            <a:noFill/>
          </a:ln>
        </p:spPr>
        <p:txBody>
          <a:bodyPr wrap="none">
            <a:spAutoFit/>
          </a:bodyPr>
          <a:lstStyle/>
          <a:p>
            <a:pPr marL="228600" indent="-228600" algn="l" eaLnBrk="1" hangingPunct="1">
              <a:lnSpc>
                <a:spcPct val="90000"/>
              </a:lnSpc>
              <a:spcBef>
                <a:spcPts val="1000"/>
              </a:spcBef>
              <a:buClrTx/>
              <a:buSzTx/>
              <a:buFont typeface="Arial" panose="020B0604020202020204" pitchFamily="34" charset="0"/>
            </a:pPr>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rPr>
              <a:t>2、法律执行</a:t>
            </a:r>
          </a:p>
        </p:txBody>
      </p:sp>
      <p:sp>
        <p:nvSpPr>
          <p:cNvPr id="703491" name="Rectangle 3"/>
          <p:cNvSpPr/>
          <p:nvPr/>
        </p:nvSpPr>
        <p:spPr>
          <a:xfrm>
            <a:off x="830510" y="1968500"/>
            <a:ext cx="6417578" cy="3590925"/>
          </a:xfrm>
          <a:prstGeom prst="rect">
            <a:avLst/>
          </a:prstGeom>
          <a:noFill/>
          <a:ln w="9525">
            <a:noFill/>
          </a:ln>
        </p:spPr>
        <p:txBody>
          <a:bodyPr/>
          <a:lstStyle/>
          <a:p>
            <a:pPr marL="342900" indent="-342900" eaLnBrk="1" hangingPunct="1">
              <a:lnSpc>
                <a:spcPct val="100000"/>
              </a:lnSpc>
              <a:spcBef>
                <a:spcPct val="20000"/>
              </a:spcBef>
              <a:buChar char="•"/>
            </a:pPr>
            <a:r>
              <a:rPr lang="zh-CN" altLang="en-US" sz="2400" dirty="0">
                <a:latin typeface="华文中宋" panose="02010600040101010101" charset="-122"/>
                <a:ea typeface="华文中宋" panose="02010600040101010101" charset="-122"/>
              </a:rPr>
              <a:t>广义上，法律执行是指</a:t>
            </a:r>
            <a:r>
              <a:rPr lang="zh-CN" altLang="en-US" sz="2400" dirty="0">
                <a:solidFill>
                  <a:srgbClr val="FF0000"/>
                </a:solidFill>
                <a:latin typeface="华文中宋" panose="02010600040101010101" charset="-122"/>
                <a:ea typeface="华文中宋" panose="02010600040101010101" charset="-122"/>
              </a:rPr>
              <a:t>国家机关及其公职人员</a:t>
            </a:r>
            <a:r>
              <a:rPr lang="zh-CN" altLang="en-US" sz="2400" dirty="0">
                <a:latin typeface="华文中宋" panose="02010600040101010101" charset="-122"/>
                <a:ea typeface="华文中宋" panose="02010600040101010101" charset="-122"/>
              </a:rPr>
              <a:t>，在国家和公共事务管理中</a:t>
            </a:r>
            <a:r>
              <a:rPr lang="zh-CN" altLang="en-US" sz="2400" b="1" dirty="0">
                <a:solidFill>
                  <a:srgbClr val="CC3300"/>
                </a:solidFill>
                <a:latin typeface="华文中宋" panose="02010600040101010101" charset="-122"/>
                <a:ea typeface="华文中宋" panose="02010600040101010101" charset="-122"/>
              </a:rPr>
              <a:t>依照法定职权和程序</a:t>
            </a:r>
            <a:r>
              <a:rPr lang="zh-CN" altLang="en-US" sz="2400" dirty="0">
                <a:latin typeface="华文中宋" panose="02010600040101010101" charset="-122"/>
                <a:ea typeface="华文中宋" panose="02010600040101010101" charset="-122"/>
              </a:rPr>
              <a:t>，贯彻和实施法律的活动。</a:t>
            </a:r>
            <a:endParaRPr lang="en-US" altLang="zh-CN" sz="2400" dirty="0">
              <a:latin typeface="华文中宋" panose="02010600040101010101" charset="-122"/>
              <a:ea typeface="华文中宋" panose="02010600040101010101" charset="-122"/>
            </a:endParaRPr>
          </a:p>
          <a:p>
            <a:pPr marL="342900" indent="-342900" eaLnBrk="1" hangingPunct="1">
              <a:lnSpc>
                <a:spcPct val="100000"/>
              </a:lnSpc>
              <a:spcBef>
                <a:spcPct val="20000"/>
              </a:spcBef>
              <a:buChar char="•"/>
            </a:pPr>
            <a:r>
              <a:rPr lang="zh-CN" altLang="en-US" sz="2400" dirty="0">
                <a:latin typeface="华文中宋" panose="02010600040101010101" charset="-122"/>
                <a:ea typeface="华文中宋" panose="02010600040101010101" charset="-122"/>
              </a:rPr>
              <a:t>狭义上，法律执行是指</a:t>
            </a:r>
            <a:r>
              <a:rPr lang="zh-CN" altLang="en-US" sz="2400" dirty="0">
                <a:solidFill>
                  <a:srgbClr val="FF0000"/>
                </a:solidFill>
                <a:latin typeface="华文中宋" panose="02010600040101010101" charset="-122"/>
                <a:ea typeface="华文中宋" panose="02010600040101010101" charset="-122"/>
              </a:rPr>
              <a:t>国家行政机关及其公职人员</a:t>
            </a:r>
            <a:r>
              <a:rPr lang="zh-CN" altLang="en-US" sz="2400" dirty="0">
                <a:latin typeface="华文中宋" panose="02010600040101010101" charset="-122"/>
                <a:ea typeface="华文中宋" panose="02010600040101010101" charset="-122"/>
              </a:rPr>
              <a:t>执行法律的活动，也称为</a:t>
            </a:r>
            <a:r>
              <a:rPr lang="zh-CN" altLang="en-US" sz="2400" dirty="0">
                <a:solidFill>
                  <a:srgbClr val="C00000"/>
                </a:solidFill>
                <a:latin typeface="华文中宋" panose="02010600040101010101" charset="-122"/>
                <a:ea typeface="华文中宋" panose="02010600040101010101" charset="-122"/>
              </a:rPr>
              <a:t>行政执法</a:t>
            </a:r>
            <a:r>
              <a:rPr lang="zh-CN" altLang="en-US" sz="2400" dirty="0">
                <a:latin typeface="华文中宋" panose="02010600040101010101" charset="-122"/>
                <a:ea typeface="华文中宋" panose="02010600040101010101" charset="-122"/>
              </a:rPr>
              <a:t>。</a:t>
            </a:r>
          </a:p>
          <a:p>
            <a:pPr marL="342900" indent="-342900" eaLnBrk="1" hangingPunct="1">
              <a:lnSpc>
                <a:spcPct val="100000"/>
              </a:lnSpc>
              <a:spcBef>
                <a:spcPct val="20000"/>
              </a:spcBef>
              <a:buChar char="•"/>
            </a:pPr>
            <a:r>
              <a:rPr lang="zh-CN" altLang="en-US" sz="2400" dirty="0">
                <a:latin typeface="华文中宋" panose="02010600040101010101" charset="-122"/>
                <a:ea typeface="华文中宋" panose="02010600040101010101" charset="-122"/>
              </a:rPr>
              <a:t>行政执法是法律实施和实现的重要环节，必须坚持合法性、合理性、信赖保护、效率等基本原则。</a:t>
            </a:r>
          </a:p>
          <a:p>
            <a:pPr marL="342900" indent="-342900" eaLnBrk="1" hangingPunct="1">
              <a:lnSpc>
                <a:spcPct val="100000"/>
              </a:lnSpc>
              <a:spcBef>
                <a:spcPct val="20000"/>
              </a:spcBef>
              <a:buChar char="•"/>
            </a:pPr>
            <a:r>
              <a:rPr lang="zh-CN" altLang="en-US" sz="2400" dirty="0">
                <a:latin typeface="华文中宋" panose="02010600040101010101" charset="-122"/>
                <a:ea typeface="华文中宋" panose="02010600040101010101" charset="-122"/>
              </a:rPr>
              <a:t>行政执法的主体通常是国家行政机关。</a:t>
            </a:r>
          </a:p>
          <a:p>
            <a:pPr marL="342900" indent="-342900" eaLnBrk="1" hangingPunct="1">
              <a:spcBef>
                <a:spcPct val="20000"/>
              </a:spcBef>
              <a:buChar char="•"/>
            </a:pPr>
            <a:endParaRPr lang="zh-CN" altLang="en-US" sz="2400" dirty="0">
              <a:latin typeface="华文中宋" panose="02010600040101010101" charset="-122"/>
              <a:ea typeface="华文中宋" panose="02010600040101010101" charset="-122"/>
            </a:endParaRPr>
          </a:p>
        </p:txBody>
      </p:sp>
      <p:pic>
        <p:nvPicPr>
          <p:cNvPr id="46084" name="Picture 4">
            <a:hlinkClick r:id="rId2"/>
          </p:cNvPr>
          <p:cNvPicPr>
            <a:picLocks noChangeAspect="1"/>
          </p:cNvPicPr>
          <p:nvPr/>
        </p:nvPicPr>
        <p:blipFill>
          <a:blip r:embed="rId3"/>
          <a:stretch>
            <a:fillRect/>
          </a:stretch>
        </p:blipFill>
        <p:spPr>
          <a:xfrm>
            <a:off x="7799705" y="2125980"/>
            <a:ext cx="3173095" cy="32766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46082"/>
                                        </p:tgtEl>
                                        <p:attrNameLst>
                                          <p:attrName>style.visibility</p:attrName>
                                        </p:attrNameLst>
                                      </p:cBhvr>
                                      <p:to>
                                        <p:strVal val="visible"/>
                                      </p:to>
                                    </p:set>
                                    <p:anim calcmode="lin" valueType="num">
                                      <p:cBhvr>
                                        <p:cTn id="7" dur="500" fill="hold"/>
                                        <p:tgtEl>
                                          <p:spTgt spid="46082"/>
                                        </p:tgtEl>
                                        <p:attrNameLst>
                                          <p:attrName>ppt_x</p:attrName>
                                        </p:attrNameLst>
                                      </p:cBhvr>
                                      <p:tavLst>
                                        <p:tav tm="0">
                                          <p:val>
                                            <p:strVal val="#ppt_x-.2"/>
                                          </p:val>
                                        </p:tav>
                                        <p:tav tm="100000">
                                          <p:val>
                                            <p:strVal val="#ppt_x"/>
                                          </p:val>
                                        </p:tav>
                                      </p:tavLst>
                                    </p:anim>
                                    <p:anim calcmode="lin" valueType="num">
                                      <p:cBhvr>
                                        <p:cTn id="8" dur="500" fill="hold"/>
                                        <p:tgtEl>
                                          <p:spTgt spid="46082"/>
                                        </p:tgtEl>
                                        <p:attrNameLst>
                                          <p:attrName>ppt_y</p:attrName>
                                        </p:attrNameLst>
                                      </p:cBhvr>
                                      <p:tavLst>
                                        <p:tav tm="0">
                                          <p:val>
                                            <p:strVal val="#ppt_y"/>
                                          </p:val>
                                        </p:tav>
                                        <p:tav tm="100000">
                                          <p:val>
                                            <p:strVal val="#ppt_y"/>
                                          </p:val>
                                        </p:tav>
                                      </p:tavLst>
                                    </p:anim>
                                    <p:animEffect transition="in" filter="wipe(right)" prLst="gradientSize: 0.1">
                                      <p:cBhvr>
                                        <p:cTn id="9" dur="500"/>
                                        <p:tgtEl>
                                          <p:spTgt spid="46082"/>
                                        </p:tgtEl>
                                      </p:cBhvr>
                                    </p:animEffect>
                                  </p:childTnLst>
                                </p:cTn>
                              </p:par>
                            </p:childTnLst>
                          </p:cTn>
                        </p:par>
                        <p:par>
                          <p:cTn id="10" fill="hold">
                            <p:stCondLst>
                              <p:cond delay="500"/>
                            </p:stCondLst>
                            <p:childTnLst>
                              <p:par>
                                <p:cTn id="11" presetID="21" presetClass="entr" presetSubtype="4" fill="hold" grpId="0" nodeType="afterEffect">
                                  <p:stCondLst>
                                    <p:cond delay="0"/>
                                  </p:stCondLst>
                                  <p:childTnLst>
                                    <p:set>
                                      <p:cBhvr>
                                        <p:cTn id="12" dur="1000" fill="hold">
                                          <p:stCondLst>
                                            <p:cond delay="0"/>
                                          </p:stCondLst>
                                        </p:cTn>
                                        <p:tgtEl>
                                          <p:spTgt spid="703491"/>
                                        </p:tgtEl>
                                        <p:attrNameLst>
                                          <p:attrName>style.visibility</p:attrName>
                                        </p:attrNameLst>
                                      </p:cBhvr>
                                      <p:to>
                                        <p:strVal val="visible"/>
                                      </p:to>
                                    </p:set>
                                    <p:animEffect transition="in" filter="wheel(4)">
                                      <p:cBhvr>
                                        <p:cTn id="13" dur="1000"/>
                                        <p:tgtEl>
                                          <p:spTgt spid="703491"/>
                                        </p:tgtEl>
                                      </p:cBhvr>
                                    </p:animEffect>
                                  </p:childTnLst>
                                </p:cTn>
                              </p:par>
                            </p:childTnLst>
                          </p:cTn>
                        </p:par>
                        <p:par>
                          <p:cTn id="14" fill="hold">
                            <p:stCondLst>
                              <p:cond delay="1500"/>
                            </p:stCondLst>
                            <p:childTnLst>
                              <p:par>
                                <p:cTn id="15" presetID="3" presetClass="entr" presetSubtype="10" fill="hold" nodeType="afterEffect">
                                  <p:stCondLst>
                                    <p:cond delay="0"/>
                                  </p:stCondLst>
                                  <p:childTnLst>
                                    <p:set>
                                      <p:cBhvr>
                                        <p:cTn id="16" dur="1" fill="hold">
                                          <p:stCondLst>
                                            <p:cond delay="0"/>
                                          </p:stCondLst>
                                        </p:cTn>
                                        <p:tgtEl>
                                          <p:spTgt spid="46084"/>
                                        </p:tgtEl>
                                        <p:attrNameLst>
                                          <p:attrName>style.visibility</p:attrName>
                                        </p:attrNameLst>
                                      </p:cBhvr>
                                      <p:to>
                                        <p:strVal val="visible"/>
                                      </p:to>
                                    </p:set>
                                    <p:animEffect transition="in" filter="blinds(horizontal)">
                                      <p:cBhvr>
                                        <p:cTn id="17" dur="500"/>
                                        <p:tgtEl>
                                          <p:spTgt spid="46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p:bldP spid="70349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p:nvPr/>
        </p:nvSpPr>
        <p:spPr>
          <a:xfrm>
            <a:off x="518160" y="844550"/>
            <a:ext cx="2470785" cy="534035"/>
          </a:xfrm>
          <a:prstGeom prst="rect">
            <a:avLst/>
          </a:prstGeom>
          <a:noFill/>
          <a:ln w="9525">
            <a:noFill/>
          </a:ln>
        </p:spPr>
        <p:txBody>
          <a:bodyPr wrap="none">
            <a:spAutoFit/>
          </a:bodyPr>
          <a:lstStyle/>
          <a:p>
            <a:pPr marL="228600" indent="-228600" algn="l" eaLnBrk="1" hangingPunct="1">
              <a:lnSpc>
                <a:spcPct val="90000"/>
              </a:lnSpc>
              <a:spcBef>
                <a:spcPts val="1000"/>
              </a:spcBef>
              <a:buClrTx/>
              <a:buSzTx/>
              <a:buFont typeface="Arial" panose="020B0604020202020204" pitchFamily="34" charset="0"/>
            </a:pPr>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rPr>
              <a:t>3、法律适用</a:t>
            </a:r>
          </a:p>
        </p:txBody>
      </p:sp>
      <p:sp>
        <p:nvSpPr>
          <p:cNvPr id="704515" name="Rectangle 3"/>
          <p:cNvSpPr/>
          <p:nvPr/>
        </p:nvSpPr>
        <p:spPr>
          <a:xfrm>
            <a:off x="1054735" y="1858645"/>
            <a:ext cx="5031105" cy="4429125"/>
          </a:xfrm>
          <a:prstGeom prst="rect">
            <a:avLst/>
          </a:prstGeom>
          <a:noFill/>
          <a:ln w="9525">
            <a:noFill/>
          </a:ln>
        </p:spPr>
        <p:txBody>
          <a:bodyPr/>
          <a:lstStyle/>
          <a:p>
            <a:pPr marL="342900" indent="-342900" eaLnBrk="1" hangingPunct="1">
              <a:spcBef>
                <a:spcPct val="20000"/>
              </a:spcBef>
              <a:buChar char="•"/>
            </a:pPr>
            <a:r>
              <a:rPr lang="zh-CN" altLang="en-US" sz="2400" dirty="0">
                <a:latin typeface="华文中宋" panose="02010600040101010101" charset="-122"/>
                <a:ea typeface="华文中宋" panose="02010600040101010101" charset="-122"/>
              </a:rPr>
              <a:t>法律适用，是指</a:t>
            </a:r>
            <a:r>
              <a:rPr lang="zh-CN" altLang="en-US" sz="2400" dirty="0">
                <a:solidFill>
                  <a:srgbClr val="C00000"/>
                </a:solidFill>
                <a:latin typeface="华文中宋" panose="02010600040101010101" charset="-122"/>
                <a:ea typeface="华文中宋" panose="02010600040101010101" charset="-122"/>
              </a:rPr>
              <a:t>国家司法机关及其公职人员</a:t>
            </a:r>
            <a:r>
              <a:rPr lang="zh-CN" altLang="en-US" sz="2400" dirty="0">
                <a:latin typeface="华文中宋" panose="02010600040101010101" charset="-122"/>
                <a:ea typeface="华文中宋" panose="02010600040101010101" charset="-122"/>
              </a:rPr>
              <a:t>依照法定职权和程序适用法律处理案件的专门活动。</a:t>
            </a:r>
          </a:p>
          <a:p>
            <a:pPr marL="342900" indent="-342900">
              <a:spcBef>
                <a:spcPct val="20000"/>
              </a:spcBef>
              <a:buChar char="•"/>
            </a:pPr>
            <a:r>
              <a:rPr lang="zh-CN" altLang="en-US" sz="2400" dirty="0">
                <a:latin typeface="华文中宋" panose="02010600040101010101" charset="-122"/>
                <a:ea typeface="华文中宋" panose="02010600040101010101" charset="-122"/>
              </a:rPr>
              <a:t>我国司法机关是指国家审判机关和检察机关。</a:t>
            </a:r>
          </a:p>
          <a:p>
            <a:pPr marL="342900" indent="-342900" eaLnBrk="1" hangingPunct="1">
              <a:spcBef>
                <a:spcPct val="20000"/>
              </a:spcBef>
              <a:buChar char="•"/>
            </a:pPr>
            <a:r>
              <a:rPr lang="zh-CN" altLang="en-US" sz="2400" dirty="0">
                <a:solidFill>
                  <a:srgbClr val="C00000"/>
                </a:solidFill>
                <a:latin typeface="华文中宋" panose="02010600040101010101" charset="-122"/>
                <a:ea typeface="华文中宋" panose="02010600040101010101" charset="-122"/>
              </a:rPr>
              <a:t>司法的基本要求</a:t>
            </a:r>
            <a:r>
              <a:rPr lang="zh-CN" altLang="en-US" sz="2400" dirty="0">
                <a:latin typeface="华文中宋" panose="02010600040101010101" charset="-122"/>
                <a:ea typeface="华文中宋" panose="02010600040101010101" charset="-122"/>
              </a:rPr>
              <a:t>是：正确、合法、合理、及时。</a:t>
            </a:r>
          </a:p>
          <a:p>
            <a:pPr marL="342900" indent="-342900" eaLnBrk="1" hangingPunct="1">
              <a:spcBef>
                <a:spcPct val="20000"/>
              </a:spcBef>
              <a:buChar char="•"/>
            </a:pPr>
            <a:r>
              <a:rPr lang="zh-CN" altLang="en-US" sz="2400" b="1" dirty="0">
                <a:solidFill>
                  <a:srgbClr val="CC3300"/>
                </a:solidFill>
                <a:latin typeface="华文中宋" panose="02010600040101010101" charset="-122"/>
                <a:ea typeface="华文中宋" panose="02010600040101010101" charset="-122"/>
              </a:rPr>
              <a:t>司法原则</a:t>
            </a:r>
            <a:r>
              <a:rPr lang="zh-CN" altLang="en-US" sz="2400" dirty="0">
                <a:latin typeface="华文中宋" panose="02010600040101010101" charset="-122"/>
                <a:ea typeface="华文中宋" panose="02010600040101010101" charset="-122"/>
              </a:rPr>
              <a:t>主要有：司法公正；公民在法律面前一律平等；以事实为依据，以法律为准绳；司法机关</a:t>
            </a:r>
            <a:r>
              <a:rPr lang="zh-CN" altLang="en-US" sz="2400" dirty="0">
                <a:solidFill>
                  <a:srgbClr val="7030A0"/>
                </a:solidFill>
                <a:latin typeface="华文中宋" panose="02010600040101010101" charset="-122"/>
                <a:ea typeface="华文中宋" panose="02010600040101010101" charset="-122"/>
              </a:rPr>
              <a:t>依法独立公正</a:t>
            </a:r>
            <a:r>
              <a:rPr lang="zh-CN" altLang="en-US" sz="2400" dirty="0">
                <a:latin typeface="华文中宋" panose="02010600040101010101" charset="-122"/>
                <a:ea typeface="华文中宋" panose="02010600040101010101" charset="-122"/>
              </a:rPr>
              <a:t>行使司法权。</a:t>
            </a:r>
            <a:endParaRPr lang="en-US" altLang="zh-CN" sz="2400" dirty="0">
              <a:latin typeface="华文中宋" panose="02010600040101010101" charset="-122"/>
              <a:ea typeface="华文中宋" panose="02010600040101010101" charset="-122"/>
            </a:endParaRPr>
          </a:p>
          <a:p>
            <a:pPr marL="342900" indent="-342900" eaLnBrk="1" hangingPunct="1">
              <a:spcBef>
                <a:spcPct val="20000"/>
              </a:spcBef>
            </a:pPr>
            <a:r>
              <a:rPr lang="zh-CN" altLang="en-US" sz="2000" b="1" dirty="0">
                <a:solidFill>
                  <a:srgbClr val="CC3300"/>
                </a:solidFill>
                <a:latin typeface="Arial" panose="020B0604020202020204" pitchFamily="34" charset="0"/>
                <a:ea typeface="楷体_GB2312" pitchFamily="49" charset="-122"/>
              </a:rPr>
              <a:t>           </a:t>
            </a:r>
          </a:p>
        </p:txBody>
      </p:sp>
      <p:pic>
        <p:nvPicPr>
          <p:cNvPr id="47108" name="Picture 4" descr="00123fb9b9da07073b7b02"/>
          <p:cNvPicPr>
            <a:picLocks noChangeAspect="1"/>
          </p:cNvPicPr>
          <p:nvPr/>
        </p:nvPicPr>
        <p:blipFill>
          <a:blip r:embed="rId2"/>
          <a:stretch>
            <a:fillRect/>
          </a:stretch>
        </p:blipFill>
        <p:spPr>
          <a:xfrm>
            <a:off x="7068820" y="2049145"/>
            <a:ext cx="3614420" cy="390144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47106"/>
                                        </p:tgtEl>
                                        <p:attrNameLst>
                                          <p:attrName>style.visibility</p:attrName>
                                        </p:attrNameLst>
                                      </p:cBhvr>
                                      <p:to>
                                        <p:strVal val="visible"/>
                                      </p:to>
                                    </p:set>
                                    <p:anim calcmode="lin" valueType="num">
                                      <p:cBhvr>
                                        <p:cTn id="7" dur="500" fill="hold"/>
                                        <p:tgtEl>
                                          <p:spTgt spid="47106"/>
                                        </p:tgtEl>
                                        <p:attrNameLst>
                                          <p:attrName>ppt_x</p:attrName>
                                        </p:attrNameLst>
                                      </p:cBhvr>
                                      <p:tavLst>
                                        <p:tav tm="0">
                                          <p:val>
                                            <p:strVal val="#ppt_x-.2"/>
                                          </p:val>
                                        </p:tav>
                                        <p:tav tm="100000">
                                          <p:val>
                                            <p:strVal val="#ppt_x"/>
                                          </p:val>
                                        </p:tav>
                                      </p:tavLst>
                                    </p:anim>
                                    <p:anim calcmode="lin" valueType="num">
                                      <p:cBhvr>
                                        <p:cTn id="8" dur="500" fill="hold"/>
                                        <p:tgtEl>
                                          <p:spTgt spid="47106"/>
                                        </p:tgtEl>
                                        <p:attrNameLst>
                                          <p:attrName>ppt_y</p:attrName>
                                        </p:attrNameLst>
                                      </p:cBhvr>
                                      <p:tavLst>
                                        <p:tav tm="0">
                                          <p:val>
                                            <p:strVal val="#ppt_y"/>
                                          </p:val>
                                        </p:tav>
                                        <p:tav tm="100000">
                                          <p:val>
                                            <p:strVal val="#ppt_y"/>
                                          </p:val>
                                        </p:tav>
                                      </p:tavLst>
                                    </p:anim>
                                    <p:animEffect transition="in" filter="wipe(right)" prLst="gradientSize: 0.1">
                                      <p:cBhvr>
                                        <p:cTn id="9" dur="500"/>
                                        <p:tgtEl>
                                          <p:spTgt spid="47106"/>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4" fill="hold" grpId="0" nodeType="clickEffect">
                                  <p:stCondLst>
                                    <p:cond delay="0"/>
                                  </p:stCondLst>
                                  <p:childTnLst>
                                    <p:set>
                                      <p:cBhvr>
                                        <p:cTn id="13" dur="1000" fill="hold">
                                          <p:stCondLst>
                                            <p:cond delay="0"/>
                                          </p:stCondLst>
                                        </p:cTn>
                                        <p:tgtEl>
                                          <p:spTgt spid="704515"/>
                                        </p:tgtEl>
                                        <p:attrNameLst>
                                          <p:attrName>style.visibility</p:attrName>
                                        </p:attrNameLst>
                                      </p:cBhvr>
                                      <p:to>
                                        <p:strVal val="visible"/>
                                      </p:to>
                                    </p:set>
                                    <p:animEffect transition="in" filter="wheel(4)">
                                      <p:cBhvr>
                                        <p:cTn id="14" dur="1000"/>
                                        <p:tgtEl>
                                          <p:spTgt spid="704515"/>
                                        </p:tgtEl>
                                      </p:cBhvr>
                                    </p:animEffect>
                                  </p:childTnLst>
                                </p:cTn>
                              </p:par>
                            </p:childTnLst>
                          </p:cTn>
                        </p:par>
                        <p:par>
                          <p:cTn id="15" fill="hold">
                            <p:stCondLst>
                              <p:cond delay="1000"/>
                            </p:stCondLst>
                            <p:childTnLst>
                              <p:par>
                                <p:cTn id="16" presetID="29" presetClass="entr" presetSubtype="0" fill="hold" nodeType="afterEffect">
                                  <p:stCondLst>
                                    <p:cond delay="0"/>
                                  </p:stCondLst>
                                  <p:childTnLst>
                                    <p:set>
                                      <p:cBhvr>
                                        <p:cTn id="17" dur="1" fill="hold">
                                          <p:stCondLst>
                                            <p:cond delay="0"/>
                                          </p:stCondLst>
                                        </p:cTn>
                                        <p:tgtEl>
                                          <p:spTgt spid="47108"/>
                                        </p:tgtEl>
                                        <p:attrNameLst>
                                          <p:attrName>style.visibility</p:attrName>
                                        </p:attrNameLst>
                                      </p:cBhvr>
                                      <p:to>
                                        <p:strVal val="visible"/>
                                      </p:to>
                                    </p:set>
                                    <p:anim calcmode="lin" valueType="num">
                                      <p:cBhvr>
                                        <p:cTn id="18" dur="1000" fill="hold"/>
                                        <p:tgtEl>
                                          <p:spTgt spid="47108"/>
                                        </p:tgtEl>
                                        <p:attrNameLst>
                                          <p:attrName>ppt_x</p:attrName>
                                        </p:attrNameLst>
                                      </p:cBhvr>
                                      <p:tavLst>
                                        <p:tav tm="0">
                                          <p:val>
                                            <p:strVal val="#ppt_x-.2"/>
                                          </p:val>
                                        </p:tav>
                                        <p:tav tm="100000">
                                          <p:val>
                                            <p:strVal val="#ppt_x"/>
                                          </p:val>
                                        </p:tav>
                                      </p:tavLst>
                                    </p:anim>
                                    <p:anim calcmode="lin" valueType="num">
                                      <p:cBhvr>
                                        <p:cTn id="19" dur="1000" fill="hold"/>
                                        <p:tgtEl>
                                          <p:spTgt spid="47108"/>
                                        </p:tgtEl>
                                        <p:attrNameLst>
                                          <p:attrName>ppt_y</p:attrName>
                                        </p:attrNameLst>
                                      </p:cBhvr>
                                      <p:tavLst>
                                        <p:tav tm="0">
                                          <p:val>
                                            <p:strVal val="#ppt_y"/>
                                          </p:val>
                                        </p:tav>
                                        <p:tav tm="100000">
                                          <p:val>
                                            <p:strVal val="#ppt_y"/>
                                          </p:val>
                                        </p:tav>
                                      </p:tavLst>
                                    </p:anim>
                                    <p:animEffect transition="in" filter="wipe(right)" prLst="gradientSize: 0.1">
                                      <p:cBhvr>
                                        <p:cTn id="20" dur="1000"/>
                                        <p:tgtEl>
                                          <p:spTgt spid="47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p:bldP spid="7045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descr="112"/>
          <p:cNvSpPr/>
          <p:nvPr/>
        </p:nvSpPr>
        <p:spPr>
          <a:xfrm>
            <a:off x="7133590" y="2285365"/>
            <a:ext cx="3364865" cy="3255645"/>
          </a:xfrm>
          <a:prstGeom prst="rect">
            <a:avLst/>
          </a:prstGeom>
          <a:blipFill rotWithShape="1">
            <a:blip r:embed="rId2"/>
            <a:stretch>
              <a:fillRect/>
            </a:stretch>
          </a:blipFill>
          <a:ln w="9525" cap="flat" cmpd="sng">
            <a:prstDash val="solid"/>
            <a:miter/>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FFFFFF"/>
            </a:extrusionClr>
          </a:sp3d>
        </p:spPr>
        <p:txBody>
          <a:bodyPr wrap="none" anchor="ctr" anchorCtr="0">
            <a:flatTx/>
          </a:bodyPr>
          <a:lstStyle/>
          <a:p>
            <a:pPr eaLnBrk="1" hangingPunct="1"/>
            <a:endParaRPr lang="zh-CN" altLang="en-US" dirty="0">
              <a:latin typeface="Arial" panose="020B0604020202020204" pitchFamily="34" charset="0"/>
            </a:endParaRPr>
          </a:p>
        </p:txBody>
      </p:sp>
      <p:sp>
        <p:nvSpPr>
          <p:cNvPr id="48131" name="Rectangle 3"/>
          <p:cNvSpPr/>
          <p:nvPr/>
        </p:nvSpPr>
        <p:spPr>
          <a:xfrm>
            <a:off x="548958" y="885190"/>
            <a:ext cx="2470785" cy="534035"/>
          </a:xfrm>
          <a:prstGeom prst="rect">
            <a:avLst/>
          </a:prstGeom>
          <a:noFill/>
          <a:ln w="9525">
            <a:noFill/>
          </a:ln>
        </p:spPr>
        <p:txBody>
          <a:bodyPr wrap="none">
            <a:spAutoFit/>
          </a:bodyPr>
          <a:lstStyle/>
          <a:p>
            <a:pPr marL="228600" indent="-228600" algn="l" eaLnBrk="1" hangingPunct="1">
              <a:lnSpc>
                <a:spcPct val="90000"/>
              </a:lnSpc>
              <a:spcBef>
                <a:spcPts val="1000"/>
              </a:spcBef>
              <a:buClrTx/>
              <a:buSzTx/>
              <a:buFont typeface="Arial" panose="020B0604020202020204" pitchFamily="34" charset="0"/>
            </a:pPr>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rPr>
              <a:t>4、法律遵守</a:t>
            </a:r>
          </a:p>
        </p:txBody>
      </p:sp>
      <p:sp>
        <p:nvSpPr>
          <p:cNvPr id="700420" name="Rectangle 4"/>
          <p:cNvSpPr/>
          <p:nvPr/>
        </p:nvSpPr>
        <p:spPr>
          <a:xfrm>
            <a:off x="781685" y="1894840"/>
            <a:ext cx="4687570" cy="3311525"/>
          </a:xfrm>
          <a:prstGeom prst="rect">
            <a:avLst/>
          </a:prstGeom>
          <a:noFill/>
          <a:ln w="9525">
            <a:noFill/>
          </a:ln>
        </p:spPr>
        <p:txBody>
          <a:bodyPr/>
          <a:lstStyle/>
          <a:p>
            <a:pPr marL="342900" indent="-342900" eaLnBrk="1" hangingPunct="1">
              <a:spcBef>
                <a:spcPct val="20000"/>
              </a:spcBef>
              <a:buChar char="•"/>
            </a:pPr>
            <a:r>
              <a:rPr lang="zh-CN" altLang="en-US" sz="2400" dirty="0">
                <a:latin typeface="华文中宋" panose="02010600040101010101" charset="-122"/>
                <a:ea typeface="华文中宋" panose="02010600040101010101" charset="-122"/>
              </a:rPr>
              <a:t>法律遵守，是指国家机关、社会组织和公民个人依照法律规定行使权力或权利以及履行职责或义务的活动。</a:t>
            </a:r>
          </a:p>
          <a:p>
            <a:pPr marL="342900" indent="-342900" eaLnBrk="1" hangingPunct="1">
              <a:spcBef>
                <a:spcPct val="20000"/>
              </a:spcBef>
              <a:buChar char="•"/>
            </a:pPr>
            <a:r>
              <a:rPr lang="zh-CN" altLang="en-US" sz="2400" dirty="0">
                <a:latin typeface="华文中宋" panose="02010600040101010101" charset="-122"/>
                <a:ea typeface="华文中宋" panose="02010600040101010101" charset="-122"/>
              </a:rPr>
              <a:t>依法办事包括两层含义：一是依法享有并行使权利；二是依法承担并履行义务。</a:t>
            </a:r>
          </a:p>
          <a:p>
            <a:pPr marL="342900" indent="-342900" eaLnBrk="1" hangingPunct="1">
              <a:spcBef>
                <a:spcPct val="20000"/>
              </a:spcBef>
              <a:buChar char="•"/>
            </a:pPr>
            <a:r>
              <a:rPr lang="zh-CN" altLang="en-US" sz="2400" dirty="0">
                <a:solidFill>
                  <a:srgbClr val="7030A0"/>
                </a:solidFill>
                <a:latin typeface="华文中宋" panose="02010600040101010101" charset="-122"/>
                <a:ea typeface="华文中宋" panose="02010600040101010101" charset="-122"/>
              </a:rPr>
              <a:t>在社会主义国家，一切组织和个人都是守法的主体。</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48131"/>
                                        </p:tgtEl>
                                        <p:attrNameLst>
                                          <p:attrName>style.visibility</p:attrName>
                                        </p:attrNameLst>
                                      </p:cBhvr>
                                      <p:to>
                                        <p:strVal val="visible"/>
                                      </p:to>
                                    </p:set>
                                    <p:anim calcmode="lin" valueType="num">
                                      <p:cBhvr>
                                        <p:cTn id="7" dur="1000" fill="hold"/>
                                        <p:tgtEl>
                                          <p:spTgt spid="48131"/>
                                        </p:tgtEl>
                                        <p:attrNameLst>
                                          <p:attrName>ppt_x</p:attrName>
                                        </p:attrNameLst>
                                      </p:cBhvr>
                                      <p:tavLst>
                                        <p:tav tm="0">
                                          <p:val>
                                            <p:strVal val="#ppt_x-.2"/>
                                          </p:val>
                                        </p:tav>
                                        <p:tav tm="100000">
                                          <p:val>
                                            <p:strVal val="#ppt_x"/>
                                          </p:val>
                                        </p:tav>
                                      </p:tavLst>
                                    </p:anim>
                                    <p:anim calcmode="lin" valueType="num">
                                      <p:cBhvr>
                                        <p:cTn id="8" dur="1000" fill="hold"/>
                                        <p:tgtEl>
                                          <p:spTgt spid="48131"/>
                                        </p:tgtEl>
                                        <p:attrNameLst>
                                          <p:attrName>ppt_y</p:attrName>
                                        </p:attrNameLst>
                                      </p:cBhvr>
                                      <p:tavLst>
                                        <p:tav tm="0">
                                          <p:val>
                                            <p:strVal val="#ppt_y"/>
                                          </p:val>
                                        </p:tav>
                                        <p:tav tm="100000">
                                          <p:val>
                                            <p:strVal val="#ppt_y"/>
                                          </p:val>
                                        </p:tav>
                                      </p:tavLst>
                                    </p:anim>
                                    <p:animEffect transition="in" filter="wipe(right)" prLst="gradientSize: 0.1">
                                      <p:cBhvr>
                                        <p:cTn id="9" dur="1000"/>
                                        <p:tgtEl>
                                          <p:spTgt spid="48131"/>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4" fill="hold" grpId="0" nodeType="clickEffect">
                                  <p:stCondLst>
                                    <p:cond delay="0"/>
                                  </p:stCondLst>
                                  <p:childTnLst>
                                    <p:set>
                                      <p:cBhvr>
                                        <p:cTn id="13" dur="1000" fill="hold">
                                          <p:stCondLst>
                                            <p:cond delay="0"/>
                                          </p:stCondLst>
                                        </p:cTn>
                                        <p:tgtEl>
                                          <p:spTgt spid="700420"/>
                                        </p:tgtEl>
                                        <p:attrNameLst>
                                          <p:attrName>style.visibility</p:attrName>
                                        </p:attrNameLst>
                                      </p:cBhvr>
                                      <p:to>
                                        <p:strVal val="visible"/>
                                      </p:to>
                                    </p:set>
                                    <p:animEffect transition="in" filter="wheel(4)">
                                      <p:cBhvr>
                                        <p:cTn id="14" dur="1000"/>
                                        <p:tgtEl>
                                          <p:spTgt spid="700420"/>
                                        </p:tgtEl>
                                      </p:cBhvr>
                                    </p:animEffect>
                                  </p:childTnLst>
                                </p:cTn>
                              </p:par>
                            </p:childTnLst>
                          </p:cTn>
                        </p:par>
                        <p:par>
                          <p:cTn id="15" fill="hold">
                            <p:stCondLst>
                              <p:cond delay="1000"/>
                            </p:stCondLst>
                            <p:childTnLst>
                              <p:par>
                                <p:cTn id="16" presetID="29" presetClass="entr" presetSubtype="0" fill="hold" grpId="0" nodeType="afterEffect">
                                  <p:stCondLst>
                                    <p:cond delay="0"/>
                                  </p:stCondLst>
                                  <p:childTnLst>
                                    <p:set>
                                      <p:cBhvr>
                                        <p:cTn id="17" dur="1" fill="hold">
                                          <p:stCondLst>
                                            <p:cond delay="0"/>
                                          </p:stCondLst>
                                        </p:cTn>
                                        <p:tgtEl>
                                          <p:spTgt spid="48130"/>
                                        </p:tgtEl>
                                        <p:attrNameLst>
                                          <p:attrName>style.visibility</p:attrName>
                                        </p:attrNameLst>
                                      </p:cBhvr>
                                      <p:to>
                                        <p:strVal val="visible"/>
                                      </p:to>
                                    </p:set>
                                    <p:anim calcmode="lin" valueType="num">
                                      <p:cBhvr>
                                        <p:cTn id="18" dur="1000" fill="hold"/>
                                        <p:tgtEl>
                                          <p:spTgt spid="48130"/>
                                        </p:tgtEl>
                                        <p:attrNameLst>
                                          <p:attrName>ppt_x</p:attrName>
                                        </p:attrNameLst>
                                      </p:cBhvr>
                                      <p:tavLst>
                                        <p:tav tm="0">
                                          <p:val>
                                            <p:strVal val="#ppt_x-.2"/>
                                          </p:val>
                                        </p:tav>
                                        <p:tav tm="100000">
                                          <p:val>
                                            <p:strVal val="#ppt_x"/>
                                          </p:val>
                                        </p:tav>
                                      </p:tavLst>
                                    </p:anim>
                                    <p:anim calcmode="lin" valueType="num">
                                      <p:cBhvr>
                                        <p:cTn id="19" dur="1000" fill="hold"/>
                                        <p:tgtEl>
                                          <p:spTgt spid="48130"/>
                                        </p:tgtEl>
                                        <p:attrNameLst>
                                          <p:attrName>ppt_y</p:attrName>
                                        </p:attrNameLst>
                                      </p:cBhvr>
                                      <p:tavLst>
                                        <p:tav tm="0">
                                          <p:val>
                                            <p:strVal val="#ppt_y"/>
                                          </p:val>
                                        </p:tav>
                                        <p:tav tm="100000">
                                          <p:val>
                                            <p:strVal val="#ppt_y"/>
                                          </p:val>
                                        </p:tav>
                                      </p:tavLst>
                                    </p:anim>
                                    <p:animEffect transition="in" filter="wipe(right)" prLst="gradientSize: 0.1">
                                      <p:cBhvr>
                                        <p:cTn id="20" dur="1000"/>
                                        <p:tgtEl>
                                          <p:spTgt spid="48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bldLvl="0" animBg="1"/>
      <p:bldP spid="48131" grpId="0"/>
      <p:bldP spid="7004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10"/>
          <p:cNvSpPr/>
          <p:nvPr>
            <p:custDataLst>
              <p:tags r:id="rId1"/>
            </p:custDataLst>
          </p:nvPr>
        </p:nvSpPr>
        <p:spPr>
          <a:xfrm rot="16200000">
            <a:off x="325755" y="2190115"/>
            <a:ext cx="2247900" cy="2752090"/>
          </a:xfrm>
          <a:custGeom>
            <a:avLst/>
            <a:gdLst>
              <a:gd name="connsiteX0" fmla="*/ 0 w 2223821"/>
              <a:gd name="connsiteY0" fmla="*/ 0 h 1389888"/>
              <a:gd name="connsiteX1" fmla="*/ 2223821 w 2223821"/>
              <a:gd name="connsiteY1" fmla="*/ 0 h 1389888"/>
              <a:gd name="connsiteX2" fmla="*/ 2223821 w 2223821"/>
              <a:gd name="connsiteY2" fmla="*/ 1209578 h 1389888"/>
              <a:gd name="connsiteX3" fmla="*/ 1235874 w 2223821"/>
              <a:gd name="connsiteY3" fmla="*/ 1209578 h 1389888"/>
              <a:gd name="connsiteX4" fmla="*/ 1111911 w 2223821"/>
              <a:gd name="connsiteY4" fmla="*/ 1389888 h 1389888"/>
              <a:gd name="connsiteX5" fmla="*/ 987948 w 2223821"/>
              <a:gd name="connsiteY5" fmla="*/ 1209578 h 1389888"/>
              <a:gd name="connsiteX6" fmla="*/ 0 w 2223821"/>
              <a:gd name="connsiteY6" fmla="*/ 1209578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821" h="1389888">
                <a:moveTo>
                  <a:pt x="0" y="0"/>
                </a:moveTo>
                <a:lnTo>
                  <a:pt x="2223821" y="0"/>
                </a:lnTo>
                <a:lnTo>
                  <a:pt x="2223821" y="1209578"/>
                </a:lnTo>
                <a:lnTo>
                  <a:pt x="1235874" y="1209578"/>
                </a:lnTo>
                <a:lnTo>
                  <a:pt x="1111911" y="1389888"/>
                </a:lnTo>
                <a:lnTo>
                  <a:pt x="987948" y="1209578"/>
                </a:lnTo>
                <a:lnTo>
                  <a:pt x="0" y="1209578"/>
                </a:lnTo>
                <a:close/>
              </a:path>
            </a:pathLst>
          </a:custGeom>
          <a:solidFill>
            <a:schemeClr val="accent1"/>
          </a:solidFill>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base">
              <a:spcBef>
                <a:spcPct val="0"/>
              </a:spcBef>
              <a:spcAft>
                <a:spcPct val="0"/>
              </a:spcAft>
              <a:defRPr/>
            </a:pPr>
            <a:endParaRPr lang="zh-CN" altLang="en-US" sz="2400" b="1" kern="0" spc="400" dirty="0">
              <a:solidFill>
                <a:srgbClr val="FFFAF0"/>
              </a:solidFill>
              <a:latin typeface="微软雅黑" panose="020B0503020204020204" charset="-122"/>
              <a:ea typeface="微软雅黑" panose="020B0503020204020204" charset="-122"/>
              <a:cs typeface="Microsoft New Tai Lue" panose="020B0502040204020203" pitchFamily="34" charset="0"/>
            </a:endParaRPr>
          </a:p>
        </p:txBody>
      </p:sp>
      <p:sp>
        <p:nvSpPr>
          <p:cNvPr id="24" name="任意多边形: 形状 23"/>
          <p:cNvSpPr/>
          <p:nvPr/>
        </p:nvSpPr>
        <p:spPr bwMode="auto">
          <a:xfrm>
            <a:off x="2586355" y="2442210"/>
            <a:ext cx="9515475" cy="2247900"/>
          </a:xfrm>
          <a:custGeom>
            <a:avLst/>
            <a:gdLst>
              <a:gd name="connsiteX0" fmla="*/ 0 w 9501313"/>
              <a:gd name="connsiteY0" fmla="*/ 0 h 2096834"/>
              <a:gd name="connsiteX1" fmla="*/ 9501313 w 9501313"/>
              <a:gd name="connsiteY1" fmla="*/ 0 h 2096834"/>
              <a:gd name="connsiteX2" fmla="*/ 9501313 w 9501313"/>
              <a:gd name="connsiteY2" fmla="*/ 2096834 h 2096834"/>
              <a:gd name="connsiteX3" fmla="*/ 20043 w 9501313"/>
              <a:gd name="connsiteY3" fmla="*/ 2096834 h 2096834"/>
              <a:gd name="connsiteX4" fmla="*/ 20043 w 9501313"/>
              <a:gd name="connsiteY4" fmla="*/ 1171544 h 2096834"/>
              <a:gd name="connsiteX5" fmla="*/ 313696 w 9501313"/>
              <a:gd name="connsiteY5" fmla="*/ 1054660 h 2096834"/>
              <a:gd name="connsiteX6" fmla="*/ 20043 w 9501313"/>
              <a:gd name="connsiteY6" fmla="*/ 937776 h 2096834"/>
              <a:gd name="connsiteX7" fmla="*/ 20043 w 9501313"/>
              <a:gd name="connsiteY7" fmla="*/ 6244 h 2096834"/>
              <a:gd name="connsiteX8" fmla="*/ 0 w 9501313"/>
              <a:gd name="connsiteY8" fmla="*/ 6244 h 2096834"/>
              <a:gd name="connsiteX9" fmla="*/ 0 w 9501313"/>
              <a:gd name="connsiteY9" fmla="*/ 0 h 209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01313" h="2096834">
                <a:moveTo>
                  <a:pt x="0" y="0"/>
                </a:moveTo>
                <a:lnTo>
                  <a:pt x="9501313" y="0"/>
                </a:lnTo>
                <a:lnTo>
                  <a:pt x="9501313" y="2096834"/>
                </a:lnTo>
                <a:lnTo>
                  <a:pt x="20043" y="2096834"/>
                </a:lnTo>
                <a:lnTo>
                  <a:pt x="20043" y="1171544"/>
                </a:lnTo>
                <a:lnTo>
                  <a:pt x="313696" y="1054660"/>
                </a:lnTo>
                <a:lnTo>
                  <a:pt x="20043" y="937776"/>
                </a:lnTo>
                <a:lnTo>
                  <a:pt x="20043" y="6244"/>
                </a:lnTo>
                <a:lnTo>
                  <a:pt x="0" y="6244"/>
                </a:lnTo>
                <a:lnTo>
                  <a:pt x="0" y="0"/>
                </a:lnTo>
                <a:close/>
              </a:path>
            </a:pathLst>
          </a:custGeom>
          <a:solidFill>
            <a:sysClr val="windowText" lastClr="000000">
              <a:lumMod val="65000"/>
              <a:lumOff val="35000"/>
            </a:sysClr>
          </a:solidFill>
          <a:ln w="9525" cap="flat" cmpd="sng" algn="ctr">
            <a:solidFill>
              <a:sysClr val="window" lastClr="FFFFFF">
                <a:lumMod val="50000"/>
              </a:sysClr>
            </a:solidFill>
            <a:prstDash val="solid"/>
            <a:round/>
            <a:headEnd type="none" w="med" len="med"/>
            <a:tailEnd type="none" w="med" len="med"/>
          </a:ln>
          <a:effectLst>
            <a:outerShdw blurRad="50800" dist="38100" dir="2700000" algn="tl" rotWithShape="0">
              <a:prstClr val="black">
                <a:alpha val="40000"/>
              </a:prstClr>
            </a:outerShdw>
            <a:softEdge rad="31750"/>
          </a:effectLst>
        </p:spPr>
        <p:txBody>
          <a:bodyPr vert="horz" wrap="square" lIns="91404" tIns="45702" rIns="91404" bIns="45702" numCol="1" rtlCol="0" anchor="t" anchorCtr="0" compatLnSpc="1"/>
          <a:lstStyle/>
          <a:p>
            <a:pPr defTabSz="913765" fontAlgn="base">
              <a:spcBef>
                <a:spcPct val="0"/>
              </a:spcBef>
              <a:spcAft>
                <a:spcPct val="0"/>
              </a:spcAft>
            </a:pPr>
            <a:endParaRPr lang="zh-CN" altLang="en-US" sz="1800">
              <a:solidFill>
                <a:sysClr val="windowText" lastClr="000000">
                  <a:lumMod val="50000"/>
                  <a:lumOff val="50000"/>
                </a:sysClr>
              </a:solidFill>
              <a:latin typeface="Arial" panose="020B0604020202020204" pitchFamily="34" charset="0"/>
              <a:ea typeface="宋体" panose="02010600030101010101" pitchFamily="2" charset="-122"/>
            </a:endParaRPr>
          </a:p>
        </p:txBody>
      </p:sp>
      <p:sp>
        <p:nvSpPr>
          <p:cNvPr id="2" name="文本框 1"/>
          <p:cNvSpPr txBox="1"/>
          <p:nvPr/>
        </p:nvSpPr>
        <p:spPr>
          <a:xfrm>
            <a:off x="779145" y="3308350"/>
            <a:ext cx="1527810" cy="583565"/>
          </a:xfrm>
          <a:prstGeom prst="rect">
            <a:avLst/>
          </a:prstGeom>
          <a:noFill/>
        </p:spPr>
        <p:txBody>
          <a:bodyPr wrap="square" rtlCol="0">
            <a:spAutoFit/>
          </a:bodyPr>
          <a:lstStyle/>
          <a:p>
            <a:r>
              <a:rPr lang="zh-CN" altLang="en-US" sz="3200" b="1">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rPr>
              <a:t>第一节</a:t>
            </a:r>
          </a:p>
        </p:txBody>
      </p:sp>
      <p:sp>
        <p:nvSpPr>
          <p:cNvPr id="3" name="文本框 2"/>
          <p:cNvSpPr txBox="1"/>
          <p:nvPr/>
        </p:nvSpPr>
        <p:spPr>
          <a:xfrm>
            <a:off x="4770755" y="3308350"/>
            <a:ext cx="3499485" cy="583565"/>
          </a:xfrm>
          <a:prstGeom prst="rect">
            <a:avLst/>
          </a:prstGeom>
          <a:noFill/>
        </p:spPr>
        <p:txBody>
          <a:bodyPr wrap="square" rtlCol="0" anchor="t">
            <a:spAutoFit/>
          </a:bodyPr>
          <a:lstStyle/>
          <a:p>
            <a:pPr algn="l" eaLnBrk="1" hangingPunct="1">
              <a:buClrTx/>
              <a:buSzTx/>
              <a:buFontTx/>
            </a:pPr>
            <a:r>
              <a:rPr lang="zh-CN" altLang="en-US" sz="32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sym typeface="+mn-ea"/>
              </a:rPr>
              <a:t>法律及其历史发展</a:t>
            </a:r>
            <a:endParaRPr lang="zh-CN" altLang="en-US" sz="32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500"/>
                                        <p:tgtEl>
                                          <p:spTgt spid="10"/>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4" grpId="0" bldLvl="0" animBg="1"/>
      <p:bldP spid="2" grpId="0"/>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10"/>
          <p:cNvSpPr/>
          <p:nvPr>
            <p:custDataLst>
              <p:tags r:id="rId1"/>
            </p:custDataLst>
          </p:nvPr>
        </p:nvSpPr>
        <p:spPr>
          <a:xfrm rot="16200000">
            <a:off x="325755" y="2190115"/>
            <a:ext cx="2247900" cy="2752090"/>
          </a:xfrm>
          <a:custGeom>
            <a:avLst/>
            <a:gdLst>
              <a:gd name="connsiteX0" fmla="*/ 0 w 2223821"/>
              <a:gd name="connsiteY0" fmla="*/ 0 h 1389888"/>
              <a:gd name="connsiteX1" fmla="*/ 2223821 w 2223821"/>
              <a:gd name="connsiteY1" fmla="*/ 0 h 1389888"/>
              <a:gd name="connsiteX2" fmla="*/ 2223821 w 2223821"/>
              <a:gd name="connsiteY2" fmla="*/ 1209578 h 1389888"/>
              <a:gd name="connsiteX3" fmla="*/ 1235874 w 2223821"/>
              <a:gd name="connsiteY3" fmla="*/ 1209578 h 1389888"/>
              <a:gd name="connsiteX4" fmla="*/ 1111911 w 2223821"/>
              <a:gd name="connsiteY4" fmla="*/ 1389888 h 1389888"/>
              <a:gd name="connsiteX5" fmla="*/ 987948 w 2223821"/>
              <a:gd name="connsiteY5" fmla="*/ 1209578 h 1389888"/>
              <a:gd name="connsiteX6" fmla="*/ 0 w 2223821"/>
              <a:gd name="connsiteY6" fmla="*/ 1209578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821" h="1389888">
                <a:moveTo>
                  <a:pt x="0" y="0"/>
                </a:moveTo>
                <a:lnTo>
                  <a:pt x="2223821" y="0"/>
                </a:lnTo>
                <a:lnTo>
                  <a:pt x="2223821" y="1209578"/>
                </a:lnTo>
                <a:lnTo>
                  <a:pt x="1235874" y="1209578"/>
                </a:lnTo>
                <a:lnTo>
                  <a:pt x="1111911" y="1389888"/>
                </a:lnTo>
                <a:lnTo>
                  <a:pt x="987948" y="1209578"/>
                </a:lnTo>
                <a:lnTo>
                  <a:pt x="0" y="1209578"/>
                </a:lnTo>
                <a:close/>
              </a:path>
            </a:pathLst>
          </a:custGeom>
          <a:solidFill>
            <a:schemeClr val="accent1"/>
          </a:solidFill>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base">
              <a:spcBef>
                <a:spcPct val="0"/>
              </a:spcBef>
              <a:spcAft>
                <a:spcPct val="0"/>
              </a:spcAft>
              <a:defRPr/>
            </a:pPr>
            <a:endParaRPr lang="zh-CN" altLang="en-US" sz="2400" b="1" kern="0" spc="400" dirty="0">
              <a:solidFill>
                <a:srgbClr val="FFFAF0"/>
              </a:solidFill>
              <a:latin typeface="微软雅黑" panose="020B0503020204020204" charset="-122"/>
              <a:ea typeface="微软雅黑" panose="020B0503020204020204" charset="-122"/>
              <a:cs typeface="Microsoft New Tai Lue" panose="020B0502040204020203" pitchFamily="34" charset="0"/>
            </a:endParaRPr>
          </a:p>
        </p:txBody>
      </p:sp>
      <p:sp>
        <p:nvSpPr>
          <p:cNvPr id="24" name="任意多边形: 形状 23"/>
          <p:cNvSpPr/>
          <p:nvPr/>
        </p:nvSpPr>
        <p:spPr bwMode="auto">
          <a:xfrm>
            <a:off x="2586355" y="2442210"/>
            <a:ext cx="9515475" cy="2247900"/>
          </a:xfrm>
          <a:custGeom>
            <a:avLst/>
            <a:gdLst>
              <a:gd name="connsiteX0" fmla="*/ 0 w 9501313"/>
              <a:gd name="connsiteY0" fmla="*/ 0 h 2096834"/>
              <a:gd name="connsiteX1" fmla="*/ 9501313 w 9501313"/>
              <a:gd name="connsiteY1" fmla="*/ 0 h 2096834"/>
              <a:gd name="connsiteX2" fmla="*/ 9501313 w 9501313"/>
              <a:gd name="connsiteY2" fmla="*/ 2096834 h 2096834"/>
              <a:gd name="connsiteX3" fmla="*/ 20043 w 9501313"/>
              <a:gd name="connsiteY3" fmla="*/ 2096834 h 2096834"/>
              <a:gd name="connsiteX4" fmla="*/ 20043 w 9501313"/>
              <a:gd name="connsiteY4" fmla="*/ 1171544 h 2096834"/>
              <a:gd name="connsiteX5" fmla="*/ 313696 w 9501313"/>
              <a:gd name="connsiteY5" fmla="*/ 1054660 h 2096834"/>
              <a:gd name="connsiteX6" fmla="*/ 20043 w 9501313"/>
              <a:gd name="connsiteY6" fmla="*/ 937776 h 2096834"/>
              <a:gd name="connsiteX7" fmla="*/ 20043 w 9501313"/>
              <a:gd name="connsiteY7" fmla="*/ 6244 h 2096834"/>
              <a:gd name="connsiteX8" fmla="*/ 0 w 9501313"/>
              <a:gd name="connsiteY8" fmla="*/ 6244 h 2096834"/>
              <a:gd name="connsiteX9" fmla="*/ 0 w 9501313"/>
              <a:gd name="connsiteY9" fmla="*/ 0 h 209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01313" h="2096834">
                <a:moveTo>
                  <a:pt x="0" y="0"/>
                </a:moveTo>
                <a:lnTo>
                  <a:pt x="9501313" y="0"/>
                </a:lnTo>
                <a:lnTo>
                  <a:pt x="9501313" y="2096834"/>
                </a:lnTo>
                <a:lnTo>
                  <a:pt x="20043" y="2096834"/>
                </a:lnTo>
                <a:lnTo>
                  <a:pt x="20043" y="1171544"/>
                </a:lnTo>
                <a:lnTo>
                  <a:pt x="313696" y="1054660"/>
                </a:lnTo>
                <a:lnTo>
                  <a:pt x="20043" y="937776"/>
                </a:lnTo>
                <a:lnTo>
                  <a:pt x="20043" y="6244"/>
                </a:lnTo>
                <a:lnTo>
                  <a:pt x="0" y="6244"/>
                </a:lnTo>
                <a:lnTo>
                  <a:pt x="0" y="0"/>
                </a:lnTo>
                <a:close/>
              </a:path>
            </a:pathLst>
          </a:custGeom>
          <a:solidFill>
            <a:sysClr val="windowText" lastClr="000000">
              <a:lumMod val="65000"/>
              <a:lumOff val="35000"/>
            </a:sysClr>
          </a:solidFill>
          <a:ln w="9525" cap="flat" cmpd="sng" algn="ctr">
            <a:solidFill>
              <a:sysClr val="window" lastClr="FFFFFF">
                <a:lumMod val="50000"/>
              </a:sysClr>
            </a:solidFill>
            <a:prstDash val="solid"/>
            <a:round/>
            <a:headEnd type="none" w="med" len="med"/>
            <a:tailEnd type="none" w="med" len="med"/>
          </a:ln>
          <a:effectLst>
            <a:outerShdw blurRad="50800" dist="38100" dir="2700000" algn="tl" rotWithShape="0">
              <a:prstClr val="black">
                <a:alpha val="40000"/>
              </a:prstClr>
            </a:outerShdw>
            <a:softEdge rad="31750"/>
          </a:effectLst>
        </p:spPr>
        <p:txBody>
          <a:bodyPr vert="horz" wrap="square" lIns="91404" tIns="45702" rIns="91404" bIns="45702" numCol="1" rtlCol="0" anchor="t" anchorCtr="0" compatLnSpc="1"/>
          <a:lstStyle/>
          <a:p>
            <a:pPr defTabSz="913765" fontAlgn="base">
              <a:spcBef>
                <a:spcPct val="0"/>
              </a:spcBef>
              <a:spcAft>
                <a:spcPct val="0"/>
              </a:spcAft>
            </a:pPr>
            <a:endParaRPr lang="zh-CN" altLang="en-US" sz="1800">
              <a:solidFill>
                <a:sysClr val="windowText" lastClr="000000">
                  <a:lumMod val="50000"/>
                  <a:lumOff val="50000"/>
                </a:sysClr>
              </a:solidFill>
              <a:latin typeface="Arial" panose="020B0604020202020204" pitchFamily="34" charset="0"/>
              <a:ea typeface="宋体" panose="02010600030101010101" pitchFamily="2" charset="-122"/>
            </a:endParaRPr>
          </a:p>
        </p:txBody>
      </p:sp>
      <p:sp>
        <p:nvSpPr>
          <p:cNvPr id="2" name="文本框 1"/>
          <p:cNvSpPr txBox="1"/>
          <p:nvPr/>
        </p:nvSpPr>
        <p:spPr>
          <a:xfrm>
            <a:off x="779145" y="3308350"/>
            <a:ext cx="1527810" cy="583565"/>
          </a:xfrm>
          <a:prstGeom prst="rect">
            <a:avLst/>
          </a:prstGeom>
          <a:noFill/>
        </p:spPr>
        <p:txBody>
          <a:bodyPr wrap="square" rtlCol="0">
            <a:spAutoFit/>
          </a:bodyPr>
          <a:lstStyle/>
          <a:p>
            <a:r>
              <a:rPr lang="zh-CN" altLang="en-US" sz="3200" b="1">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rPr>
              <a:t>第三节</a:t>
            </a:r>
          </a:p>
        </p:txBody>
      </p:sp>
      <p:sp>
        <p:nvSpPr>
          <p:cNvPr id="3" name="文本框 2"/>
          <p:cNvSpPr txBox="1"/>
          <p:nvPr/>
        </p:nvSpPr>
        <p:spPr>
          <a:xfrm>
            <a:off x="4132580" y="3308350"/>
            <a:ext cx="6287770" cy="583565"/>
          </a:xfrm>
          <a:prstGeom prst="rect">
            <a:avLst/>
          </a:prstGeom>
          <a:noFill/>
        </p:spPr>
        <p:txBody>
          <a:bodyPr wrap="square" rtlCol="0" anchor="t">
            <a:spAutoFit/>
          </a:bodyPr>
          <a:lstStyle/>
          <a:p>
            <a:pPr algn="l" eaLnBrk="1" hangingPunct="1">
              <a:buClrTx/>
              <a:buSzTx/>
              <a:buFontTx/>
            </a:pPr>
            <a:r>
              <a:rPr lang="zh-CN" altLang="en-US" sz="32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sym typeface="+mn-ea"/>
              </a:rPr>
              <a:t>坚持全面依法治国</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500"/>
                                        <p:tgtEl>
                                          <p:spTgt spid="10"/>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4" grpId="0" bldLvl="0" animBg="1"/>
      <p:bldP spid="2" grpId="0"/>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468630" y="890270"/>
            <a:ext cx="11630660" cy="1316990"/>
          </a:xfrm>
        </p:spPr>
        <p:txBody>
          <a:bodyPr/>
          <a:lstStyle/>
          <a:p>
            <a:pPr marL="0" indent="0">
              <a:lnSpc>
                <a:spcPct val="100000"/>
              </a:lnSpc>
              <a:buNone/>
            </a:pPr>
            <a:r>
              <a:rPr lang="zh-CN" altLang="en-US" sz="3200" b="1" dirty="0">
                <a:solidFill>
                  <a:schemeClr val="accent1">
                    <a:lumMod val="75000"/>
                  </a:schemeClr>
                </a:solidFill>
                <a:latin typeface="华文中宋" panose="02010600040101010101" charset="-122"/>
                <a:ea typeface="华文中宋" panose="02010600040101010101" charset="-122"/>
                <a:cs typeface="+mj-cs"/>
              </a:rPr>
              <a:t>一、 习近平法治思想是新时代全面依法治国的根本遵循</a:t>
            </a:r>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rPr>
              <a:t> </a:t>
            </a:r>
          </a:p>
          <a:p>
            <a:pPr marL="0" indent="0">
              <a:lnSpc>
                <a:spcPct val="100000"/>
              </a:lnSpc>
              <a:buNone/>
            </a:pPr>
            <a:r>
              <a:rPr lang="en-US" altLang="zh-CN" sz="3200" b="1" dirty="0">
                <a:solidFill>
                  <a:srgbClr val="FF5050"/>
                </a:solidFill>
                <a:latin typeface="华文中宋" panose="02010600040101010101" charset="-122"/>
                <a:ea typeface="华文中宋" panose="02010600040101010101" charset="-122"/>
                <a:cs typeface="华文中宋" panose="02010600040101010101" charset="-122"/>
              </a:rPr>
              <a:t>       </a:t>
            </a:r>
            <a:r>
              <a:rPr lang="en-US" altLang="zh-CN" b="1" dirty="0">
                <a:solidFill>
                  <a:srgbClr val="FF5050"/>
                </a:solidFill>
                <a:latin typeface="华文中宋" panose="02010600040101010101" charset="-122"/>
                <a:ea typeface="华文中宋" panose="02010600040101010101" charset="-122"/>
                <a:cs typeface="华文中宋" panose="02010600040101010101" charset="-122"/>
              </a:rPr>
              <a:t> </a:t>
            </a:r>
            <a:r>
              <a:rPr lang="zh-CN" altLang="en-US" b="1" dirty="0">
                <a:solidFill>
                  <a:srgbClr val="FF5050"/>
                </a:solidFill>
                <a:latin typeface="华文中宋" panose="02010600040101010101" charset="-122"/>
                <a:ea typeface="华文中宋" panose="02010600040101010101" charset="-122"/>
                <a:cs typeface="华文中宋" panose="02010600040101010101" charset="-122"/>
              </a:rPr>
              <a:t>1、习近平法治思想的形成</a:t>
            </a:r>
            <a:endParaRPr lang="zh-CN" altLang="en-US" sz="3200" b="1" dirty="0">
              <a:solidFill>
                <a:srgbClr val="FF5050"/>
              </a:solidFill>
              <a:latin typeface="华文中宋" panose="02010600040101010101" charset="-122"/>
              <a:ea typeface="华文中宋" panose="02010600040101010101" charset="-122"/>
              <a:cs typeface="华文中宋" panose="02010600040101010101" charset="-122"/>
            </a:endParaRPr>
          </a:p>
          <a:p>
            <a:pPr marL="0" indent="0">
              <a:lnSpc>
                <a:spcPct val="100000"/>
              </a:lnSpc>
              <a:buFont typeface="Arial" panose="020B0604020202020204" pitchFamily="34" charset="0"/>
              <a:buNone/>
            </a:pPr>
            <a:endParaRPr lang="zh-CN" altLang="en-US" dirty="0"/>
          </a:p>
        </p:txBody>
      </p:sp>
      <p:sp>
        <p:nvSpPr>
          <p:cNvPr id="2" name="文本框 1"/>
          <p:cNvSpPr txBox="1"/>
          <p:nvPr/>
        </p:nvSpPr>
        <p:spPr>
          <a:xfrm>
            <a:off x="1583055" y="2207260"/>
            <a:ext cx="5291455" cy="3876675"/>
          </a:xfrm>
          <a:prstGeom prst="rect">
            <a:avLst/>
          </a:prstGeom>
          <a:noFill/>
        </p:spPr>
        <p:txBody>
          <a:bodyPr wrap="square" rtlCol="0" anchor="t">
            <a:spAutoFit/>
          </a:bodyPr>
          <a:lstStyle/>
          <a:p>
            <a:pPr marL="457200" indent="-457200" algn="l">
              <a:spcBef>
                <a:spcPts val="1000"/>
              </a:spcBef>
              <a:buFont typeface="Arial" panose="020B0604020202020204" pitchFamily="34" charset="0"/>
              <a:buChar char="•"/>
            </a:pPr>
            <a:r>
              <a:rPr lang="zh-CN" altLang="en-US" sz="2800" dirty="0">
                <a:latin typeface="华文中宋" panose="02010600040101010101" charset="-122"/>
                <a:ea typeface="华文中宋" panose="02010600040101010101" charset="-122"/>
                <a:cs typeface="华文中宋" panose="02010600040101010101" charset="-122"/>
                <a:sym typeface="+mn-ea"/>
              </a:rPr>
              <a:t>十八届四中全会；</a:t>
            </a:r>
            <a:endParaRPr lang="en-US" altLang="zh-CN" dirty="0">
              <a:latin typeface="华文中宋" panose="02010600040101010101" charset="-122"/>
              <a:ea typeface="华文中宋" panose="02010600040101010101" charset="-122"/>
              <a:cs typeface="华文中宋" panose="02010600040101010101" charset="-122"/>
            </a:endParaRPr>
          </a:p>
          <a:p>
            <a:pPr marL="457200" indent="-457200" algn="l">
              <a:spcBef>
                <a:spcPts val="1000"/>
              </a:spcBef>
              <a:buFont typeface="Arial" panose="020B0604020202020204" pitchFamily="34" charset="0"/>
              <a:buChar char="•"/>
            </a:pPr>
            <a:r>
              <a:rPr lang="zh-CN" altLang="en-US" sz="2800" dirty="0">
                <a:latin typeface="华文中宋" panose="02010600040101010101" charset="-122"/>
                <a:ea typeface="华文中宋" panose="02010600040101010101" charset="-122"/>
                <a:cs typeface="华文中宋" panose="02010600040101010101" charset="-122"/>
                <a:sym typeface="+mn-ea"/>
              </a:rPr>
              <a:t>党的十九大；</a:t>
            </a:r>
            <a:endParaRPr lang="en-US" altLang="zh-CN" dirty="0">
              <a:latin typeface="华文中宋" panose="02010600040101010101" charset="-122"/>
              <a:ea typeface="华文中宋" panose="02010600040101010101" charset="-122"/>
              <a:cs typeface="华文中宋" panose="02010600040101010101" charset="-122"/>
            </a:endParaRPr>
          </a:p>
          <a:p>
            <a:pPr marL="457200" indent="-457200" algn="l">
              <a:spcBef>
                <a:spcPts val="1000"/>
              </a:spcBef>
              <a:buFont typeface="Arial" panose="020B0604020202020204" pitchFamily="34" charset="0"/>
              <a:buChar char="•"/>
            </a:pPr>
            <a:r>
              <a:rPr lang="zh-CN" altLang="en-US" sz="2800" dirty="0">
                <a:latin typeface="华文中宋" panose="02010600040101010101" charset="-122"/>
                <a:ea typeface="华文中宋" panose="02010600040101010101" charset="-122"/>
                <a:cs typeface="华文中宋" panose="02010600040101010101" charset="-122"/>
                <a:sym typeface="+mn-ea"/>
              </a:rPr>
              <a:t>十九届二中全会；</a:t>
            </a:r>
            <a:endParaRPr lang="en-US" altLang="zh-CN" dirty="0">
              <a:latin typeface="华文中宋" panose="02010600040101010101" charset="-122"/>
              <a:ea typeface="华文中宋" panose="02010600040101010101" charset="-122"/>
              <a:cs typeface="华文中宋" panose="02010600040101010101" charset="-122"/>
            </a:endParaRPr>
          </a:p>
          <a:p>
            <a:pPr marL="457200" indent="-457200" algn="l">
              <a:spcBef>
                <a:spcPts val="1000"/>
              </a:spcBef>
              <a:buFont typeface="Arial" panose="020B0604020202020204" pitchFamily="34" charset="0"/>
              <a:buChar char="•"/>
            </a:pPr>
            <a:r>
              <a:rPr lang="zh-CN" altLang="en-US" sz="2800" dirty="0">
                <a:latin typeface="华文中宋" panose="02010600040101010101" charset="-122"/>
                <a:ea typeface="华文中宋" panose="02010600040101010101" charset="-122"/>
                <a:cs typeface="华文中宋" panose="02010600040101010101" charset="-122"/>
                <a:sym typeface="+mn-ea"/>
              </a:rPr>
              <a:t>十九届三中全会；</a:t>
            </a:r>
            <a:r>
              <a:rPr lang="en-US" altLang="zh-CN" sz="2800" dirty="0">
                <a:latin typeface="华文中宋" panose="02010600040101010101" charset="-122"/>
                <a:ea typeface="华文中宋" panose="02010600040101010101" charset="-122"/>
                <a:cs typeface="华文中宋" panose="02010600040101010101" charset="-122"/>
                <a:sym typeface="+mn-ea"/>
              </a:rPr>
              <a:t> </a:t>
            </a:r>
            <a:endParaRPr lang="en-US" altLang="zh-CN" dirty="0">
              <a:latin typeface="华文中宋" panose="02010600040101010101" charset="-122"/>
              <a:ea typeface="华文中宋" panose="02010600040101010101" charset="-122"/>
              <a:cs typeface="华文中宋" panose="02010600040101010101" charset="-122"/>
            </a:endParaRPr>
          </a:p>
          <a:p>
            <a:pPr marL="457200" indent="-457200" algn="l">
              <a:spcBef>
                <a:spcPts val="1000"/>
              </a:spcBef>
              <a:buFont typeface="Arial" panose="020B0604020202020204" pitchFamily="34" charset="0"/>
              <a:buChar char="•"/>
            </a:pPr>
            <a:r>
              <a:rPr lang="zh-CN" altLang="en-US" sz="2800" dirty="0">
                <a:latin typeface="华文中宋" panose="02010600040101010101" charset="-122"/>
                <a:ea typeface="华文中宋" panose="02010600040101010101" charset="-122"/>
                <a:cs typeface="华文中宋" panose="02010600040101010101" charset="-122"/>
                <a:sym typeface="+mn-ea"/>
              </a:rPr>
              <a:t>十九届四中全会；</a:t>
            </a:r>
            <a:endParaRPr lang="en-US" altLang="zh-CN" dirty="0">
              <a:latin typeface="华文中宋" panose="02010600040101010101" charset="-122"/>
              <a:ea typeface="华文中宋" panose="02010600040101010101" charset="-122"/>
              <a:cs typeface="华文中宋" panose="02010600040101010101" charset="-122"/>
            </a:endParaRPr>
          </a:p>
          <a:p>
            <a:pPr marL="457200" indent="-457200" algn="l">
              <a:spcBef>
                <a:spcPts val="1000"/>
              </a:spcBef>
              <a:buFont typeface="Arial" panose="020B0604020202020204" pitchFamily="34" charset="0"/>
              <a:buChar char="•"/>
            </a:pPr>
            <a:r>
              <a:rPr lang="zh-CN" altLang="en-US" sz="2800" dirty="0">
                <a:latin typeface="华文中宋" panose="02010600040101010101" charset="-122"/>
                <a:ea typeface="华文中宋" panose="02010600040101010101" charset="-122"/>
                <a:cs typeface="华文中宋" panose="02010600040101010101" charset="-122"/>
                <a:sym typeface="+mn-ea"/>
              </a:rPr>
              <a:t>十九届五中全会；</a:t>
            </a:r>
            <a:endParaRPr lang="en-US" altLang="zh-CN" dirty="0">
              <a:latin typeface="华文中宋" panose="02010600040101010101" charset="-122"/>
              <a:ea typeface="华文中宋" panose="02010600040101010101" charset="-122"/>
              <a:cs typeface="华文中宋" panose="02010600040101010101" charset="-122"/>
            </a:endParaRPr>
          </a:p>
          <a:p>
            <a:pPr marL="457200" indent="-457200" algn="l">
              <a:spcBef>
                <a:spcPts val="1000"/>
              </a:spcBef>
              <a:buFont typeface="Arial" panose="020B0604020202020204" pitchFamily="34" charset="0"/>
              <a:buChar char="•"/>
            </a:pPr>
            <a:r>
              <a:rPr lang="zh-CN" altLang="en-US" sz="2800" dirty="0">
                <a:latin typeface="华文中宋" panose="02010600040101010101" charset="-122"/>
                <a:ea typeface="华文中宋" panose="02010600040101010101" charset="-122"/>
                <a:cs typeface="华文中宋" panose="02010600040101010101" charset="-122"/>
                <a:sym typeface="+mn-ea"/>
              </a:rPr>
              <a:t>中央全面依法治国会议；</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3">
                                            <p:txEl>
                                              <p:pRg st="0" end="0"/>
                                            </p:txEl>
                                          </p:spTgt>
                                        </p:tgtEl>
                                      </p:cBhvr>
                                    </p:animEffect>
                                  </p:childTnLst>
                                </p:cTn>
                              </p:par>
                            </p:childTnLst>
                          </p:cTn>
                        </p:par>
                        <p:par>
                          <p:cTn id="10" fill="hold">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ppt_x</p:attrName>
                                        </p:attrNameLst>
                                      </p:cBhvr>
                                      <p:tavLst>
                                        <p:tav tm="0">
                                          <p:val>
                                            <p:strVal val="#ppt_x-.2"/>
                                          </p:val>
                                        </p:tav>
                                        <p:tav tm="100000">
                                          <p:val>
                                            <p:strVal val="#ppt_x"/>
                                          </p:val>
                                        </p:tav>
                                      </p:tavLst>
                                    </p:anim>
                                    <p:anim calcmode="lin" valueType="num">
                                      <p:cBhvr>
                                        <p:cTn id="14"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9600" y="849630"/>
            <a:ext cx="4912995" cy="583565"/>
          </a:xfrm>
          <a:prstGeom prst="rect">
            <a:avLst/>
          </a:prstGeom>
          <a:noFill/>
        </p:spPr>
        <p:txBody>
          <a:bodyPr wrap="none" rtlCol="0">
            <a:spAutoFit/>
          </a:bodyPr>
          <a:lstStyle/>
          <a:p>
            <a:pPr algn="l"/>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sym typeface="+mn-ea"/>
              </a:rPr>
              <a:t>2、习近平法治思想的意义</a:t>
            </a:r>
            <a:endParaRPr lang="zh-CN" altLang="en-US" b="1" dirty="0">
              <a:solidFill>
                <a:srgbClr val="FF5050"/>
              </a:solidFill>
              <a:latin typeface="华文中宋" panose="02010600040101010101" charset="-122"/>
              <a:ea typeface="华文中宋" panose="02010600040101010101" charset="-122"/>
              <a:cs typeface="华文中宋" panose="02010600040101010101" charset="-122"/>
            </a:endParaRPr>
          </a:p>
        </p:txBody>
      </p:sp>
      <p:sp>
        <p:nvSpPr>
          <p:cNvPr id="5" name="圆角矩形 4"/>
          <p:cNvSpPr/>
          <p:nvPr/>
        </p:nvSpPr>
        <p:spPr>
          <a:xfrm>
            <a:off x="1176655" y="1943735"/>
            <a:ext cx="10059670" cy="40468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l">
              <a:lnSpc>
                <a:spcPct val="125000"/>
              </a:lnSpc>
              <a:spcBef>
                <a:spcPts val="0"/>
              </a:spcBef>
              <a:spcAft>
                <a:spcPts val="0"/>
              </a:spcAft>
              <a:buFont typeface="Arial" panose="020B0604020202020204" pitchFamily="34" charset="0"/>
              <a:buChar char="•"/>
            </a:pPr>
            <a:r>
              <a:rPr lang="zh-CN" altLang="en-US" sz="2800" dirty="0">
                <a:solidFill>
                  <a:schemeClr val="bg1"/>
                </a:solidFill>
                <a:latin typeface="华文中宋" panose="02010600040101010101" charset="-122"/>
                <a:ea typeface="华文中宋" panose="02010600040101010101" charset="-122"/>
                <a:cs typeface="华文中宋" panose="02010600040101010101" charset="-122"/>
              </a:rPr>
              <a:t> 2020年11月，中央全面依法治国工作会议正式提出习近平法治思想，并将其确立为全面依法治国的指导思想和根本遵循。</a:t>
            </a:r>
          </a:p>
          <a:p>
            <a:pPr marL="342900" lvl="0" indent="-342900" algn="l">
              <a:lnSpc>
                <a:spcPct val="125000"/>
              </a:lnSpc>
              <a:spcBef>
                <a:spcPts val="0"/>
              </a:spcBef>
              <a:spcAft>
                <a:spcPts val="0"/>
              </a:spcAft>
              <a:buFont typeface="Arial" panose="020B0604020202020204" pitchFamily="34" charset="0"/>
              <a:buChar char="•"/>
            </a:pPr>
            <a:r>
              <a:rPr lang="zh-CN" altLang="en-US" sz="2800" dirty="0">
                <a:solidFill>
                  <a:schemeClr val="bg1"/>
                </a:solidFill>
                <a:latin typeface="华文中宋" panose="02010600040101010101" charset="-122"/>
                <a:ea typeface="华文中宋" panose="02010600040101010101" charset="-122"/>
                <a:cs typeface="华文中宋" panose="02010600040101010101" charset="-122"/>
              </a:rPr>
              <a:t>习近平法治思想是内涵丰富、论述深刻、逻辑严密、系统完备的法治理论体系。</a:t>
            </a:r>
          </a:p>
          <a:p>
            <a:pPr marL="342900" lvl="0" indent="-342900" algn="l">
              <a:lnSpc>
                <a:spcPct val="125000"/>
              </a:lnSpc>
              <a:spcBef>
                <a:spcPts val="0"/>
              </a:spcBef>
              <a:spcAft>
                <a:spcPts val="0"/>
              </a:spcAft>
              <a:buFont typeface="Arial" panose="020B0604020202020204" pitchFamily="34" charset="0"/>
              <a:buChar char="•"/>
            </a:pPr>
            <a:r>
              <a:rPr lang="zh-CN" altLang="en-US" sz="2800" dirty="0">
                <a:solidFill>
                  <a:schemeClr val="bg1"/>
                </a:solidFill>
                <a:latin typeface="华文中宋" panose="02010600040101010101" charset="-122"/>
                <a:ea typeface="华文中宋" panose="02010600040101010101" charset="-122"/>
                <a:cs typeface="华文中宋" panose="02010600040101010101" charset="-122"/>
              </a:rPr>
              <a:t>习近平法治思想具有重大的政治意义、理论意义、实践意义。</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par>
                          <p:cTn id="10" fill="hold">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ppt_x</p:attrName>
                                        </p:attrNameLst>
                                      </p:cBhvr>
                                      <p:tavLst>
                                        <p:tav tm="0">
                                          <p:val>
                                            <p:strVal val="#ppt_x-.2"/>
                                          </p:val>
                                        </p:tav>
                                        <p:tav tm="100000">
                                          <p:val>
                                            <p:strVal val="#ppt_x"/>
                                          </p:val>
                                        </p:tav>
                                      </p:tavLst>
                                    </p:anim>
                                    <p:anim calcmode="lin" valueType="num">
                                      <p:cBhvr>
                                        <p:cTn id="14"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609600" y="1600200"/>
            <a:ext cx="10853980" cy="4525963"/>
          </a:xfrm>
        </p:spPr>
        <p:txBody>
          <a:bodyPr/>
          <a:lstStyle/>
          <a:p>
            <a:pPr marL="0" indent="0">
              <a:buNone/>
            </a:pPr>
            <a:r>
              <a:rPr lang="zh-CN" altLang="en-US" dirty="0"/>
              <a:t>   </a:t>
            </a:r>
            <a:r>
              <a:rPr lang="en-US" altLang="zh-CN" dirty="0"/>
              <a:t> </a:t>
            </a:r>
          </a:p>
          <a:p>
            <a:pPr marL="0" indent="0">
              <a:buNone/>
            </a:pPr>
            <a:r>
              <a:rPr lang="zh-CN" altLang="en-US" sz="2000" dirty="0"/>
              <a:t>  </a:t>
            </a:r>
            <a:endParaRPr lang="zh-CN" altLang="en-US" sz="3200" b="1" dirty="0">
              <a:solidFill>
                <a:srgbClr val="FF5050"/>
              </a:solidFill>
              <a:latin typeface="华文中宋" panose="02010600040101010101" charset="-122"/>
              <a:ea typeface="华文中宋" panose="02010600040101010101" charset="-122"/>
              <a:cs typeface="华文中宋" panose="02010600040101010101" charset="-122"/>
            </a:endParaRPr>
          </a:p>
        </p:txBody>
      </p:sp>
      <p:sp>
        <p:nvSpPr>
          <p:cNvPr id="2" name="文本框 1"/>
          <p:cNvSpPr txBox="1"/>
          <p:nvPr/>
        </p:nvSpPr>
        <p:spPr>
          <a:xfrm>
            <a:off x="609600" y="899795"/>
            <a:ext cx="5857875" cy="583565"/>
          </a:xfrm>
          <a:prstGeom prst="rect">
            <a:avLst/>
          </a:prstGeom>
          <a:noFill/>
        </p:spPr>
        <p:txBody>
          <a:bodyPr wrap="none" rtlCol="0">
            <a:spAutoFit/>
          </a:bodyPr>
          <a:lstStyle/>
          <a:p>
            <a:pPr marL="0" indent="0" algn="l">
              <a:buNone/>
            </a:pPr>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sym typeface="+mn-ea"/>
              </a:rPr>
              <a:t> 3、习近平法治思想的主要内容</a:t>
            </a:r>
            <a:endParaRPr lang="zh-CN" altLang="en-US" sz="3200" b="1" dirty="0">
              <a:solidFill>
                <a:srgbClr val="FF5050"/>
              </a:solidFill>
              <a:latin typeface="华文中宋" panose="02010600040101010101" charset="-122"/>
              <a:ea typeface="华文中宋" panose="02010600040101010101" charset="-122"/>
              <a:cs typeface="华文中宋" panose="02010600040101010101" charset="-122"/>
            </a:endParaRPr>
          </a:p>
        </p:txBody>
      </p:sp>
      <p:sp>
        <p:nvSpPr>
          <p:cNvPr id="13" name="圆角矩形 12"/>
          <p:cNvSpPr/>
          <p:nvPr/>
        </p:nvSpPr>
        <p:spPr>
          <a:xfrm>
            <a:off x="1258570" y="2108200"/>
            <a:ext cx="9674225" cy="3510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indent="0" algn="l">
              <a:lnSpc>
                <a:spcPct val="125000"/>
              </a:lnSpc>
              <a:spcBef>
                <a:spcPts val="0"/>
              </a:spcBef>
              <a:spcAft>
                <a:spcPts val="0"/>
              </a:spcAft>
              <a:buFont typeface="Arial" panose="020B0604020202020204" pitchFamily="34" charset="0"/>
              <a:buNone/>
            </a:pPr>
            <a:r>
              <a:rPr lang="en-US" altLang="zh-CN" sz="2800" dirty="0">
                <a:solidFill>
                  <a:schemeClr val="bg1"/>
                </a:solidFill>
                <a:latin typeface="华文中宋" panose="02010600040101010101" charset="-122"/>
                <a:ea typeface="华文中宋" panose="02010600040101010101" charset="-122"/>
                <a:cs typeface="华文中宋" panose="02010600040101010101" charset="-122"/>
              </a:rPr>
              <a:t>      </a:t>
            </a:r>
            <a:r>
              <a:rPr lang="zh-CN" altLang="en-US" sz="2800" dirty="0">
                <a:solidFill>
                  <a:schemeClr val="bg1"/>
                </a:solidFill>
                <a:latin typeface="华文中宋" panose="02010600040101010101" charset="-122"/>
                <a:ea typeface="华文中宋" panose="02010600040101010101" charset="-122"/>
                <a:cs typeface="华文中宋" panose="02010600040101010101" charset="-122"/>
              </a:rPr>
              <a:t>习近平在中央全面依法治国工作会议上，用“十一个坚持”对全面依法治国进行了系统阐释、部署。</a:t>
            </a:r>
          </a:p>
          <a:p>
            <a:pPr lvl="0" indent="0" algn="l">
              <a:lnSpc>
                <a:spcPct val="125000"/>
              </a:lnSpc>
              <a:spcBef>
                <a:spcPts val="0"/>
              </a:spcBef>
              <a:spcAft>
                <a:spcPts val="0"/>
              </a:spcAft>
              <a:buFont typeface="Arial" panose="020B0604020202020204" pitchFamily="34" charset="0"/>
              <a:buNone/>
            </a:pPr>
            <a:r>
              <a:rPr lang="zh-CN" altLang="en-US" sz="2800" dirty="0">
                <a:solidFill>
                  <a:schemeClr val="bg1"/>
                </a:solidFill>
                <a:latin typeface="华文中宋" panose="02010600040101010101" charset="-122"/>
                <a:ea typeface="华文中宋" panose="02010600040101010101" charset="-122"/>
                <a:cs typeface="华文中宋" panose="02010600040101010101" charset="-122"/>
              </a:rPr>
              <a:t> </a:t>
            </a:r>
            <a:r>
              <a:rPr lang="en-US" altLang="zh-CN" sz="2800" dirty="0">
                <a:solidFill>
                  <a:schemeClr val="bg1"/>
                </a:solidFill>
                <a:latin typeface="华文中宋" panose="02010600040101010101" charset="-122"/>
                <a:ea typeface="华文中宋" panose="02010600040101010101" charset="-122"/>
                <a:cs typeface="华文中宋" panose="02010600040101010101" charset="-122"/>
              </a:rPr>
              <a:t>    </a:t>
            </a:r>
            <a:r>
              <a:rPr lang="zh-CN" altLang="en-US" sz="2800" dirty="0">
                <a:solidFill>
                  <a:schemeClr val="bg1"/>
                </a:solidFill>
                <a:latin typeface="华文中宋" panose="02010600040101010101" charset="-122"/>
                <a:ea typeface="华文中宋" panose="02010600040101010101" charset="-122"/>
                <a:cs typeface="华文中宋" panose="02010600040101010101" charset="-122"/>
              </a:rPr>
              <a:t>“十一个坚持”涉及全面依法治国的政治方向、战略地位、工作布局、主要任务、重大关系、重要保障等一系列新理念新观点新论断，构成了习近平法治思想的主要内容。</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par>
                          <p:cTn id="10" fill="hold">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ppt_x</p:attrName>
                                        </p:attrNameLst>
                                      </p:cBhvr>
                                      <p:tavLst>
                                        <p:tav tm="0">
                                          <p:val>
                                            <p:strVal val="#ppt_x-.2"/>
                                          </p:val>
                                        </p:tav>
                                        <p:tav tm="100000">
                                          <p:val>
                                            <p:strVal val="#ppt_x"/>
                                          </p:val>
                                        </p:tav>
                                      </p:tavLst>
                                    </p:anim>
                                    <p:anim calcmode="lin" valueType="num">
                                      <p:cBhvr>
                                        <p:cTn id="14"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609600" y="1600200"/>
            <a:ext cx="10853980" cy="4525963"/>
          </a:xfrm>
        </p:spPr>
        <p:txBody>
          <a:bodyPr/>
          <a:lstStyle/>
          <a:p>
            <a:pPr marL="0" indent="0">
              <a:buNone/>
            </a:pPr>
            <a:r>
              <a:rPr lang="zh-CN" altLang="en-US" dirty="0"/>
              <a:t>   </a:t>
            </a:r>
            <a:r>
              <a:rPr lang="en-US" altLang="zh-CN" dirty="0"/>
              <a:t> </a:t>
            </a:r>
          </a:p>
          <a:p>
            <a:pPr marL="0" indent="0">
              <a:buNone/>
            </a:pPr>
            <a:r>
              <a:rPr lang="zh-CN" altLang="en-US" sz="2000" dirty="0"/>
              <a:t>  </a:t>
            </a:r>
            <a:endParaRPr lang="zh-CN" altLang="en-US" sz="3200" b="1" dirty="0">
              <a:solidFill>
                <a:srgbClr val="FF5050"/>
              </a:solidFill>
              <a:latin typeface="华文中宋" panose="02010600040101010101" charset="-122"/>
              <a:ea typeface="华文中宋" panose="02010600040101010101" charset="-122"/>
              <a:cs typeface="华文中宋" panose="02010600040101010101" charset="-122"/>
            </a:endParaRPr>
          </a:p>
        </p:txBody>
      </p:sp>
      <p:sp>
        <p:nvSpPr>
          <p:cNvPr id="2" name="文本框 1"/>
          <p:cNvSpPr txBox="1"/>
          <p:nvPr/>
        </p:nvSpPr>
        <p:spPr>
          <a:xfrm>
            <a:off x="609600" y="899795"/>
            <a:ext cx="7136890" cy="584775"/>
          </a:xfrm>
          <a:prstGeom prst="rect">
            <a:avLst/>
          </a:prstGeom>
          <a:noFill/>
        </p:spPr>
        <p:txBody>
          <a:bodyPr wrap="none" rtlCol="0">
            <a:spAutoFit/>
          </a:bodyPr>
          <a:lstStyle/>
          <a:p>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sym typeface="+mn-ea"/>
              </a:rPr>
              <a:t> </a:t>
            </a:r>
            <a:r>
              <a:rPr lang="en-US" altLang="zh-CN" sz="3200" b="1" dirty="0" smtClean="0">
                <a:solidFill>
                  <a:srgbClr val="FF5050"/>
                </a:solidFill>
                <a:latin typeface="华文中宋" panose="02010600040101010101" charset="-122"/>
                <a:ea typeface="华文中宋" panose="02010600040101010101" charset="-122"/>
                <a:cs typeface="华文中宋" panose="02010600040101010101" charset="-122"/>
                <a:sym typeface="+mn-ea"/>
              </a:rPr>
              <a:t>4</a:t>
            </a:r>
            <a:r>
              <a:rPr lang="zh-CN" altLang="en-US" sz="3200" b="1" dirty="0" smtClean="0">
                <a:solidFill>
                  <a:srgbClr val="FF5050"/>
                </a:solidFill>
                <a:latin typeface="华文中宋" panose="02010600040101010101" charset="-122"/>
                <a:ea typeface="华文中宋" panose="02010600040101010101" charset="-122"/>
                <a:cs typeface="华文中宋" panose="02010600040101010101" charset="-122"/>
                <a:sym typeface="+mn-ea"/>
              </a:rPr>
              <a:t>、习近平法治思想的形成和发展逻辑</a:t>
            </a:r>
            <a:endParaRPr lang="zh-CN" altLang="en-US" sz="3200" b="1" dirty="0">
              <a:solidFill>
                <a:srgbClr val="FF5050"/>
              </a:solidFill>
              <a:latin typeface="华文中宋" panose="02010600040101010101" charset="-122"/>
              <a:ea typeface="华文中宋" panose="02010600040101010101" charset="-122"/>
              <a:cs typeface="华文中宋" panose="02010600040101010101" charset="-122"/>
            </a:endParaRPr>
          </a:p>
        </p:txBody>
      </p:sp>
      <p:sp>
        <p:nvSpPr>
          <p:cNvPr id="13" name="圆角矩形 12"/>
          <p:cNvSpPr/>
          <p:nvPr/>
        </p:nvSpPr>
        <p:spPr>
          <a:xfrm>
            <a:off x="1258570" y="2108200"/>
            <a:ext cx="9674225" cy="3510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2400" dirty="0" smtClean="0"/>
              <a:t>   习近平同志是习近平法治思想的创立者和主要贡献者；集中体现出马克思主义法治理论和中国特色社会主义法治理论在现时代的创新发展，又生动展现出他对创立习近平法治思想所做出的的独创性、集成性、原创性贡献。</a:t>
            </a:r>
            <a:endParaRPr lang="en-US" altLang="zh-CN" sz="2400" dirty="0" smtClean="0"/>
          </a:p>
          <a:p>
            <a:pPr>
              <a:lnSpc>
                <a:spcPct val="125000"/>
              </a:lnSpc>
            </a:pPr>
            <a:r>
              <a:rPr lang="zh-CN" altLang="en-US" sz="2400" dirty="0" smtClean="0"/>
              <a:t>    习近平法治思想的创立，具有鲜明的实践逻辑、科学的理论逻辑和深厚的历史逻辑。</a:t>
            </a:r>
          </a:p>
          <a:p>
            <a:pPr lvl="0">
              <a:lnSpc>
                <a:spcPct val="125000"/>
              </a:lnSpc>
            </a:pPr>
            <a:endParaRPr lang="zh-CN" altLang="en-US" sz="2800" dirty="0">
              <a:solidFill>
                <a:schemeClr val="bg1"/>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par>
                          <p:cTn id="10" fill="hold">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ppt_x</p:attrName>
                                        </p:attrNameLst>
                                      </p:cBhvr>
                                      <p:tavLst>
                                        <p:tav tm="0">
                                          <p:val>
                                            <p:strVal val="#ppt_x-.2"/>
                                          </p:val>
                                        </p:tav>
                                        <p:tav tm="100000">
                                          <p:val>
                                            <p:strVal val="#ppt_x"/>
                                          </p:val>
                                        </p:tav>
                                      </p:tavLst>
                                    </p:anim>
                                    <p:anim calcmode="lin" valueType="num">
                                      <p:cBhvr>
                                        <p:cTn id="14"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3040" y="782638"/>
            <a:ext cx="10972800" cy="1143000"/>
          </a:xfrm>
        </p:spPr>
        <p:txBody>
          <a:bodyPr/>
          <a:lstStyle/>
          <a:p>
            <a:r>
              <a:rPr lang="zh-CN" altLang="en-US" b="1" dirty="0">
                <a:solidFill>
                  <a:schemeClr val="accent1">
                    <a:lumMod val="75000"/>
                  </a:schemeClr>
                </a:solidFill>
                <a:latin typeface="华文中宋" panose="02010600040101010101" charset="-122"/>
                <a:ea typeface="华文中宋" panose="02010600040101010101" charset="-122"/>
                <a:sym typeface="+mn-ea"/>
              </a:rPr>
              <a:t>    </a:t>
            </a:r>
            <a:r>
              <a:rPr lang="zh-CN" altLang="en-US" sz="3600" b="1" dirty="0">
                <a:solidFill>
                  <a:schemeClr val="accent1">
                    <a:lumMod val="75000"/>
                  </a:schemeClr>
                </a:solidFill>
                <a:latin typeface="华文中宋" panose="02010600040101010101" charset="-122"/>
                <a:ea typeface="华文中宋" panose="02010600040101010101" charset="-122"/>
                <a:sym typeface="+mn-ea"/>
              </a:rPr>
              <a:t>二、坚持走中国特色社会主义法治道路</a:t>
            </a:r>
            <a:r>
              <a:rPr lang="zh-CN" altLang="en-US" sz="3600" b="1" dirty="0">
                <a:solidFill>
                  <a:schemeClr val="accent1">
                    <a:lumMod val="75000"/>
                  </a:schemeClr>
                </a:solidFill>
                <a:latin typeface="华文中宋" panose="02010600040101010101" charset="-122"/>
                <a:ea typeface="华文中宋" panose="02010600040101010101" charset="-122"/>
                <a:cs typeface="+mj-cs"/>
              </a:rPr>
              <a:t/>
            </a:r>
            <a:br>
              <a:rPr lang="zh-CN" altLang="en-US" sz="3600" b="1" dirty="0">
                <a:solidFill>
                  <a:schemeClr val="accent1">
                    <a:lumMod val="75000"/>
                  </a:schemeClr>
                </a:solidFill>
                <a:latin typeface="华文中宋" panose="02010600040101010101" charset="-122"/>
                <a:ea typeface="华文中宋" panose="02010600040101010101" charset="-122"/>
                <a:cs typeface="+mj-cs"/>
              </a:rPr>
            </a:br>
            <a:endParaRPr lang="zh-CN" altLang="en-US" sz="3600" b="1" dirty="0">
              <a:solidFill>
                <a:schemeClr val="accent1">
                  <a:lumMod val="75000"/>
                </a:schemeClr>
              </a:solidFill>
              <a:latin typeface="华文中宋" panose="02010600040101010101" charset="-122"/>
              <a:ea typeface="华文中宋" panose="02010600040101010101" charset="-122"/>
              <a:cs typeface="+mj-cs"/>
            </a:endParaRPr>
          </a:p>
        </p:txBody>
      </p:sp>
      <p:sp>
        <p:nvSpPr>
          <p:cNvPr id="4" name="文本框 3"/>
          <p:cNvSpPr txBox="1"/>
          <p:nvPr/>
        </p:nvSpPr>
        <p:spPr>
          <a:xfrm>
            <a:off x="861060" y="1925955"/>
            <a:ext cx="8285480" cy="583565"/>
          </a:xfrm>
          <a:prstGeom prst="rect">
            <a:avLst/>
          </a:prstGeom>
          <a:noFill/>
        </p:spPr>
        <p:txBody>
          <a:bodyPr wrap="none" rtlCol="0">
            <a:spAutoFit/>
          </a:bodyPr>
          <a:lstStyle/>
          <a:p>
            <a:pPr marL="0" indent="0" algn="l">
              <a:buNone/>
            </a:pPr>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sym typeface="+mn-ea"/>
              </a:rPr>
              <a:t>    1、为什么要走中国特色社会主义法治道路</a:t>
            </a:r>
            <a:endParaRPr lang="zh-CN" altLang="en-US" sz="3200" b="1" dirty="0">
              <a:solidFill>
                <a:srgbClr val="FF5050"/>
              </a:solidFill>
              <a:latin typeface="华文中宋" panose="02010600040101010101" charset="-122"/>
              <a:ea typeface="华文中宋" panose="02010600040101010101" charset="-122"/>
              <a:cs typeface="华文中宋" panose="02010600040101010101" charset="-122"/>
            </a:endParaRPr>
          </a:p>
        </p:txBody>
      </p:sp>
      <p:sp>
        <p:nvSpPr>
          <p:cNvPr id="6" name="圆角矩形 5"/>
          <p:cNvSpPr/>
          <p:nvPr/>
        </p:nvSpPr>
        <p:spPr>
          <a:xfrm>
            <a:off x="1329055" y="3028950"/>
            <a:ext cx="9674225" cy="22726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algn="l">
              <a:lnSpc>
                <a:spcPct val="125000"/>
              </a:lnSpc>
              <a:spcBef>
                <a:spcPts val="0"/>
              </a:spcBef>
              <a:spcAft>
                <a:spcPts val="0"/>
              </a:spcAft>
              <a:buFont typeface="Arial" panose="020B0604020202020204" pitchFamily="34" charset="0"/>
              <a:buChar char="•"/>
            </a:pPr>
            <a:r>
              <a:rPr sz="2800" dirty="0">
                <a:solidFill>
                  <a:schemeClr val="bg1"/>
                </a:solidFill>
                <a:latin typeface="华文中宋" panose="02010600040101010101" charset="-122"/>
                <a:ea typeface="华文中宋" panose="02010600040101010101" charset="-122"/>
                <a:cs typeface="华文中宋" panose="02010600040101010101" charset="-122"/>
              </a:rPr>
              <a:t>是历史的必然结论</a:t>
            </a:r>
          </a:p>
          <a:p>
            <a:pPr marL="457200" lvl="0" indent="-457200" algn="l">
              <a:lnSpc>
                <a:spcPct val="125000"/>
              </a:lnSpc>
              <a:spcBef>
                <a:spcPts val="0"/>
              </a:spcBef>
              <a:spcAft>
                <a:spcPts val="0"/>
              </a:spcAft>
              <a:buFont typeface="Arial" panose="020B0604020202020204" pitchFamily="34" charset="0"/>
              <a:buChar char="•"/>
            </a:pPr>
            <a:r>
              <a:rPr sz="2800" dirty="0">
                <a:solidFill>
                  <a:schemeClr val="bg1"/>
                </a:solidFill>
                <a:latin typeface="华文中宋" panose="02010600040101010101" charset="-122"/>
                <a:ea typeface="华文中宋" panose="02010600040101010101" charset="-122"/>
                <a:cs typeface="华文中宋" panose="02010600040101010101" charset="-122"/>
              </a:rPr>
              <a:t>是由我国的性质所决定的</a:t>
            </a:r>
          </a:p>
          <a:p>
            <a:pPr marL="457200" lvl="0" indent="-457200" algn="l">
              <a:lnSpc>
                <a:spcPct val="125000"/>
              </a:lnSpc>
              <a:spcBef>
                <a:spcPts val="0"/>
              </a:spcBef>
              <a:spcAft>
                <a:spcPts val="0"/>
              </a:spcAft>
              <a:buFont typeface="Arial" panose="020B0604020202020204" pitchFamily="34" charset="0"/>
              <a:buChar char="•"/>
            </a:pPr>
            <a:r>
              <a:rPr sz="2800" dirty="0">
                <a:solidFill>
                  <a:schemeClr val="bg1"/>
                </a:solidFill>
                <a:latin typeface="华文中宋" panose="02010600040101010101" charset="-122"/>
                <a:ea typeface="华文中宋" panose="02010600040101010101" charset="-122"/>
                <a:cs typeface="华文中宋" panose="02010600040101010101" charset="-122"/>
              </a:rPr>
              <a:t>是立足我国基本国情的必然选择</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par>
                          <p:cTn id="10" fill="hold">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ppt_x</p:attrName>
                                        </p:attrNameLst>
                                      </p:cBhvr>
                                      <p:tavLst>
                                        <p:tav tm="0">
                                          <p:val>
                                            <p:strVal val="#ppt_x-.2"/>
                                          </p:val>
                                        </p:tav>
                                        <p:tav tm="100000">
                                          <p:val>
                                            <p:strVal val="#ppt_x"/>
                                          </p:val>
                                        </p:tav>
                                      </p:tavLst>
                                    </p:anim>
                                    <p:anim calcmode="lin" valueType="num">
                                      <p:cBhvr>
                                        <p:cTn id="14"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15" dur="1000"/>
                                        <p:tgtEl>
                                          <p:spTgt spid="4"/>
                                        </p:tgtEl>
                                      </p:cBhvr>
                                    </p:animEffect>
                                  </p:childTnLst>
                                </p:cTn>
                              </p:par>
                            </p:childTnLst>
                          </p:cTn>
                        </p:par>
                        <p:par>
                          <p:cTn id="16" fill="hold">
                            <p:stCondLst>
                              <p:cond delay="2000"/>
                            </p:stCondLst>
                            <p:childTnLst>
                              <p:par>
                                <p:cTn id="17" presetID="29"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ppt_x</p:attrName>
                                        </p:attrNameLst>
                                      </p:cBhvr>
                                      <p:tavLst>
                                        <p:tav tm="0">
                                          <p:val>
                                            <p:strVal val="#ppt_x-.2"/>
                                          </p:val>
                                        </p:tav>
                                        <p:tav tm="100000">
                                          <p:val>
                                            <p:strVal val="#ppt_x"/>
                                          </p:val>
                                        </p:tav>
                                      </p:tavLst>
                                    </p:anim>
                                    <p:anim calcmode="lin" valueType="num">
                                      <p:cBhvr>
                                        <p:cTn id="20"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8165" y="931545"/>
            <a:ext cx="9797415" cy="583565"/>
          </a:xfrm>
          <a:prstGeom prst="rect">
            <a:avLst/>
          </a:prstGeom>
          <a:noFill/>
        </p:spPr>
        <p:txBody>
          <a:bodyPr wrap="none" rtlCol="0">
            <a:spAutoFit/>
          </a:bodyPr>
          <a:lstStyle/>
          <a:p>
            <a:pPr marL="0" indent="0" algn="l">
              <a:buNone/>
            </a:pPr>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sym typeface="+mn-ea"/>
              </a:rPr>
              <a:t>2、坚持走中国特色社会主义法治道路必须遵循的原则</a:t>
            </a:r>
            <a:endParaRPr lang="zh-CN" altLang="en-US" sz="3200" b="1" dirty="0">
              <a:solidFill>
                <a:srgbClr val="FF5050"/>
              </a:solidFill>
              <a:latin typeface="华文中宋" panose="02010600040101010101" charset="-122"/>
              <a:ea typeface="华文中宋" panose="02010600040101010101" charset="-122"/>
              <a:cs typeface="华文中宋" panose="02010600040101010101" charset="-122"/>
            </a:endParaRPr>
          </a:p>
        </p:txBody>
      </p:sp>
      <p:sp>
        <p:nvSpPr>
          <p:cNvPr id="7" name="圆角矩形 6"/>
          <p:cNvSpPr/>
          <p:nvPr/>
        </p:nvSpPr>
        <p:spPr>
          <a:xfrm>
            <a:off x="1228090" y="2095500"/>
            <a:ext cx="9127490" cy="3317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457200" algn="l">
              <a:lnSpc>
                <a:spcPct val="125000"/>
              </a:lnSpc>
              <a:spcBef>
                <a:spcPts val="0"/>
              </a:spcBef>
              <a:spcAft>
                <a:spcPts val="0"/>
              </a:spcAft>
              <a:buFont typeface="Arial" panose="020B0604020202020204" pitchFamily="34" charset="0"/>
              <a:buChar char="•"/>
            </a:pPr>
            <a:r>
              <a:rPr sz="2800" dirty="0">
                <a:solidFill>
                  <a:schemeClr val="bg1"/>
                </a:solidFill>
                <a:latin typeface="华文中宋" panose="02010600040101010101" charset="-122"/>
                <a:ea typeface="华文中宋" panose="02010600040101010101" charset="-122"/>
                <a:cs typeface="华文中宋" panose="02010600040101010101" charset="-122"/>
              </a:rPr>
              <a:t>坚持中国共产党的领导原则</a:t>
            </a:r>
          </a:p>
          <a:p>
            <a:pPr marL="457200" lvl="0" indent="-457200" algn="l">
              <a:lnSpc>
                <a:spcPct val="125000"/>
              </a:lnSpc>
              <a:spcBef>
                <a:spcPts val="0"/>
              </a:spcBef>
              <a:spcAft>
                <a:spcPts val="0"/>
              </a:spcAft>
              <a:buFont typeface="Arial" panose="020B0604020202020204" pitchFamily="34" charset="0"/>
              <a:buChar char="•"/>
            </a:pPr>
            <a:r>
              <a:rPr sz="2800" dirty="0">
                <a:solidFill>
                  <a:schemeClr val="bg1"/>
                </a:solidFill>
                <a:latin typeface="华文中宋" panose="02010600040101010101" charset="-122"/>
                <a:ea typeface="华文中宋" panose="02010600040101010101" charset="-122"/>
                <a:cs typeface="华文中宋" panose="02010600040101010101" charset="-122"/>
              </a:rPr>
              <a:t>坚持人民主体地位原则</a:t>
            </a:r>
          </a:p>
          <a:p>
            <a:pPr marL="457200" lvl="0" indent="-457200" algn="l">
              <a:lnSpc>
                <a:spcPct val="125000"/>
              </a:lnSpc>
              <a:spcBef>
                <a:spcPts val="0"/>
              </a:spcBef>
              <a:spcAft>
                <a:spcPts val="0"/>
              </a:spcAft>
              <a:buFont typeface="Arial" panose="020B0604020202020204" pitchFamily="34" charset="0"/>
              <a:buChar char="•"/>
            </a:pPr>
            <a:r>
              <a:rPr sz="2800" dirty="0">
                <a:solidFill>
                  <a:schemeClr val="bg1"/>
                </a:solidFill>
                <a:latin typeface="华文中宋" panose="02010600040101010101" charset="-122"/>
                <a:ea typeface="华文中宋" panose="02010600040101010101" charset="-122"/>
                <a:cs typeface="华文中宋" panose="02010600040101010101" charset="-122"/>
              </a:rPr>
              <a:t>坚持法律面前人人平等原则</a:t>
            </a:r>
          </a:p>
          <a:p>
            <a:pPr marL="457200" lvl="0" indent="-457200" algn="l">
              <a:lnSpc>
                <a:spcPct val="125000"/>
              </a:lnSpc>
              <a:spcBef>
                <a:spcPts val="0"/>
              </a:spcBef>
              <a:spcAft>
                <a:spcPts val="0"/>
              </a:spcAft>
              <a:buFont typeface="Arial" panose="020B0604020202020204" pitchFamily="34" charset="0"/>
              <a:buChar char="•"/>
            </a:pPr>
            <a:r>
              <a:rPr sz="2800" dirty="0">
                <a:solidFill>
                  <a:schemeClr val="bg1"/>
                </a:solidFill>
                <a:latin typeface="华文中宋" panose="02010600040101010101" charset="-122"/>
                <a:ea typeface="华文中宋" panose="02010600040101010101" charset="-122"/>
                <a:cs typeface="华文中宋" panose="02010600040101010101" charset="-122"/>
              </a:rPr>
              <a:t>坚持依法治国与以德治国相结合原则</a:t>
            </a:r>
          </a:p>
          <a:p>
            <a:pPr marL="457200" lvl="0" indent="-457200" algn="l">
              <a:lnSpc>
                <a:spcPct val="125000"/>
              </a:lnSpc>
              <a:spcBef>
                <a:spcPts val="0"/>
              </a:spcBef>
              <a:spcAft>
                <a:spcPts val="0"/>
              </a:spcAft>
              <a:buFont typeface="Arial" panose="020B0604020202020204" pitchFamily="34" charset="0"/>
              <a:buChar char="•"/>
            </a:pPr>
            <a:r>
              <a:rPr sz="2800" dirty="0">
                <a:solidFill>
                  <a:schemeClr val="bg1"/>
                </a:solidFill>
                <a:latin typeface="华文中宋" panose="02010600040101010101" charset="-122"/>
                <a:ea typeface="华文中宋" panose="02010600040101010101" charset="-122"/>
                <a:cs typeface="华文中宋" panose="02010600040101010101" charset="-122"/>
              </a:rPr>
              <a:t>坚持从中国实际出发原则</a:t>
            </a:r>
          </a:p>
        </p:txBody>
      </p:sp>
      <p:sp>
        <p:nvSpPr>
          <p:cNvPr id="5" name="TextBox 4"/>
          <p:cNvSpPr txBox="1"/>
          <p:nvPr/>
        </p:nvSpPr>
        <p:spPr>
          <a:xfrm>
            <a:off x="7717872" y="5721292"/>
            <a:ext cx="3724711" cy="461665"/>
          </a:xfrm>
          <a:prstGeom prst="rect">
            <a:avLst/>
          </a:prstGeom>
          <a:noFill/>
        </p:spPr>
        <p:txBody>
          <a:bodyPr wrap="square" rtlCol="0">
            <a:spAutoFit/>
          </a:bodyPr>
          <a:lstStyle/>
          <a:p>
            <a:r>
              <a:rPr lang="zh-CN" altLang="en-US" sz="2400" dirty="0" smtClean="0">
                <a:solidFill>
                  <a:srgbClr val="FF0000"/>
                </a:solidFill>
              </a:rPr>
              <a:t>党大还是法大是个伪命题</a:t>
            </a:r>
            <a:endParaRPr lang="zh-CN" altLang="en-US" sz="24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ppt_x</p:attrName>
                                        </p:attrNameLst>
                                      </p:cBhvr>
                                      <p:tavLst>
                                        <p:tav tm="0">
                                          <p:val>
                                            <p:strVal val="#ppt_x-.2"/>
                                          </p:val>
                                        </p:tav>
                                        <p:tav tm="100000">
                                          <p:val>
                                            <p:strVal val="#ppt_x"/>
                                          </p:val>
                                        </p:tav>
                                      </p:tavLst>
                                    </p:anim>
                                    <p:anim calcmode="lin" valueType="num">
                                      <p:cBhvr>
                                        <p:cTn id="8"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1000"/>
                                        <p:tgtEl>
                                          <p:spTgt spid="4"/>
                                        </p:tgtEl>
                                      </p:cBhvr>
                                    </p:animEffect>
                                  </p:childTnLst>
                                </p:cTn>
                              </p:par>
                            </p:childTnLst>
                          </p:cTn>
                        </p:par>
                        <p:par>
                          <p:cTn id="10" fill="hold">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ppt_x</p:attrName>
                                        </p:attrNameLst>
                                      </p:cBhvr>
                                      <p:tavLst>
                                        <p:tav tm="0">
                                          <p:val>
                                            <p:strVal val="#ppt_x-.2"/>
                                          </p:val>
                                        </p:tav>
                                        <p:tav tm="100000">
                                          <p:val>
                                            <p:strVal val="#ppt_x"/>
                                          </p:val>
                                        </p:tav>
                                      </p:tavLst>
                                    </p:anim>
                                    <p:anim calcmode="lin" valueType="num">
                                      <p:cBhvr>
                                        <p:cTn id="14"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10"/>
          <p:cNvSpPr/>
          <p:nvPr>
            <p:custDataLst>
              <p:tags r:id="rId1"/>
            </p:custDataLst>
          </p:nvPr>
        </p:nvSpPr>
        <p:spPr>
          <a:xfrm rot="16200000">
            <a:off x="325755" y="2190115"/>
            <a:ext cx="2247900" cy="2752090"/>
          </a:xfrm>
          <a:custGeom>
            <a:avLst/>
            <a:gdLst>
              <a:gd name="connsiteX0" fmla="*/ 0 w 2223821"/>
              <a:gd name="connsiteY0" fmla="*/ 0 h 1389888"/>
              <a:gd name="connsiteX1" fmla="*/ 2223821 w 2223821"/>
              <a:gd name="connsiteY1" fmla="*/ 0 h 1389888"/>
              <a:gd name="connsiteX2" fmla="*/ 2223821 w 2223821"/>
              <a:gd name="connsiteY2" fmla="*/ 1209578 h 1389888"/>
              <a:gd name="connsiteX3" fmla="*/ 1235874 w 2223821"/>
              <a:gd name="connsiteY3" fmla="*/ 1209578 h 1389888"/>
              <a:gd name="connsiteX4" fmla="*/ 1111911 w 2223821"/>
              <a:gd name="connsiteY4" fmla="*/ 1389888 h 1389888"/>
              <a:gd name="connsiteX5" fmla="*/ 987948 w 2223821"/>
              <a:gd name="connsiteY5" fmla="*/ 1209578 h 1389888"/>
              <a:gd name="connsiteX6" fmla="*/ 0 w 2223821"/>
              <a:gd name="connsiteY6" fmla="*/ 1209578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821" h="1389888">
                <a:moveTo>
                  <a:pt x="0" y="0"/>
                </a:moveTo>
                <a:lnTo>
                  <a:pt x="2223821" y="0"/>
                </a:lnTo>
                <a:lnTo>
                  <a:pt x="2223821" y="1209578"/>
                </a:lnTo>
                <a:lnTo>
                  <a:pt x="1235874" y="1209578"/>
                </a:lnTo>
                <a:lnTo>
                  <a:pt x="1111911" y="1389888"/>
                </a:lnTo>
                <a:lnTo>
                  <a:pt x="987948" y="1209578"/>
                </a:lnTo>
                <a:lnTo>
                  <a:pt x="0" y="1209578"/>
                </a:lnTo>
                <a:close/>
              </a:path>
            </a:pathLst>
          </a:custGeom>
          <a:solidFill>
            <a:schemeClr val="accent1"/>
          </a:solidFill>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base">
              <a:spcBef>
                <a:spcPct val="0"/>
              </a:spcBef>
              <a:spcAft>
                <a:spcPct val="0"/>
              </a:spcAft>
              <a:defRPr/>
            </a:pPr>
            <a:endParaRPr lang="zh-CN" altLang="en-US" sz="2400" b="1" kern="0" spc="400" dirty="0">
              <a:solidFill>
                <a:srgbClr val="FFFAF0"/>
              </a:solidFill>
              <a:latin typeface="微软雅黑" panose="020B0503020204020204" charset="-122"/>
              <a:ea typeface="微软雅黑" panose="020B0503020204020204" charset="-122"/>
              <a:cs typeface="Microsoft New Tai Lue" panose="020B0502040204020203" pitchFamily="34" charset="0"/>
            </a:endParaRPr>
          </a:p>
        </p:txBody>
      </p:sp>
      <p:sp>
        <p:nvSpPr>
          <p:cNvPr id="24" name="任意多边形: 形状 23"/>
          <p:cNvSpPr/>
          <p:nvPr/>
        </p:nvSpPr>
        <p:spPr bwMode="auto">
          <a:xfrm>
            <a:off x="2586355" y="2442210"/>
            <a:ext cx="9515475" cy="2247900"/>
          </a:xfrm>
          <a:custGeom>
            <a:avLst/>
            <a:gdLst>
              <a:gd name="connsiteX0" fmla="*/ 0 w 9501313"/>
              <a:gd name="connsiteY0" fmla="*/ 0 h 2096834"/>
              <a:gd name="connsiteX1" fmla="*/ 9501313 w 9501313"/>
              <a:gd name="connsiteY1" fmla="*/ 0 h 2096834"/>
              <a:gd name="connsiteX2" fmla="*/ 9501313 w 9501313"/>
              <a:gd name="connsiteY2" fmla="*/ 2096834 h 2096834"/>
              <a:gd name="connsiteX3" fmla="*/ 20043 w 9501313"/>
              <a:gd name="connsiteY3" fmla="*/ 2096834 h 2096834"/>
              <a:gd name="connsiteX4" fmla="*/ 20043 w 9501313"/>
              <a:gd name="connsiteY4" fmla="*/ 1171544 h 2096834"/>
              <a:gd name="connsiteX5" fmla="*/ 313696 w 9501313"/>
              <a:gd name="connsiteY5" fmla="*/ 1054660 h 2096834"/>
              <a:gd name="connsiteX6" fmla="*/ 20043 w 9501313"/>
              <a:gd name="connsiteY6" fmla="*/ 937776 h 2096834"/>
              <a:gd name="connsiteX7" fmla="*/ 20043 w 9501313"/>
              <a:gd name="connsiteY7" fmla="*/ 6244 h 2096834"/>
              <a:gd name="connsiteX8" fmla="*/ 0 w 9501313"/>
              <a:gd name="connsiteY8" fmla="*/ 6244 h 2096834"/>
              <a:gd name="connsiteX9" fmla="*/ 0 w 9501313"/>
              <a:gd name="connsiteY9" fmla="*/ 0 h 209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01313" h="2096834">
                <a:moveTo>
                  <a:pt x="0" y="0"/>
                </a:moveTo>
                <a:lnTo>
                  <a:pt x="9501313" y="0"/>
                </a:lnTo>
                <a:lnTo>
                  <a:pt x="9501313" y="2096834"/>
                </a:lnTo>
                <a:lnTo>
                  <a:pt x="20043" y="2096834"/>
                </a:lnTo>
                <a:lnTo>
                  <a:pt x="20043" y="1171544"/>
                </a:lnTo>
                <a:lnTo>
                  <a:pt x="313696" y="1054660"/>
                </a:lnTo>
                <a:lnTo>
                  <a:pt x="20043" y="937776"/>
                </a:lnTo>
                <a:lnTo>
                  <a:pt x="20043" y="6244"/>
                </a:lnTo>
                <a:lnTo>
                  <a:pt x="0" y="6244"/>
                </a:lnTo>
                <a:lnTo>
                  <a:pt x="0" y="0"/>
                </a:lnTo>
                <a:close/>
              </a:path>
            </a:pathLst>
          </a:custGeom>
          <a:solidFill>
            <a:sysClr val="windowText" lastClr="000000">
              <a:lumMod val="65000"/>
              <a:lumOff val="35000"/>
            </a:sysClr>
          </a:solidFill>
          <a:ln w="9525" cap="flat" cmpd="sng" algn="ctr">
            <a:solidFill>
              <a:sysClr val="window" lastClr="FFFFFF">
                <a:lumMod val="50000"/>
              </a:sysClr>
            </a:solidFill>
            <a:prstDash val="solid"/>
            <a:round/>
            <a:headEnd type="none" w="med" len="med"/>
            <a:tailEnd type="none" w="med" len="med"/>
          </a:ln>
          <a:effectLst>
            <a:outerShdw blurRad="50800" dist="38100" dir="2700000" algn="tl" rotWithShape="0">
              <a:prstClr val="black">
                <a:alpha val="40000"/>
              </a:prstClr>
            </a:outerShdw>
            <a:softEdge rad="31750"/>
          </a:effectLst>
        </p:spPr>
        <p:txBody>
          <a:bodyPr vert="horz" wrap="square" lIns="91404" tIns="45702" rIns="91404" bIns="45702" numCol="1" rtlCol="0" anchor="t" anchorCtr="0" compatLnSpc="1"/>
          <a:lstStyle/>
          <a:p>
            <a:pPr defTabSz="913765" fontAlgn="base">
              <a:spcBef>
                <a:spcPct val="0"/>
              </a:spcBef>
              <a:spcAft>
                <a:spcPct val="0"/>
              </a:spcAft>
            </a:pPr>
            <a:endParaRPr lang="zh-CN" altLang="en-US" sz="1800">
              <a:solidFill>
                <a:sysClr val="windowText" lastClr="000000">
                  <a:lumMod val="50000"/>
                  <a:lumOff val="50000"/>
                </a:sysClr>
              </a:solidFill>
              <a:latin typeface="Arial" panose="020B0604020202020204" pitchFamily="34" charset="0"/>
              <a:ea typeface="宋体" panose="02010600030101010101" pitchFamily="2" charset="-122"/>
            </a:endParaRPr>
          </a:p>
        </p:txBody>
      </p:sp>
      <p:sp>
        <p:nvSpPr>
          <p:cNvPr id="2" name="文本框 1"/>
          <p:cNvSpPr txBox="1"/>
          <p:nvPr/>
        </p:nvSpPr>
        <p:spPr>
          <a:xfrm>
            <a:off x="779145" y="3308350"/>
            <a:ext cx="1527810" cy="58356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rPr>
              <a:t>第四节</a:t>
            </a:r>
          </a:p>
        </p:txBody>
      </p:sp>
      <p:sp>
        <p:nvSpPr>
          <p:cNvPr id="3" name="文本框 2"/>
          <p:cNvSpPr txBox="1"/>
          <p:nvPr/>
        </p:nvSpPr>
        <p:spPr>
          <a:xfrm>
            <a:off x="4132580" y="3308350"/>
            <a:ext cx="6287770" cy="583565"/>
          </a:xfrm>
          <a:prstGeom prst="rect">
            <a:avLst/>
          </a:prstGeom>
          <a:noFill/>
        </p:spPr>
        <p:txBody>
          <a:bodyPr wrap="square" rtlCol="0" anchor="t">
            <a:spAutoFit/>
          </a:bodyPr>
          <a:lstStyle/>
          <a:p>
            <a:pPr algn="l" eaLnBrk="1" hangingPunct="1">
              <a:buClrTx/>
              <a:buSzTx/>
              <a:buFontTx/>
            </a:pPr>
            <a:r>
              <a:rPr lang="zh-CN" altLang="en-US" sz="32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sym typeface="+mn-ea"/>
              </a:rPr>
              <a:t>建设法治中国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500"/>
                                        <p:tgtEl>
                                          <p:spTgt spid="10"/>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4" grpId="0" bldLvl="0" animBg="1"/>
      <p:bldP spid="2" grpId="0"/>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6065" y="942975"/>
            <a:ext cx="12054205" cy="583565"/>
          </a:xfrm>
          <a:prstGeom prst="rect">
            <a:avLst/>
          </a:prstGeom>
          <a:noFill/>
        </p:spPr>
        <p:txBody>
          <a:bodyPr wrap="square" rtlCol="0">
            <a:spAutoFit/>
          </a:bodyPr>
          <a:lstStyle/>
          <a:p>
            <a:pPr algn="l"/>
            <a:r>
              <a:rPr lang="zh-CN" altLang="en-US" sz="3200" b="1" dirty="0">
                <a:solidFill>
                  <a:schemeClr val="accent1">
                    <a:lumMod val="75000"/>
                  </a:schemeClr>
                </a:solidFill>
                <a:latin typeface="华文中宋" panose="02010600040101010101" charset="-122"/>
                <a:ea typeface="华文中宋" panose="02010600040101010101" charset="-122"/>
                <a:cs typeface="+mj-cs"/>
                <a:sym typeface="+mn-ea"/>
              </a:rPr>
              <a:t>  一、建设中国特色社会主义法治体系是全面依法治国的总抓手</a:t>
            </a:r>
            <a:endParaRPr lang="zh-CN" altLang="en-US" sz="3200" b="1" dirty="0">
              <a:solidFill>
                <a:schemeClr val="accent1">
                  <a:lumMod val="75000"/>
                </a:schemeClr>
              </a:solidFill>
              <a:latin typeface="华文中宋" panose="02010600040101010101" charset="-122"/>
              <a:ea typeface="华文中宋" panose="02010600040101010101" charset="-122"/>
              <a:cs typeface="+mj-cs"/>
            </a:endParaRPr>
          </a:p>
        </p:txBody>
      </p:sp>
      <p:grpSp>
        <p:nvGrpSpPr>
          <p:cNvPr id="34819" name="Group 4"/>
          <p:cNvGrpSpPr/>
          <p:nvPr/>
        </p:nvGrpSpPr>
        <p:grpSpPr>
          <a:xfrm>
            <a:off x="1092200" y="2203092"/>
            <a:ext cx="2926715" cy="3114398"/>
            <a:chOff x="2208" y="1265"/>
            <a:chExt cx="1365" cy="2573"/>
          </a:xfrm>
        </p:grpSpPr>
        <p:sp>
          <p:nvSpPr>
            <p:cNvPr id="34878" name="AutoShape 5"/>
            <p:cNvSpPr/>
            <p:nvPr/>
          </p:nvSpPr>
          <p:spPr>
            <a:xfrm>
              <a:off x="2208" y="1490"/>
              <a:ext cx="1363" cy="1800"/>
            </a:xfrm>
            <a:prstGeom prst="roundRect">
              <a:avLst>
                <a:gd name="adj" fmla="val 17509"/>
              </a:avLst>
            </a:prstGeom>
            <a:gradFill rotWithShape="1">
              <a:gsLst>
                <a:gs pos="0">
                  <a:srgbClr val="34B034"/>
                </a:gs>
                <a:gs pos="100000">
                  <a:srgbClr val="3F8B4A"/>
                </a:gs>
              </a:gsLst>
              <a:lin ang="2700000" scaled="1"/>
              <a:tileRect/>
            </a:gradFill>
            <a:ln w="9525">
              <a:noFill/>
            </a:ln>
          </p:spPr>
          <p:txBody>
            <a:bodyPr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79" name="AutoShape 6"/>
            <p:cNvSpPr/>
            <p:nvPr/>
          </p:nvSpPr>
          <p:spPr>
            <a:xfrm>
              <a:off x="2229" y="1495"/>
              <a:ext cx="1322" cy="1766"/>
            </a:xfrm>
            <a:prstGeom prst="roundRect">
              <a:avLst>
                <a:gd name="adj" fmla="val 16667"/>
              </a:avLst>
            </a:prstGeom>
            <a:solidFill>
              <a:srgbClr val="73E77E"/>
            </a:solidFill>
            <a:ln w="9525">
              <a:noFill/>
            </a:ln>
          </p:spPr>
          <p:txBody>
            <a:bodyPr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80" name="AutoShape 7"/>
            <p:cNvSpPr/>
            <p:nvPr/>
          </p:nvSpPr>
          <p:spPr>
            <a:xfrm>
              <a:off x="2240" y="2795"/>
              <a:ext cx="1304" cy="447"/>
            </a:xfrm>
            <a:prstGeom prst="roundRect">
              <a:avLst>
                <a:gd name="adj" fmla="val 50000"/>
              </a:avLst>
            </a:prstGeom>
            <a:gradFill rotWithShape="1">
              <a:gsLst>
                <a:gs pos="0">
                  <a:srgbClr val="73E77E"/>
                </a:gs>
                <a:gs pos="100000">
                  <a:srgbClr val="B3F2B9"/>
                </a:gs>
              </a:gsLst>
              <a:lin ang="5400000" scaled="1"/>
              <a:tileRect/>
            </a:gradFill>
            <a:ln w="9525">
              <a:noFill/>
            </a:ln>
          </p:spPr>
          <p:txBody>
            <a:bodyPr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81" name="AutoShape 8"/>
            <p:cNvSpPr/>
            <p:nvPr/>
          </p:nvSpPr>
          <p:spPr>
            <a:xfrm>
              <a:off x="2240" y="1509"/>
              <a:ext cx="1304" cy="446"/>
            </a:xfrm>
            <a:prstGeom prst="roundRect">
              <a:avLst>
                <a:gd name="adj" fmla="val 50000"/>
              </a:avLst>
            </a:prstGeom>
            <a:gradFill rotWithShape="1">
              <a:gsLst>
                <a:gs pos="0">
                  <a:srgbClr val="D0F7D4"/>
                </a:gs>
                <a:gs pos="100000">
                  <a:srgbClr val="73E77E"/>
                </a:gs>
              </a:gsLst>
              <a:lin ang="5400000" scaled="1"/>
              <a:tileRect/>
            </a:gradFill>
            <a:ln w="9525">
              <a:noFill/>
            </a:ln>
          </p:spPr>
          <p:txBody>
            <a:bodyPr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82" name="Oval 9"/>
            <p:cNvSpPr/>
            <p:nvPr/>
          </p:nvSpPr>
          <p:spPr>
            <a:xfrm>
              <a:off x="2677" y="1265"/>
              <a:ext cx="405" cy="467"/>
            </a:xfrm>
            <a:prstGeom prst="ellipse">
              <a:avLst/>
            </a:prstGeom>
            <a:solidFill>
              <a:srgbClr val="333333"/>
            </a:solidFill>
            <a:ln w="38100">
              <a:noFill/>
            </a:ln>
          </p:spPr>
          <p:txBody>
            <a:bodyPr anchor="ctr" anchorCtr="0">
              <a:spAutoFit/>
            </a:bodyPr>
            <a:lstStyle/>
            <a:p>
              <a:pPr eaLnBrk="1" hangingPunct="1"/>
              <a:endParaRPr lang="zh-CN" altLang="en-US" sz="2000" dirty="0">
                <a:latin typeface="华文中宋" panose="02010600040101010101" charset="-122"/>
                <a:ea typeface="华文中宋" panose="02010600040101010101" charset="-122"/>
              </a:endParaRPr>
            </a:p>
          </p:txBody>
        </p:sp>
        <p:sp>
          <p:nvSpPr>
            <p:cNvPr id="34883" name="Oval 10"/>
            <p:cNvSpPr/>
            <p:nvPr/>
          </p:nvSpPr>
          <p:spPr>
            <a:xfrm>
              <a:off x="2681" y="1299"/>
              <a:ext cx="392" cy="392"/>
            </a:xfrm>
            <a:prstGeom prst="ellipse">
              <a:avLst/>
            </a:prstGeom>
            <a:gradFill rotWithShape="1">
              <a:gsLst>
                <a:gs pos="0">
                  <a:srgbClr val="636869"/>
                </a:gs>
                <a:gs pos="100000">
                  <a:srgbClr val="D6E1E2"/>
                </a:gs>
              </a:gsLst>
              <a:lin ang="5400000" scaled="1"/>
              <a:tileRect/>
            </a:gradFill>
            <a:ln w="9525">
              <a:noFill/>
            </a:ln>
          </p:spPr>
          <p:txBody>
            <a:bodyPr vert="eaVert"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84" name="Oval 11"/>
            <p:cNvSpPr/>
            <p:nvPr/>
          </p:nvSpPr>
          <p:spPr>
            <a:xfrm>
              <a:off x="2686" y="1301"/>
              <a:ext cx="383" cy="383"/>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85" name="Oval 12"/>
            <p:cNvSpPr/>
            <p:nvPr/>
          </p:nvSpPr>
          <p:spPr>
            <a:xfrm>
              <a:off x="2690" y="1305"/>
              <a:ext cx="364" cy="357"/>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86" name="Oval 13"/>
            <p:cNvSpPr/>
            <p:nvPr/>
          </p:nvSpPr>
          <p:spPr>
            <a:xfrm>
              <a:off x="2712" y="1315"/>
              <a:ext cx="323" cy="290"/>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87" name="Text Box 14"/>
            <p:cNvSpPr txBox="1"/>
            <p:nvPr/>
          </p:nvSpPr>
          <p:spPr>
            <a:xfrm>
              <a:off x="2765" y="1354"/>
              <a:ext cx="222" cy="329"/>
            </a:xfrm>
            <a:prstGeom prst="rect">
              <a:avLst/>
            </a:prstGeom>
            <a:noFill/>
            <a:ln w="9525">
              <a:noFill/>
            </a:ln>
          </p:spPr>
          <p:txBody>
            <a:bodyPr wrap="square">
              <a:spAutoFit/>
            </a:bodyPr>
            <a:lstStyle/>
            <a:p>
              <a:pPr algn="ctr" eaLnBrk="1" hangingPunct="1"/>
              <a:r>
                <a:rPr lang="en-US" altLang="zh-CN" sz="2000" dirty="0">
                  <a:solidFill>
                    <a:srgbClr val="000000"/>
                  </a:solidFill>
                  <a:latin typeface="华文中宋" panose="02010600040101010101" charset="-122"/>
                  <a:ea typeface="华文中宋" panose="02010600040101010101" charset="-122"/>
                </a:rPr>
                <a:t>1</a:t>
              </a:r>
            </a:p>
          </p:txBody>
        </p:sp>
        <p:sp>
          <p:nvSpPr>
            <p:cNvPr id="34888" name="Text Box 15"/>
            <p:cNvSpPr txBox="1"/>
            <p:nvPr/>
          </p:nvSpPr>
          <p:spPr>
            <a:xfrm>
              <a:off x="2256" y="1775"/>
              <a:ext cx="1296" cy="686"/>
            </a:xfrm>
            <a:prstGeom prst="rect">
              <a:avLst/>
            </a:prstGeom>
            <a:noFill/>
            <a:ln w="9525">
              <a:noFill/>
            </a:ln>
          </p:spPr>
          <p:txBody>
            <a:bodyPr>
              <a:spAutoFit/>
            </a:bodyPr>
            <a:lstStyle/>
            <a:p>
              <a:pPr algn="just" eaLnBrk="1" hangingPunct="1">
                <a:spcBef>
                  <a:spcPct val="20000"/>
                </a:spcBef>
              </a:pPr>
              <a:r>
                <a:rPr lang="zh-CN" altLang="en-US" sz="2400" dirty="0">
                  <a:solidFill>
                    <a:srgbClr val="000000"/>
                  </a:solidFill>
                  <a:latin typeface="华文中宋" panose="02010600040101010101" charset="-122"/>
                  <a:ea typeface="华文中宋" panose="02010600040101010101" charset="-122"/>
                  <a:sym typeface="+mn-ea"/>
                </a:rPr>
                <a:t>完备的法律规范体系</a:t>
              </a:r>
              <a:endParaRPr lang="zh-CN" altLang="en-US" sz="2400" dirty="0">
                <a:solidFill>
                  <a:srgbClr val="000000"/>
                </a:solidFill>
                <a:latin typeface="华文中宋" panose="02010600040101010101" charset="-122"/>
                <a:ea typeface="华文中宋" panose="02010600040101010101" charset="-122"/>
              </a:endParaRPr>
            </a:p>
          </p:txBody>
        </p:sp>
        <p:sp>
          <p:nvSpPr>
            <p:cNvPr id="34889" name="AutoShape 16"/>
            <p:cNvSpPr/>
            <p:nvPr/>
          </p:nvSpPr>
          <p:spPr>
            <a:xfrm>
              <a:off x="2210" y="3290"/>
              <a:ext cx="1363" cy="548"/>
            </a:xfrm>
            <a:prstGeom prst="roundRect">
              <a:avLst>
                <a:gd name="adj" fmla="val 40389"/>
              </a:avLst>
            </a:prstGeom>
            <a:gradFill rotWithShape="1">
              <a:gsLst>
                <a:gs pos="0">
                  <a:srgbClr val="58A4AE"/>
                </a:gs>
                <a:gs pos="100000">
                  <a:schemeClr val="bg1"/>
                </a:gs>
              </a:gsLst>
              <a:lin ang="5400000" scaled="1"/>
              <a:tileRect/>
            </a:gradFill>
            <a:ln w="9525">
              <a:noFill/>
            </a:ln>
          </p:spPr>
          <p:txBody>
            <a:bodyPr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90" name="AutoShape 17"/>
            <p:cNvSpPr/>
            <p:nvPr/>
          </p:nvSpPr>
          <p:spPr>
            <a:xfrm>
              <a:off x="2238" y="3305"/>
              <a:ext cx="1304" cy="487"/>
            </a:xfrm>
            <a:prstGeom prst="roundRect">
              <a:avLst>
                <a:gd name="adj" fmla="val 50000"/>
              </a:avLst>
            </a:prstGeom>
            <a:gradFill rotWithShape="1">
              <a:gsLst>
                <a:gs pos="0">
                  <a:srgbClr val="72B2BB"/>
                </a:gs>
                <a:gs pos="100000">
                  <a:schemeClr val="bg1"/>
                </a:gs>
              </a:gsLst>
              <a:lin ang="5400000" scaled="1"/>
              <a:tileRect/>
            </a:gradFill>
            <a:ln w="9525">
              <a:noFill/>
            </a:ln>
          </p:spPr>
          <p:txBody>
            <a:bodyPr wrap="none" anchor="ctr" anchorCtr="0"/>
            <a:lstStyle/>
            <a:p>
              <a:pPr eaLnBrk="1" hangingPunct="1"/>
              <a:endParaRPr lang="zh-CN" altLang="en-US" sz="2000" dirty="0">
                <a:latin typeface="华文中宋" panose="02010600040101010101" charset="-122"/>
                <a:ea typeface="华文中宋" panose="02010600040101010101" charset="-122"/>
              </a:endParaRPr>
            </a:p>
          </p:txBody>
        </p:sp>
      </p:grpSp>
      <p:grpSp>
        <p:nvGrpSpPr>
          <p:cNvPr id="34820" name="Group 18"/>
          <p:cNvGrpSpPr/>
          <p:nvPr/>
        </p:nvGrpSpPr>
        <p:grpSpPr>
          <a:xfrm>
            <a:off x="4481830" y="2168802"/>
            <a:ext cx="2925445" cy="3114398"/>
            <a:chOff x="2208" y="1265"/>
            <a:chExt cx="1365" cy="2573"/>
          </a:xfrm>
        </p:grpSpPr>
        <p:sp>
          <p:nvSpPr>
            <p:cNvPr id="34865" name="AutoShape 19"/>
            <p:cNvSpPr/>
            <p:nvPr/>
          </p:nvSpPr>
          <p:spPr>
            <a:xfrm>
              <a:off x="2208" y="1490"/>
              <a:ext cx="1363" cy="1800"/>
            </a:xfrm>
            <a:prstGeom prst="roundRect">
              <a:avLst>
                <a:gd name="adj" fmla="val 17509"/>
              </a:avLst>
            </a:prstGeom>
            <a:gradFill rotWithShape="1">
              <a:gsLst>
                <a:gs pos="0">
                  <a:srgbClr val="34B034"/>
                </a:gs>
                <a:gs pos="100000">
                  <a:srgbClr val="3F8B4A"/>
                </a:gs>
              </a:gsLst>
              <a:lin ang="2700000" scaled="1"/>
              <a:tileRect/>
            </a:gradFill>
            <a:ln w="9525">
              <a:noFill/>
            </a:ln>
          </p:spPr>
          <p:txBody>
            <a:bodyPr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66" name="AutoShape 20"/>
            <p:cNvSpPr/>
            <p:nvPr/>
          </p:nvSpPr>
          <p:spPr>
            <a:xfrm>
              <a:off x="2229" y="1495"/>
              <a:ext cx="1322" cy="1766"/>
            </a:xfrm>
            <a:prstGeom prst="roundRect">
              <a:avLst>
                <a:gd name="adj" fmla="val 16667"/>
              </a:avLst>
            </a:prstGeom>
            <a:solidFill>
              <a:srgbClr val="73E77E"/>
            </a:solidFill>
            <a:ln w="9525">
              <a:noFill/>
            </a:ln>
          </p:spPr>
          <p:txBody>
            <a:bodyPr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67" name="AutoShape 21"/>
            <p:cNvSpPr/>
            <p:nvPr/>
          </p:nvSpPr>
          <p:spPr>
            <a:xfrm>
              <a:off x="2240" y="2795"/>
              <a:ext cx="1304" cy="447"/>
            </a:xfrm>
            <a:prstGeom prst="roundRect">
              <a:avLst>
                <a:gd name="adj" fmla="val 50000"/>
              </a:avLst>
            </a:prstGeom>
            <a:gradFill rotWithShape="1">
              <a:gsLst>
                <a:gs pos="0">
                  <a:srgbClr val="73E77E"/>
                </a:gs>
                <a:gs pos="100000">
                  <a:srgbClr val="B3F2B9"/>
                </a:gs>
              </a:gsLst>
              <a:lin ang="5400000" scaled="1"/>
              <a:tileRect/>
            </a:gradFill>
            <a:ln w="9525">
              <a:noFill/>
            </a:ln>
          </p:spPr>
          <p:txBody>
            <a:bodyPr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68" name="AutoShape 22"/>
            <p:cNvSpPr/>
            <p:nvPr/>
          </p:nvSpPr>
          <p:spPr>
            <a:xfrm>
              <a:off x="2240" y="1509"/>
              <a:ext cx="1304" cy="446"/>
            </a:xfrm>
            <a:prstGeom prst="roundRect">
              <a:avLst>
                <a:gd name="adj" fmla="val 50000"/>
              </a:avLst>
            </a:prstGeom>
            <a:gradFill rotWithShape="1">
              <a:gsLst>
                <a:gs pos="0">
                  <a:srgbClr val="D0F7D4"/>
                </a:gs>
                <a:gs pos="100000">
                  <a:srgbClr val="73E77E"/>
                </a:gs>
              </a:gsLst>
              <a:lin ang="5400000" scaled="1"/>
              <a:tileRect/>
            </a:gradFill>
            <a:ln w="9525">
              <a:noFill/>
            </a:ln>
          </p:spPr>
          <p:txBody>
            <a:bodyPr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69" name="Oval 23"/>
            <p:cNvSpPr/>
            <p:nvPr/>
          </p:nvSpPr>
          <p:spPr>
            <a:xfrm>
              <a:off x="2677" y="1265"/>
              <a:ext cx="405" cy="467"/>
            </a:xfrm>
            <a:prstGeom prst="ellipse">
              <a:avLst/>
            </a:prstGeom>
            <a:solidFill>
              <a:srgbClr val="333333"/>
            </a:solidFill>
            <a:ln w="38100">
              <a:noFill/>
            </a:ln>
          </p:spPr>
          <p:txBody>
            <a:bodyPr anchor="ctr" anchorCtr="0">
              <a:spAutoFit/>
            </a:bodyPr>
            <a:lstStyle/>
            <a:p>
              <a:pPr eaLnBrk="1" hangingPunct="1"/>
              <a:endParaRPr lang="zh-CN" altLang="en-US" sz="2000" dirty="0">
                <a:latin typeface="华文中宋" panose="02010600040101010101" charset="-122"/>
                <a:ea typeface="华文中宋" panose="02010600040101010101" charset="-122"/>
              </a:endParaRPr>
            </a:p>
          </p:txBody>
        </p:sp>
        <p:sp>
          <p:nvSpPr>
            <p:cNvPr id="34870" name="Oval 24"/>
            <p:cNvSpPr/>
            <p:nvPr/>
          </p:nvSpPr>
          <p:spPr>
            <a:xfrm>
              <a:off x="2681" y="1299"/>
              <a:ext cx="392" cy="392"/>
            </a:xfrm>
            <a:prstGeom prst="ellipse">
              <a:avLst/>
            </a:prstGeom>
            <a:gradFill rotWithShape="1">
              <a:gsLst>
                <a:gs pos="0">
                  <a:srgbClr val="636869"/>
                </a:gs>
                <a:gs pos="100000">
                  <a:srgbClr val="D6E1E2"/>
                </a:gs>
              </a:gsLst>
              <a:lin ang="5400000" scaled="1"/>
              <a:tileRect/>
            </a:gradFill>
            <a:ln w="9525">
              <a:noFill/>
            </a:ln>
          </p:spPr>
          <p:txBody>
            <a:bodyPr vert="eaVert"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71" name="Oval 25"/>
            <p:cNvSpPr/>
            <p:nvPr/>
          </p:nvSpPr>
          <p:spPr>
            <a:xfrm>
              <a:off x="2686" y="1301"/>
              <a:ext cx="383" cy="383"/>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72" name="Oval 26"/>
            <p:cNvSpPr/>
            <p:nvPr/>
          </p:nvSpPr>
          <p:spPr>
            <a:xfrm>
              <a:off x="2690" y="1305"/>
              <a:ext cx="364" cy="357"/>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73" name="Oval 27"/>
            <p:cNvSpPr/>
            <p:nvPr/>
          </p:nvSpPr>
          <p:spPr>
            <a:xfrm>
              <a:off x="2712" y="1315"/>
              <a:ext cx="323" cy="290"/>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74" name="Text Box 28"/>
            <p:cNvSpPr txBox="1"/>
            <p:nvPr/>
          </p:nvSpPr>
          <p:spPr>
            <a:xfrm>
              <a:off x="2722" y="1335"/>
              <a:ext cx="307" cy="329"/>
            </a:xfrm>
            <a:prstGeom prst="rect">
              <a:avLst/>
            </a:prstGeom>
            <a:noFill/>
            <a:ln w="9525">
              <a:noFill/>
            </a:ln>
          </p:spPr>
          <p:txBody>
            <a:bodyPr wrap="square">
              <a:spAutoFit/>
            </a:bodyPr>
            <a:lstStyle/>
            <a:p>
              <a:pPr algn="ctr" eaLnBrk="1" hangingPunct="1"/>
              <a:r>
                <a:rPr lang="zh-CN" altLang="en-US" sz="2000" dirty="0">
                  <a:solidFill>
                    <a:srgbClr val="000000"/>
                  </a:solidFill>
                  <a:latin typeface="华文中宋" panose="02010600040101010101" charset="-122"/>
                  <a:ea typeface="华文中宋" panose="02010600040101010101" charset="-122"/>
                </a:rPr>
                <a:t>３</a:t>
              </a:r>
            </a:p>
          </p:txBody>
        </p:sp>
        <p:sp>
          <p:nvSpPr>
            <p:cNvPr id="34875" name="Text Box 29"/>
            <p:cNvSpPr txBox="1"/>
            <p:nvPr/>
          </p:nvSpPr>
          <p:spPr>
            <a:xfrm>
              <a:off x="2256" y="1775"/>
              <a:ext cx="1296" cy="686"/>
            </a:xfrm>
            <a:prstGeom prst="rect">
              <a:avLst/>
            </a:prstGeom>
            <a:noFill/>
            <a:ln w="9525">
              <a:noFill/>
            </a:ln>
          </p:spPr>
          <p:txBody>
            <a:bodyPr>
              <a:spAutoFit/>
            </a:bodyPr>
            <a:lstStyle/>
            <a:p>
              <a:pPr algn="just" eaLnBrk="1" hangingPunct="1">
                <a:spcBef>
                  <a:spcPct val="20000"/>
                </a:spcBef>
                <a:buClrTx/>
                <a:buSzTx/>
                <a:buFontTx/>
              </a:pPr>
              <a:r>
                <a:rPr lang="zh-CN" altLang="en-US" sz="2400" dirty="0">
                  <a:latin typeface="华文中宋" panose="02010600040101010101" charset="-122"/>
                  <a:ea typeface="华文中宋" panose="02010600040101010101" charset="-122"/>
                  <a:sym typeface="+mn-ea"/>
                </a:rPr>
                <a:t>严密的法治监督体系</a:t>
              </a:r>
              <a:endParaRPr lang="zh-CN" altLang="en-US" sz="2400" dirty="0">
                <a:latin typeface="华文中宋" panose="02010600040101010101" charset="-122"/>
                <a:ea typeface="华文中宋" panose="02010600040101010101" charset="-122"/>
              </a:endParaRPr>
            </a:p>
          </p:txBody>
        </p:sp>
        <p:sp>
          <p:nvSpPr>
            <p:cNvPr id="34876" name="AutoShape 30"/>
            <p:cNvSpPr/>
            <p:nvPr/>
          </p:nvSpPr>
          <p:spPr>
            <a:xfrm>
              <a:off x="2210" y="3290"/>
              <a:ext cx="1363" cy="548"/>
            </a:xfrm>
            <a:prstGeom prst="roundRect">
              <a:avLst>
                <a:gd name="adj" fmla="val 40389"/>
              </a:avLst>
            </a:prstGeom>
            <a:gradFill rotWithShape="1">
              <a:gsLst>
                <a:gs pos="0">
                  <a:srgbClr val="58A4AE"/>
                </a:gs>
                <a:gs pos="100000">
                  <a:schemeClr val="bg1"/>
                </a:gs>
              </a:gsLst>
              <a:lin ang="5400000" scaled="1"/>
              <a:tileRect/>
            </a:gradFill>
            <a:ln w="9525">
              <a:noFill/>
            </a:ln>
          </p:spPr>
          <p:txBody>
            <a:bodyPr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77" name="AutoShape 31"/>
            <p:cNvSpPr/>
            <p:nvPr/>
          </p:nvSpPr>
          <p:spPr>
            <a:xfrm>
              <a:off x="2238" y="3305"/>
              <a:ext cx="1304" cy="487"/>
            </a:xfrm>
            <a:prstGeom prst="roundRect">
              <a:avLst>
                <a:gd name="adj" fmla="val 50000"/>
              </a:avLst>
            </a:prstGeom>
            <a:gradFill rotWithShape="1">
              <a:gsLst>
                <a:gs pos="0">
                  <a:srgbClr val="72B2BB"/>
                </a:gs>
                <a:gs pos="100000">
                  <a:schemeClr val="bg1"/>
                </a:gs>
              </a:gsLst>
              <a:lin ang="5400000" scaled="1"/>
              <a:tileRect/>
            </a:gradFill>
            <a:ln w="9525">
              <a:noFill/>
            </a:ln>
          </p:spPr>
          <p:txBody>
            <a:bodyPr wrap="none" anchor="ctr" anchorCtr="0"/>
            <a:lstStyle/>
            <a:p>
              <a:pPr eaLnBrk="1" hangingPunct="1"/>
              <a:endParaRPr lang="zh-CN" altLang="en-US" sz="2000" dirty="0">
                <a:latin typeface="华文中宋" panose="02010600040101010101" charset="-122"/>
                <a:ea typeface="华文中宋" panose="02010600040101010101" charset="-122"/>
              </a:endParaRPr>
            </a:p>
          </p:txBody>
        </p:sp>
      </p:grpSp>
      <p:grpSp>
        <p:nvGrpSpPr>
          <p:cNvPr id="34821" name="Group 32"/>
          <p:cNvGrpSpPr/>
          <p:nvPr/>
        </p:nvGrpSpPr>
        <p:grpSpPr>
          <a:xfrm>
            <a:off x="7893050" y="2185947"/>
            <a:ext cx="2925445" cy="3114398"/>
            <a:chOff x="2208" y="1265"/>
            <a:chExt cx="1365" cy="2573"/>
          </a:xfrm>
        </p:grpSpPr>
        <p:sp>
          <p:nvSpPr>
            <p:cNvPr id="34852" name="AutoShape 33"/>
            <p:cNvSpPr/>
            <p:nvPr/>
          </p:nvSpPr>
          <p:spPr>
            <a:xfrm>
              <a:off x="2208" y="1490"/>
              <a:ext cx="1363" cy="1800"/>
            </a:xfrm>
            <a:prstGeom prst="roundRect">
              <a:avLst>
                <a:gd name="adj" fmla="val 17509"/>
              </a:avLst>
            </a:prstGeom>
            <a:gradFill rotWithShape="1">
              <a:gsLst>
                <a:gs pos="0">
                  <a:srgbClr val="34B034"/>
                </a:gs>
                <a:gs pos="100000">
                  <a:srgbClr val="3F8B4A"/>
                </a:gs>
              </a:gsLst>
              <a:lin ang="2700000" scaled="1"/>
              <a:tileRect/>
            </a:gradFill>
            <a:ln w="9525">
              <a:noFill/>
            </a:ln>
          </p:spPr>
          <p:txBody>
            <a:bodyPr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53" name="AutoShape 34"/>
            <p:cNvSpPr/>
            <p:nvPr/>
          </p:nvSpPr>
          <p:spPr>
            <a:xfrm>
              <a:off x="2229" y="1495"/>
              <a:ext cx="1322" cy="1766"/>
            </a:xfrm>
            <a:prstGeom prst="roundRect">
              <a:avLst>
                <a:gd name="adj" fmla="val 16667"/>
              </a:avLst>
            </a:prstGeom>
            <a:solidFill>
              <a:srgbClr val="73E77E"/>
            </a:solidFill>
            <a:ln w="9525">
              <a:noFill/>
            </a:ln>
          </p:spPr>
          <p:txBody>
            <a:bodyPr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54" name="AutoShape 35"/>
            <p:cNvSpPr/>
            <p:nvPr/>
          </p:nvSpPr>
          <p:spPr>
            <a:xfrm>
              <a:off x="2240" y="2795"/>
              <a:ext cx="1304" cy="447"/>
            </a:xfrm>
            <a:prstGeom prst="roundRect">
              <a:avLst>
                <a:gd name="adj" fmla="val 50000"/>
              </a:avLst>
            </a:prstGeom>
            <a:gradFill rotWithShape="1">
              <a:gsLst>
                <a:gs pos="0">
                  <a:srgbClr val="73E77E"/>
                </a:gs>
                <a:gs pos="100000">
                  <a:srgbClr val="B3F2B9"/>
                </a:gs>
              </a:gsLst>
              <a:lin ang="5400000" scaled="1"/>
              <a:tileRect/>
            </a:gradFill>
            <a:ln w="9525">
              <a:noFill/>
            </a:ln>
          </p:spPr>
          <p:txBody>
            <a:bodyPr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55" name="AutoShape 36"/>
            <p:cNvSpPr/>
            <p:nvPr/>
          </p:nvSpPr>
          <p:spPr>
            <a:xfrm>
              <a:off x="2240" y="1509"/>
              <a:ext cx="1304" cy="446"/>
            </a:xfrm>
            <a:prstGeom prst="roundRect">
              <a:avLst>
                <a:gd name="adj" fmla="val 50000"/>
              </a:avLst>
            </a:prstGeom>
            <a:gradFill rotWithShape="1">
              <a:gsLst>
                <a:gs pos="0">
                  <a:srgbClr val="D0F7D4"/>
                </a:gs>
                <a:gs pos="100000">
                  <a:srgbClr val="73E77E"/>
                </a:gs>
              </a:gsLst>
              <a:lin ang="5400000" scaled="1"/>
              <a:tileRect/>
            </a:gradFill>
            <a:ln w="9525">
              <a:noFill/>
            </a:ln>
          </p:spPr>
          <p:txBody>
            <a:bodyPr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56" name="Oval 37"/>
            <p:cNvSpPr/>
            <p:nvPr/>
          </p:nvSpPr>
          <p:spPr>
            <a:xfrm>
              <a:off x="2677" y="1265"/>
              <a:ext cx="405" cy="467"/>
            </a:xfrm>
            <a:prstGeom prst="ellipse">
              <a:avLst/>
            </a:prstGeom>
            <a:solidFill>
              <a:srgbClr val="333333"/>
            </a:solidFill>
            <a:ln w="38100">
              <a:noFill/>
            </a:ln>
          </p:spPr>
          <p:txBody>
            <a:bodyPr anchor="ctr" anchorCtr="0">
              <a:spAutoFit/>
            </a:bodyPr>
            <a:lstStyle/>
            <a:p>
              <a:pPr eaLnBrk="1" hangingPunct="1"/>
              <a:endParaRPr lang="zh-CN" altLang="en-US" sz="2000" dirty="0">
                <a:latin typeface="华文中宋" panose="02010600040101010101" charset="-122"/>
                <a:ea typeface="华文中宋" panose="02010600040101010101" charset="-122"/>
              </a:endParaRPr>
            </a:p>
          </p:txBody>
        </p:sp>
        <p:sp>
          <p:nvSpPr>
            <p:cNvPr id="34857" name="Oval 38"/>
            <p:cNvSpPr/>
            <p:nvPr/>
          </p:nvSpPr>
          <p:spPr>
            <a:xfrm>
              <a:off x="2681" y="1299"/>
              <a:ext cx="392" cy="392"/>
            </a:xfrm>
            <a:prstGeom prst="ellipse">
              <a:avLst/>
            </a:prstGeom>
            <a:gradFill rotWithShape="1">
              <a:gsLst>
                <a:gs pos="0">
                  <a:srgbClr val="636869"/>
                </a:gs>
                <a:gs pos="100000">
                  <a:srgbClr val="D6E1E2"/>
                </a:gs>
              </a:gsLst>
              <a:lin ang="5400000" scaled="1"/>
              <a:tileRect/>
            </a:gradFill>
            <a:ln w="9525">
              <a:noFill/>
            </a:ln>
          </p:spPr>
          <p:txBody>
            <a:bodyPr vert="eaVert"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58" name="Oval 39"/>
            <p:cNvSpPr/>
            <p:nvPr/>
          </p:nvSpPr>
          <p:spPr>
            <a:xfrm>
              <a:off x="2686" y="1301"/>
              <a:ext cx="383" cy="383"/>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59" name="Oval 40"/>
            <p:cNvSpPr/>
            <p:nvPr/>
          </p:nvSpPr>
          <p:spPr>
            <a:xfrm>
              <a:off x="2690" y="1305"/>
              <a:ext cx="364" cy="357"/>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60" name="Oval 41"/>
            <p:cNvSpPr/>
            <p:nvPr/>
          </p:nvSpPr>
          <p:spPr>
            <a:xfrm>
              <a:off x="2712" y="1315"/>
              <a:ext cx="323" cy="290"/>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61" name="Text Box 42"/>
            <p:cNvSpPr txBox="1"/>
            <p:nvPr/>
          </p:nvSpPr>
          <p:spPr>
            <a:xfrm>
              <a:off x="2722" y="1335"/>
              <a:ext cx="307" cy="329"/>
            </a:xfrm>
            <a:prstGeom prst="rect">
              <a:avLst/>
            </a:prstGeom>
            <a:noFill/>
            <a:ln w="9525">
              <a:noFill/>
            </a:ln>
          </p:spPr>
          <p:txBody>
            <a:bodyPr wrap="square">
              <a:spAutoFit/>
            </a:bodyPr>
            <a:lstStyle/>
            <a:p>
              <a:pPr algn="ctr" eaLnBrk="1" hangingPunct="1"/>
              <a:r>
                <a:rPr lang="zh-CN" altLang="en-US" sz="2000" dirty="0">
                  <a:solidFill>
                    <a:srgbClr val="000000"/>
                  </a:solidFill>
                  <a:latin typeface="华文中宋" panose="02010600040101010101" charset="-122"/>
                  <a:ea typeface="华文中宋" panose="02010600040101010101" charset="-122"/>
                </a:rPr>
                <a:t>５</a:t>
              </a:r>
            </a:p>
          </p:txBody>
        </p:sp>
        <p:sp>
          <p:nvSpPr>
            <p:cNvPr id="34862" name="Text Box 43"/>
            <p:cNvSpPr txBox="1"/>
            <p:nvPr/>
          </p:nvSpPr>
          <p:spPr>
            <a:xfrm>
              <a:off x="2256" y="1775"/>
              <a:ext cx="1296" cy="686"/>
            </a:xfrm>
            <a:prstGeom prst="rect">
              <a:avLst/>
            </a:prstGeom>
            <a:noFill/>
            <a:ln w="9525">
              <a:noFill/>
            </a:ln>
          </p:spPr>
          <p:txBody>
            <a:bodyPr>
              <a:spAutoFit/>
            </a:bodyPr>
            <a:lstStyle/>
            <a:p>
              <a:pPr algn="just" eaLnBrk="1" hangingPunct="1">
                <a:spcBef>
                  <a:spcPct val="20000"/>
                </a:spcBef>
                <a:buClrTx/>
                <a:buSzTx/>
                <a:buFontTx/>
              </a:pPr>
              <a:r>
                <a:rPr lang="zh-CN" altLang="en-US" sz="2400" dirty="0">
                  <a:latin typeface="华文中宋" panose="02010600040101010101" charset="-122"/>
                  <a:ea typeface="华文中宋" panose="02010600040101010101" charset="-122"/>
                  <a:sym typeface="+mn-ea"/>
                </a:rPr>
                <a:t>完善的党内法规体系</a:t>
              </a:r>
              <a:endParaRPr lang="zh-CN" altLang="en-US" sz="2400" dirty="0">
                <a:latin typeface="华文中宋" panose="02010600040101010101" charset="-122"/>
                <a:ea typeface="华文中宋" panose="02010600040101010101" charset="-122"/>
              </a:endParaRPr>
            </a:p>
          </p:txBody>
        </p:sp>
        <p:sp>
          <p:nvSpPr>
            <p:cNvPr id="34863" name="AutoShape 44"/>
            <p:cNvSpPr/>
            <p:nvPr/>
          </p:nvSpPr>
          <p:spPr>
            <a:xfrm>
              <a:off x="2210" y="3290"/>
              <a:ext cx="1363" cy="548"/>
            </a:xfrm>
            <a:prstGeom prst="roundRect">
              <a:avLst>
                <a:gd name="adj" fmla="val 40389"/>
              </a:avLst>
            </a:prstGeom>
            <a:gradFill rotWithShape="1">
              <a:gsLst>
                <a:gs pos="0">
                  <a:srgbClr val="58A4AE"/>
                </a:gs>
                <a:gs pos="100000">
                  <a:schemeClr val="bg1"/>
                </a:gs>
              </a:gsLst>
              <a:lin ang="5400000" scaled="1"/>
              <a:tileRect/>
            </a:gradFill>
            <a:ln w="9525">
              <a:noFill/>
            </a:ln>
          </p:spPr>
          <p:txBody>
            <a:bodyPr wrap="none" anchor="ctr" anchorCtr="0"/>
            <a:lstStyle/>
            <a:p>
              <a:pPr eaLnBrk="1" hangingPunct="1"/>
              <a:endParaRPr lang="zh-CN" altLang="en-US" sz="2000" dirty="0">
                <a:latin typeface="华文中宋" panose="02010600040101010101" charset="-122"/>
                <a:ea typeface="华文中宋" panose="02010600040101010101" charset="-122"/>
              </a:endParaRPr>
            </a:p>
          </p:txBody>
        </p:sp>
        <p:sp>
          <p:nvSpPr>
            <p:cNvPr id="34864" name="AutoShape 45"/>
            <p:cNvSpPr/>
            <p:nvPr/>
          </p:nvSpPr>
          <p:spPr>
            <a:xfrm>
              <a:off x="2238" y="3305"/>
              <a:ext cx="1304" cy="487"/>
            </a:xfrm>
            <a:prstGeom prst="roundRect">
              <a:avLst>
                <a:gd name="adj" fmla="val 50000"/>
              </a:avLst>
            </a:prstGeom>
            <a:gradFill rotWithShape="1">
              <a:gsLst>
                <a:gs pos="0">
                  <a:srgbClr val="72B2BB"/>
                </a:gs>
                <a:gs pos="100000">
                  <a:schemeClr val="bg1"/>
                </a:gs>
              </a:gsLst>
              <a:lin ang="5400000" scaled="1"/>
              <a:tileRect/>
            </a:gradFill>
            <a:ln w="9525">
              <a:noFill/>
            </a:ln>
          </p:spPr>
          <p:txBody>
            <a:bodyPr wrap="none" anchor="ctr" anchorCtr="0"/>
            <a:lstStyle/>
            <a:p>
              <a:pPr eaLnBrk="1" hangingPunct="1"/>
              <a:endParaRPr lang="zh-CN" altLang="en-US" sz="2000" dirty="0">
                <a:latin typeface="华文中宋" panose="02010600040101010101" charset="-122"/>
                <a:ea typeface="华文中宋" panose="02010600040101010101" charset="-122"/>
              </a:endParaRPr>
            </a:p>
          </p:txBody>
        </p:sp>
      </p:grpSp>
      <p:grpSp>
        <p:nvGrpSpPr>
          <p:cNvPr id="34822" name="Group 46"/>
          <p:cNvGrpSpPr/>
          <p:nvPr/>
        </p:nvGrpSpPr>
        <p:grpSpPr>
          <a:xfrm>
            <a:off x="6429375" y="3556000"/>
            <a:ext cx="3153410" cy="2934970"/>
            <a:chOff x="3692" y="1254"/>
            <a:chExt cx="1367" cy="2584"/>
          </a:xfrm>
        </p:grpSpPr>
        <p:sp>
          <p:nvSpPr>
            <p:cNvPr id="34838" name="AutoShape 47"/>
            <p:cNvSpPr/>
            <p:nvPr/>
          </p:nvSpPr>
          <p:spPr>
            <a:xfrm>
              <a:off x="3696" y="1490"/>
              <a:ext cx="1363" cy="1800"/>
            </a:xfrm>
            <a:prstGeom prst="roundRect">
              <a:avLst>
                <a:gd name="adj" fmla="val 17509"/>
              </a:avLst>
            </a:prstGeom>
            <a:gradFill rotWithShape="1">
              <a:gsLst>
                <a:gs pos="0">
                  <a:srgbClr val="B59F43"/>
                </a:gs>
                <a:gs pos="100000">
                  <a:srgbClr val="8F8849"/>
                </a:gs>
              </a:gsLst>
              <a:lin ang="2700000" scaled="1"/>
              <a:tileRect/>
            </a:gradFill>
            <a:ln w="9525">
              <a:noFill/>
            </a:ln>
          </p:spPr>
          <p:txBody>
            <a:bodyPr wrap="none" anchor="ctr" anchorCtr="0"/>
            <a:lstStyle/>
            <a:p>
              <a:pPr eaLnBrk="1" hangingPunct="1"/>
              <a:endParaRPr lang="zh-CN" altLang="en-US" dirty="0">
                <a:latin typeface="华文中宋" panose="02010600040101010101" charset="-122"/>
                <a:ea typeface="华文中宋" panose="02010600040101010101" charset="-122"/>
              </a:endParaRPr>
            </a:p>
          </p:txBody>
        </p:sp>
        <p:sp>
          <p:nvSpPr>
            <p:cNvPr id="34839" name="AutoShape 48"/>
            <p:cNvSpPr/>
            <p:nvPr/>
          </p:nvSpPr>
          <p:spPr>
            <a:xfrm>
              <a:off x="3717" y="1495"/>
              <a:ext cx="1322" cy="1766"/>
            </a:xfrm>
            <a:prstGeom prst="roundRect">
              <a:avLst>
                <a:gd name="adj" fmla="val 16667"/>
              </a:avLst>
            </a:prstGeom>
            <a:solidFill>
              <a:srgbClr val="E9E065"/>
            </a:solidFill>
            <a:ln w="9525">
              <a:noFill/>
            </a:ln>
          </p:spPr>
          <p:txBody>
            <a:bodyPr wrap="none" anchor="ctr" anchorCtr="0"/>
            <a:lstStyle/>
            <a:p>
              <a:pPr eaLnBrk="1" hangingPunct="1"/>
              <a:endParaRPr lang="zh-CN" altLang="en-US" dirty="0">
                <a:latin typeface="华文中宋" panose="02010600040101010101" charset="-122"/>
                <a:ea typeface="华文中宋" panose="02010600040101010101" charset="-122"/>
              </a:endParaRPr>
            </a:p>
          </p:txBody>
        </p:sp>
        <p:sp>
          <p:nvSpPr>
            <p:cNvPr id="34840" name="AutoShape 49"/>
            <p:cNvSpPr/>
            <p:nvPr/>
          </p:nvSpPr>
          <p:spPr>
            <a:xfrm>
              <a:off x="3728" y="2795"/>
              <a:ext cx="1304" cy="447"/>
            </a:xfrm>
            <a:prstGeom prst="roundRect">
              <a:avLst>
                <a:gd name="adj" fmla="val 50000"/>
              </a:avLst>
            </a:prstGeom>
            <a:gradFill rotWithShape="1">
              <a:gsLst>
                <a:gs pos="0">
                  <a:srgbClr val="E9E065"/>
                </a:gs>
                <a:gs pos="100000">
                  <a:srgbClr val="F2EDA6"/>
                </a:gs>
              </a:gsLst>
              <a:lin ang="5400000" scaled="1"/>
              <a:tileRect/>
            </a:gradFill>
            <a:ln w="9525">
              <a:noFill/>
            </a:ln>
          </p:spPr>
          <p:txBody>
            <a:bodyPr wrap="none" anchor="ctr" anchorCtr="0"/>
            <a:lstStyle/>
            <a:p>
              <a:pPr eaLnBrk="1" hangingPunct="1"/>
              <a:endParaRPr lang="zh-CN" altLang="en-US" dirty="0">
                <a:latin typeface="华文中宋" panose="02010600040101010101" charset="-122"/>
                <a:ea typeface="华文中宋" panose="02010600040101010101" charset="-122"/>
              </a:endParaRPr>
            </a:p>
          </p:txBody>
        </p:sp>
        <p:sp>
          <p:nvSpPr>
            <p:cNvPr id="34841" name="AutoShape 50"/>
            <p:cNvSpPr/>
            <p:nvPr/>
          </p:nvSpPr>
          <p:spPr>
            <a:xfrm>
              <a:off x="3728" y="1509"/>
              <a:ext cx="1304" cy="446"/>
            </a:xfrm>
            <a:prstGeom prst="roundRect">
              <a:avLst>
                <a:gd name="adj" fmla="val 50000"/>
              </a:avLst>
            </a:prstGeom>
            <a:gradFill rotWithShape="1">
              <a:gsLst>
                <a:gs pos="0">
                  <a:srgbClr val="F8F5CC"/>
                </a:gs>
                <a:gs pos="100000">
                  <a:srgbClr val="E9E065"/>
                </a:gs>
              </a:gsLst>
              <a:lin ang="5400000" scaled="1"/>
              <a:tileRect/>
            </a:gradFill>
            <a:ln w="9525">
              <a:noFill/>
            </a:ln>
          </p:spPr>
          <p:txBody>
            <a:bodyPr wrap="none" anchor="ctr" anchorCtr="0"/>
            <a:lstStyle/>
            <a:p>
              <a:pPr eaLnBrk="1" hangingPunct="1"/>
              <a:endParaRPr lang="zh-CN" altLang="en-US" dirty="0">
                <a:latin typeface="华文中宋" panose="02010600040101010101" charset="-122"/>
                <a:ea typeface="华文中宋" panose="02010600040101010101" charset="-122"/>
              </a:endParaRPr>
            </a:p>
          </p:txBody>
        </p:sp>
        <p:grpSp>
          <p:nvGrpSpPr>
            <p:cNvPr id="34842" name="Group 51"/>
            <p:cNvGrpSpPr/>
            <p:nvPr/>
          </p:nvGrpSpPr>
          <p:grpSpPr>
            <a:xfrm>
              <a:off x="4165" y="1254"/>
              <a:ext cx="405" cy="490"/>
              <a:chOff x="1289" y="512"/>
              <a:chExt cx="668" cy="809"/>
            </a:xfrm>
          </p:grpSpPr>
          <p:sp>
            <p:nvSpPr>
              <p:cNvPr id="34847" name="Oval 52"/>
              <p:cNvSpPr/>
              <p:nvPr/>
            </p:nvSpPr>
            <p:spPr>
              <a:xfrm>
                <a:off x="1289" y="512"/>
                <a:ext cx="668" cy="809"/>
              </a:xfrm>
              <a:prstGeom prst="ellipse">
                <a:avLst/>
              </a:prstGeom>
              <a:solidFill>
                <a:srgbClr val="333333"/>
              </a:solidFill>
              <a:ln w="38100">
                <a:noFill/>
              </a:ln>
            </p:spPr>
            <p:txBody>
              <a:bodyPr anchor="ctr" anchorCtr="0">
                <a:spAutoFit/>
              </a:bodyPr>
              <a:lstStyle/>
              <a:p>
                <a:pPr eaLnBrk="1" hangingPunct="1"/>
                <a:endParaRPr lang="zh-CN" altLang="en-US" dirty="0">
                  <a:latin typeface="华文中宋" panose="02010600040101010101" charset="-122"/>
                  <a:ea typeface="华文中宋" panose="02010600040101010101" charset="-122"/>
                </a:endParaRPr>
              </a:p>
            </p:txBody>
          </p:sp>
          <p:sp>
            <p:nvSpPr>
              <p:cNvPr id="34848" name="Oval 53"/>
              <p:cNvSpPr/>
              <p:nvPr/>
            </p:nvSpPr>
            <p:spPr>
              <a:xfrm>
                <a:off x="1296" y="587"/>
                <a:ext cx="646" cy="647"/>
              </a:xfrm>
              <a:prstGeom prst="ellipse">
                <a:avLst/>
              </a:prstGeom>
              <a:gradFill rotWithShape="1">
                <a:gsLst>
                  <a:gs pos="0">
                    <a:srgbClr val="636869"/>
                  </a:gs>
                  <a:gs pos="100000">
                    <a:srgbClr val="D6E1E2"/>
                  </a:gs>
                </a:gsLst>
                <a:lin ang="5400000" scaled="1"/>
                <a:tileRect/>
              </a:gradFill>
              <a:ln w="9525">
                <a:noFill/>
              </a:ln>
            </p:spPr>
            <p:txBody>
              <a:bodyPr vert="eaVert" wrap="none" anchor="ctr" anchorCtr="0"/>
              <a:lstStyle/>
              <a:p>
                <a:pPr eaLnBrk="1" hangingPunct="1"/>
                <a:endParaRPr lang="zh-CN" altLang="en-US" dirty="0">
                  <a:latin typeface="华文中宋" panose="02010600040101010101" charset="-122"/>
                  <a:ea typeface="华文中宋" panose="02010600040101010101" charset="-122"/>
                </a:endParaRPr>
              </a:p>
            </p:txBody>
          </p:sp>
          <p:sp>
            <p:nvSpPr>
              <p:cNvPr id="34849" name="Oval 54"/>
              <p:cNvSpPr/>
              <p:nvPr/>
            </p:nvSpPr>
            <p:spPr>
              <a:xfrm>
                <a:off x="1304" y="591"/>
                <a:ext cx="631" cy="631"/>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nchorCtr="0"/>
              <a:lstStyle/>
              <a:p>
                <a:pPr eaLnBrk="1" hangingPunct="1"/>
                <a:endParaRPr lang="zh-CN" altLang="en-US" dirty="0">
                  <a:latin typeface="华文中宋" panose="02010600040101010101" charset="-122"/>
                  <a:ea typeface="华文中宋" panose="02010600040101010101" charset="-122"/>
                </a:endParaRPr>
              </a:p>
            </p:txBody>
          </p:sp>
          <p:sp>
            <p:nvSpPr>
              <p:cNvPr id="34850" name="Oval 55"/>
              <p:cNvSpPr/>
              <p:nvPr/>
            </p:nvSpPr>
            <p:spPr>
              <a:xfrm>
                <a:off x="1311" y="597"/>
                <a:ext cx="600" cy="589"/>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nchorCtr="0"/>
              <a:lstStyle/>
              <a:p>
                <a:pPr eaLnBrk="1" hangingPunct="1"/>
                <a:endParaRPr lang="zh-CN" altLang="en-US" dirty="0">
                  <a:latin typeface="华文中宋" panose="02010600040101010101" charset="-122"/>
                  <a:ea typeface="华文中宋" panose="02010600040101010101" charset="-122"/>
                </a:endParaRPr>
              </a:p>
            </p:txBody>
          </p:sp>
          <p:sp>
            <p:nvSpPr>
              <p:cNvPr id="34851" name="Oval 56"/>
              <p:cNvSpPr/>
              <p:nvPr/>
            </p:nvSpPr>
            <p:spPr>
              <a:xfrm>
                <a:off x="1346" y="613"/>
                <a:ext cx="533" cy="479"/>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nchorCtr="0"/>
              <a:lstStyle/>
              <a:p>
                <a:pPr eaLnBrk="1" hangingPunct="1"/>
                <a:endParaRPr lang="zh-CN" altLang="en-US" dirty="0">
                  <a:latin typeface="华文中宋" panose="02010600040101010101" charset="-122"/>
                  <a:ea typeface="华文中宋" panose="02010600040101010101" charset="-122"/>
                </a:endParaRPr>
              </a:p>
            </p:txBody>
          </p:sp>
        </p:grpSp>
        <p:sp>
          <p:nvSpPr>
            <p:cNvPr id="34843" name="Text Box 57"/>
            <p:cNvSpPr txBox="1"/>
            <p:nvPr/>
          </p:nvSpPr>
          <p:spPr>
            <a:xfrm>
              <a:off x="4209" y="1335"/>
              <a:ext cx="308" cy="405"/>
            </a:xfrm>
            <a:prstGeom prst="rect">
              <a:avLst/>
            </a:prstGeom>
            <a:noFill/>
            <a:ln w="9525">
              <a:noFill/>
            </a:ln>
          </p:spPr>
          <p:txBody>
            <a:bodyPr wrap="square">
              <a:spAutoFit/>
            </a:bodyPr>
            <a:lstStyle/>
            <a:p>
              <a:pPr algn="ctr" eaLnBrk="1" hangingPunct="1"/>
              <a:r>
                <a:rPr lang="zh-CN" altLang="en-US" sz="2400" dirty="0">
                  <a:solidFill>
                    <a:srgbClr val="000000"/>
                  </a:solidFill>
                  <a:latin typeface="华文中宋" panose="02010600040101010101" charset="-122"/>
                  <a:ea typeface="华文中宋" panose="02010600040101010101" charset="-122"/>
                </a:rPr>
                <a:t>４</a:t>
              </a:r>
            </a:p>
          </p:txBody>
        </p:sp>
        <p:sp>
          <p:nvSpPr>
            <p:cNvPr id="34844" name="Text Box 58"/>
            <p:cNvSpPr txBox="1"/>
            <p:nvPr/>
          </p:nvSpPr>
          <p:spPr>
            <a:xfrm>
              <a:off x="3744" y="1777"/>
              <a:ext cx="1296" cy="406"/>
            </a:xfrm>
            <a:prstGeom prst="rect">
              <a:avLst/>
            </a:prstGeom>
            <a:noFill/>
            <a:ln w="9525">
              <a:noFill/>
            </a:ln>
          </p:spPr>
          <p:txBody>
            <a:bodyPr>
              <a:spAutoFit/>
            </a:bodyPr>
            <a:lstStyle/>
            <a:p>
              <a:pPr algn="just" eaLnBrk="1" hangingPunct="1">
                <a:spcBef>
                  <a:spcPct val="20000"/>
                </a:spcBef>
              </a:pPr>
              <a:r>
                <a:rPr lang="zh-CN" altLang="en-US" sz="2400" dirty="0">
                  <a:latin typeface="华文中宋" panose="02010600040101010101" charset="-122"/>
                  <a:ea typeface="华文中宋" panose="02010600040101010101" charset="-122"/>
                  <a:sym typeface="+mn-ea"/>
                </a:rPr>
                <a:t>有力的法治保障体系</a:t>
              </a:r>
              <a:endParaRPr lang="zh-CN" altLang="en-US" sz="2400" dirty="0">
                <a:latin typeface="华文中宋" panose="02010600040101010101" charset="-122"/>
                <a:ea typeface="华文中宋" panose="02010600040101010101" charset="-122"/>
              </a:endParaRPr>
            </a:p>
          </p:txBody>
        </p:sp>
        <p:sp>
          <p:nvSpPr>
            <p:cNvPr id="34845" name="AutoShape 59"/>
            <p:cNvSpPr/>
            <p:nvPr/>
          </p:nvSpPr>
          <p:spPr>
            <a:xfrm>
              <a:off x="3692" y="3290"/>
              <a:ext cx="1363" cy="548"/>
            </a:xfrm>
            <a:prstGeom prst="roundRect">
              <a:avLst>
                <a:gd name="adj" fmla="val 40389"/>
              </a:avLst>
            </a:prstGeom>
            <a:gradFill rotWithShape="1">
              <a:gsLst>
                <a:gs pos="0">
                  <a:srgbClr val="6F9DB7"/>
                </a:gs>
                <a:gs pos="100000">
                  <a:schemeClr val="bg1"/>
                </a:gs>
              </a:gsLst>
              <a:lin ang="5400000" scaled="1"/>
              <a:tileRect/>
            </a:gradFill>
            <a:ln w="9525">
              <a:noFill/>
            </a:ln>
          </p:spPr>
          <p:txBody>
            <a:bodyPr wrap="none" anchor="ctr" anchorCtr="0"/>
            <a:lstStyle/>
            <a:p>
              <a:pPr eaLnBrk="1" hangingPunct="1"/>
              <a:endParaRPr lang="zh-CN" altLang="en-US" dirty="0">
                <a:latin typeface="华文中宋" panose="02010600040101010101" charset="-122"/>
                <a:ea typeface="华文中宋" panose="02010600040101010101" charset="-122"/>
              </a:endParaRPr>
            </a:p>
          </p:txBody>
        </p:sp>
        <p:sp>
          <p:nvSpPr>
            <p:cNvPr id="34846" name="AutoShape 60"/>
            <p:cNvSpPr/>
            <p:nvPr/>
          </p:nvSpPr>
          <p:spPr>
            <a:xfrm>
              <a:off x="3720" y="3305"/>
              <a:ext cx="1304" cy="487"/>
            </a:xfrm>
            <a:prstGeom prst="roundRect">
              <a:avLst>
                <a:gd name="adj" fmla="val 50000"/>
              </a:avLst>
            </a:prstGeom>
            <a:gradFill rotWithShape="1">
              <a:gsLst>
                <a:gs pos="0">
                  <a:srgbClr val="98BAAF"/>
                </a:gs>
                <a:gs pos="100000">
                  <a:schemeClr val="bg1"/>
                </a:gs>
              </a:gsLst>
              <a:lin ang="5400000" scaled="1"/>
              <a:tileRect/>
            </a:gradFill>
            <a:ln w="9525">
              <a:noFill/>
            </a:ln>
          </p:spPr>
          <p:txBody>
            <a:bodyPr wrap="none" anchor="ctr" anchorCtr="0"/>
            <a:lstStyle/>
            <a:p>
              <a:pPr eaLnBrk="1" hangingPunct="1"/>
              <a:endParaRPr lang="zh-CN" altLang="en-US" dirty="0">
                <a:latin typeface="华文中宋" panose="02010600040101010101" charset="-122"/>
                <a:ea typeface="华文中宋" panose="02010600040101010101" charset="-122"/>
              </a:endParaRPr>
            </a:p>
          </p:txBody>
        </p:sp>
      </p:grpSp>
      <p:grpSp>
        <p:nvGrpSpPr>
          <p:cNvPr id="34823" name="Group 61"/>
          <p:cNvGrpSpPr/>
          <p:nvPr/>
        </p:nvGrpSpPr>
        <p:grpSpPr>
          <a:xfrm>
            <a:off x="2194560" y="3504565"/>
            <a:ext cx="3500755" cy="3040380"/>
            <a:chOff x="3692" y="1254"/>
            <a:chExt cx="1367" cy="2584"/>
          </a:xfrm>
        </p:grpSpPr>
        <p:sp>
          <p:nvSpPr>
            <p:cNvPr id="34824" name="AutoShape 62"/>
            <p:cNvSpPr/>
            <p:nvPr/>
          </p:nvSpPr>
          <p:spPr>
            <a:xfrm>
              <a:off x="3696" y="1490"/>
              <a:ext cx="1363" cy="1800"/>
            </a:xfrm>
            <a:prstGeom prst="roundRect">
              <a:avLst>
                <a:gd name="adj" fmla="val 17509"/>
              </a:avLst>
            </a:prstGeom>
            <a:gradFill rotWithShape="1">
              <a:gsLst>
                <a:gs pos="0">
                  <a:srgbClr val="B59F43"/>
                </a:gs>
                <a:gs pos="100000">
                  <a:srgbClr val="8F8849"/>
                </a:gs>
              </a:gsLst>
              <a:lin ang="2700000" scaled="1"/>
              <a:tileRect/>
            </a:gradFill>
            <a:ln w="9525">
              <a:noFill/>
            </a:ln>
          </p:spPr>
          <p:txBody>
            <a:bodyPr wrap="none" anchor="ctr" anchorCtr="0"/>
            <a:lstStyle/>
            <a:p>
              <a:pPr eaLnBrk="1" hangingPunct="1"/>
              <a:endParaRPr lang="zh-CN" altLang="en-US" dirty="0">
                <a:latin typeface="华文中宋" panose="02010600040101010101" charset="-122"/>
                <a:ea typeface="华文中宋" panose="02010600040101010101" charset="-122"/>
              </a:endParaRPr>
            </a:p>
          </p:txBody>
        </p:sp>
        <p:sp>
          <p:nvSpPr>
            <p:cNvPr id="34825" name="AutoShape 63"/>
            <p:cNvSpPr/>
            <p:nvPr/>
          </p:nvSpPr>
          <p:spPr>
            <a:xfrm>
              <a:off x="3717" y="1495"/>
              <a:ext cx="1322" cy="1766"/>
            </a:xfrm>
            <a:prstGeom prst="roundRect">
              <a:avLst>
                <a:gd name="adj" fmla="val 16667"/>
              </a:avLst>
            </a:prstGeom>
            <a:solidFill>
              <a:srgbClr val="E9E065"/>
            </a:solidFill>
            <a:ln w="9525">
              <a:noFill/>
            </a:ln>
          </p:spPr>
          <p:txBody>
            <a:bodyPr wrap="none" anchor="ctr" anchorCtr="0"/>
            <a:lstStyle/>
            <a:p>
              <a:pPr eaLnBrk="1" hangingPunct="1"/>
              <a:endParaRPr lang="zh-CN" altLang="en-US" dirty="0">
                <a:latin typeface="华文中宋" panose="02010600040101010101" charset="-122"/>
                <a:ea typeface="华文中宋" panose="02010600040101010101" charset="-122"/>
              </a:endParaRPr>
            </a:p>
          </p:txBody>
        </p:sp>
        <p:sp>
          <p:nvSpPr>
            <p:cNvPr id="34826" name="AutoShape 64"/>
            <p:cNvSpPr/>
            <p:nvPr/>
          </p:nvSpPr>
          <p:spPr>
            <a:xfrm>
              <a:off x="3728" y="2795"/>
              <a:ext cx="1304" cy="447"/>
            </a:xfrm>
            <a:prstGeom prst="roundRect">
              <a:avLst>
                <a:gd name="adj" fmla="val 50000"/>
              </a:avLst>
            </a:prstGeom>
            <a:gradFill rotWithShape="1">
              <a:gsLst>
                <a:gs pos="0">
                  <a:srgbClr val="E9E065"/>
                </a:gs>
                <a:gs pos="100000">
                  <a:srgbClr val="F2EDA6"/>
                </a:gs>
              </a:gsLst>
              <a:lin ang="5400000" scaled="1"/>
              <a:tileRect/>
            </a:gradFill>
            <a:ln w="9525">
              <a:noFill/>
            </a:ln>
          </p:spPr>
          <p:txBody>
            <a:bodyPr wrap="none" anchor="ctr" anchorCtr="0"/>
            <a:lstStyle/>
            <a:p>
              <a:pPr eaLnBrk="1" hangingPunct="1"/>
              <a:endParaRPr lang="zh-CN" altLang="en-US" dirty="0">
                <a:latin typeface="华文中宋" panose="02010600040101010101" charset="-122"/>
                <a:ea typeface="华文中宋" panose="02010600040101010101" charset="-122"/>
              </a:endParaRPr>
            </a:p>
          </p:txBody>
        </p:sp>
        <p:sp>
          <p:nvSpPr>
            <p:cNvPr id="34827" name="AutoShape 65"/>
            <p:cNvSpPr/>
            <p:nvPr/>
          </p:nvSpPr>
          <p:spPr>
            <a:xfrm>
              <a:off x="3728" y="1509"/>
              <a:ext cx="1304" cy="446"/>
            </a:xfrm>
            <a:prstGeom prst="roundRect">
              <a:avLst>
                <a:gd name="adj" fmla="val 50000"/>
              </a:avLst>
            </a:prstGeom>
            <a:gradFill rotWithShape="1">
              <a:gsLst>
                <a:gs pos="0">
                  <a:srgbClr val="F8F5CC"/>
                </a:gs>
                <a:gs pos="100000">
                  <a:srgbClr val="E9E065"/>
                </a:gs>
              </a:gsLst>
              <a:lin ang="5400000" scaled="1"/>
              <a:tileRect/>
            </a:gradFill>
            <a:ln w="9525">
              <a:noFill/>
            </a:ln>
          </p:spPr>
          <p:txBody>
            <a:bodyPr wrap="none" anchor="ctr" anchorCtr="0"/>
            <a:lstStyle/>
            <a:p>
              <a:pPr eaLnBrk="1" hangingPunct="1"/>
              <a:endParaRPr lang="zh-CN" altLang="en-US" dirty="0">
                <a:latin typeface="华文中宋" panose="02010600040101010101" charset="-122"/>
                <a:ea typeface="华文中宋" panose="02010600040101010101" charset="-122"/>
              </a:endParaRPr>
            </a:p>
          </p:txBody>
        </p:sp>
        <p:grpSp>
          <p:nvGrpSpPr>
            <p:cNvPr id="34828" name="Group 66"/>
            <p:cNvGrpSpPr/>
            <p:nvPr/>
          </p:nvGrpSpPr>
          <p:grpSpPr>
            <a:xfrm>
              <a:off x="4165" y="1254"/>
              <a:ext cx="405" cy="490"/>
              <a:chOff x="1289" y="512"/>
              <a:chExt cx="668" cy="809"/>
            </a:xfrm>
          </p:grpSpPr>
          <p:sp>
            <p:nvSpPr>
              <p:cNvPr id="34833" name="Oval 67"/>
              <p:cNvSpPr/>
              <p:nvPr/>
            </p:nvSpPr>
            <p:spPr>
              <a:xfrm>
                <a:off x="1289" y="512"/>
                <a:ext cx="668" cy="809"/>
              </a:xfrm>
              <a:prstGeom prst="ellipse">
                <a:avLst/>
              </a:prstGeom>
              <a:solidFill>
                <a:srgbClr val="333333"/>
              </a:solidFill>
              <a:ln w="38100">
                <a:noFill/>
              </a:ln>
            </p:spPr>
            <p:txBody>
              <a:bodyPr anchor="ctr" anchorCtr="0">
                <a:spAutoFit/>
              </a:bodyPr>
              <a:lstStyle/>
              <a:p>
                <a:pPr eaLnBrk="1" hangingPunct="1"/>
                <a:endParaRPr lang="zh-CN" altLang="en-US" dirty="0">
                  <a:latin typeface="华文中宋" panose="02010600040101010101" charset="-122"/>
                  <a:ea typeface="华文中宋" panose="02010600040101010101" charset="-122"/>
                </a:endParaRPr>
              </a:p>
            </p:txBody>
          </p:sp>
          <p:sp>
            <p:nvSpPr>
              <p:cNvPr id="34834" name="Oval 68"/>
              <p:cNvSpPr/>
              <p:nvPr/>
            </p:nvSpPr>
            <p:spPr>
              <a:xfrm>
                <a:off x="1296" y="587"/>
                <a:ext cx="646" cy="647"/>
              </a:xfrm>
              <a:prstGeom prst="ellipse">
                <a:avLst/>
              </a:prstGeom>
              <a:gradFill rotWithShape="1">
                <a:gsLst>
                  <a:gs pos="0">
                    <a:srgbClr val="636869"/>
                  </a:gs>
                  <a:gs pos="100000">
                    <a:srgbClr val="D6E1E2"/>
                  </a:gs>
                </a:gsLst>
                <a:lin ang="5400000" scaled="1"/>
                <a:tileRect/>
              </a:gradFill>
              <a:ln w="9525">
                <a:noFill/>
              </a:ln>
            </p:spPr>
            <p:txBody>
              <a:bodyPr vert="eaVert" wrap="none" anchor="ctr" anchorCtr="0"/>
              <a:lstStyle/>
              <a:p>
                <a:pPr eaLnBrk="1" hangingPunct="1"/>
                <a:endParaRPr lang="zh-CN" altLang="en-US" dirty="0">
                  <a:latin typeface="华文中宋" panose="02010600040101010101" charset="-122"/>
                  <a:ea typeface="华文中宋" panose="02010600040101010101" charset="-122"/>
                </a:endParaRPr>
              </a:p>
            </p:txBody>
          </p:sp>
          <p:sp>
            <p:nvSpPr>
              <p:cNvPr id="34835" name="Oval 69"/>
              <p:cNvSpPr/>
              <p:nvPr/>
            </p:nvSpPr>
            <p:spPr>
              <a:xfrm>
                <a:off x="1304" y="591"/>
                <a:ext cx="631" cy="631"/>
              </a:xfrm>
              <a:prstGeom prst="ellipse">
                <a:avLst/>
              </a:prstGeom>
              <a:gradFill rotWithShape="1">
                <a:gsLst>
                  <a:gs pos="0">
                    <a:srgbClr val="D6E1E2">
                      <a:alpha val="0"/>
                    </a:srgbClr>
                  </a:gs>
                  <a:gs pos="100000">
                    <a:srgbClr val="F1F5F5"/>
                  </a:gs>
                </a:gsLst>
                <a:lin ang="5400000" scaled="1"/>
                <a:tileRect/>
              </a:gradFill>
              <a:ln w="9525">
                <a:noFill/>
              </a:ln>
            </p:spPr>
            <p:txBody>
              <a:bodyPr vert="eaVert" wrap="none" anchor="ctr" anchorCtr="0"/>
              <a:lstStyle/>
              <a:p>
                <a:pPr eaLnBrk="1" hangingPunct="1"/>
                <a:endParaRPr lang="zh-CN" altLang="en-US" dirty="0">
                  <a:latin typeface="华文中宋" panose="02010600040101010101" charset="-122"/>
                  <a:ea typeface="华文中宋" panose="02010600040101010101" charset="-122"/>
                </a:endParaRPr>
              </a:p>
            </p:txBody>
          </p:sp>
          <p:sp>
            <p:nvSpPr>
              <p:cNvPr id="34836" name="Oval 70"/>
              <p:cNvSpPr/>
              <p:nvPr/>
            </p:nvSpPr>
            <p:spPr>
              <a:xfrm>
                <a:off x="1311" y="597"/>
                <a:ext cx="600" cy="589"/>
              </a:xfrm>
              <a:prstGeom prst="ellipse">
                <a:avLst/>
              </a:prstGeom>
              <a:gradFill rotWithShape="1">
                <a:gsLst>
                  <a:gs pos="0">
                    <a:srgbClr val="AAB2B3"/>
                  </a:gs>
                  <a:gs pos="100000">
                    <a:srgbClr val="D6E1E2">
                      <a:alpha val="48000"/>
                    </a:srgbClr>
                  </a:gs>
                </a:gsLst>
                <a:lin ang="5400000" scaled="1"/>
                <a:tileRect/>
              </a:gradFill>
              <a:ln w="9525">
                <a:noFill/>
              </a:ln>
            </p:spPr>
            <p:txBody>
              <a:bodyPr vert="eaVert" wrap="none" anchor="ctr" anchorCtr="0"/>
              <a:lstStyle/>
              <a:p>
                <a:pPr eaLnBrk="1" hangingPunct="1"/>
                <a:endParaRPr lang="zh-CN" altLang="en-US" dirty="0">
                  <a:latin typeface="华文中宋" panose="02010600040101010101" charset="-122"/>
                  <a:ea typeface="华文中宋" panose="02010600040101010101" charset="-122"/>
                </a:endParaRPr>
              </a:p>
            </p:txBody>
          </p:sp>
          <p:sp>
            <p:nvSpPr>
              <p:cNvPr id="34837" name="Oval 71"/>
              <p:cNvSpPr/>
              <p:nvPr/>
            </p:nvSpPr>
            <p:spPr>
              <a:xfrm>
                <a:off x="1346" y="613"/>
                <a:ext cx="533" cy="479"/>
              </a:xfrm>
              <a:prstGeom prst="ellipse">
                <a:avLst/>
              </a:prstGeom>
              <a:gradFill rotWithShape="1">
                <a:gsLst>
                  <a:gs pos="0">
                    <a:srgbClr val="FFFFFF"/>
                  </a:gs>
                  <a:gs pos="100000">
                    <a:srgbClr val="D6E1E2">
                      <a:alpha val="37999"/>
                    </a:srgbClr>
                  </a:gs>
                </a:gsLst>
                <a:lin ang="5400000" scaled="1"/>
                <a:tileRect/>
              </a:gradFill>
              <a:ln w="9525">
                <a:noFill/>
              </a:ln>
            </p:spPr>
            <p:txBody>
              <a:bodyPr vert="eaVert" wrap="none" anchor="ctr" anchorCtr="0"/>
              <a:lstStyle/>
              <a:p>
                <a:pPr eaLnBrk="1" hangingPunct="1"/>
                <a:endParaRPr lang="zh-CN" altLang="en-US" dirty="0">
                  <a:latin typeface="华文中宋" panose="02010600040101010101" charset="-122"/>
                  <a:ea typeface="华文中宋" panose="02010600040101010101" charset="-122"/>
                </a:endParaRPr>
              </a:p>
            </p:txBody>
          </p:sp>
        </p:grpSp>
        <p:sp>
          <p:nvSpPr>
            <p:cNvPr id="34829" name="Text Box 72"/>
            <p:cNvSpPr txBox="1"/>
            <p:nvPr/>
          </p:nvSpPr>
          <p:spPr>
            <a:xfrm>
              <a:off x="4270" y="1354"/>
              <a:ext cx="186" cy="391"/>
            </a:xfrm>
            <a:prstGeom prst="rect">
              <a:avLst/>
            </a:prstGeom>
            <a:noFill/>
            <a:ln w="9525">
              <a:noFill/>
            </a:ln>
          </p:spPr>
          <p:txBody>
            <a:bodyPr wrap="square">
              <a:spAutoFit/>
            </a:bodyPr>
            <a:lstStyle/>
            <a:p>
              <a:pPr algn="ctr" eaLnBrk="1" hangingPunct="1"/>
              <a:r>
                <a:rPr lang="en-US" altLang="zh-CN" sz="2400" dirty="0">
                  <a:solidFill>
                    <a:srgbClr val="000000"/>
                  </a:solidFill>
                  <a:latin typeface="华文中宋" panose="02010600040101010101" charset="-122"/>
                  <a:ea typeface="华文中宋" panose="02010600040101010101" charset="-122"/>
                </a:rPr>
                <a:t>2</a:t>
              </a:r>
            </a:p>
          </p:txBody>
        </p:sp>
        <p:sp>
          <p:nvSpPr>
            <p:cNvPr id="34830" name="Text Box 73"/>
            <p:cNvSpPr txBox="1"/>
            <p:nvPr/>
          </p:nvSpPr>
          <p:spPr>
            <a:xfrm>
              <a:off x="3744" y="1777"/>
              <a:ext cx="1296" cy="392"/>
            </a:xfrm>
            <a:prstGeom prst="rect">
              <a:avLst/>
            </a:prstGeom>
            <a:noFill/>
            <a:ln w="9525">
              <a:noFill/>
            </a:ln>
          </p:spPr>
          <p:txBody>
            <a:bodyPr>
              <a:spAutoFit/>
            </a:bodyPr>
            <a:lstStyle/>
            <a:p>
              <a:pPr algn="just" eaLnBrk="1" hangingPunct="1">
                <a:spcBef>
                  <a:spcPct val="20000"/>
                </a:spcBef>
                <a:buClrTx/>
                <a:buSzTx/>
                <a:buFontTx/>
              </a:pPr>
              <a:r>
                <a:rPr lang="zh-CN" altLang="en-US" sz="2400" dirty="0">
                  <a:latin typeface="华文中宋" panose="02010600040101010101" charset="-122"/>
                  <a:ea typeface="华文中宋" panose="02010600040101010101" charset="-122"/>
                  <a:sym typeface="+mn-ea"/>
                </a:rPr>
                <a:t>高效的法治实施体系</a:t>
              </a:r>
              <a:endParaRPr lang="zh-CN" altLang="en-US" sz="2400" dirty="0">
                <a:latin typeface="华文中宋" panose="02010600040101010101" charset="-122"/>
                <a:ea typeface="华文中宋" panose="02010600040101010101" charset="-122"/>
              </a:endParaRPr>
            </a:p>
          </p:txBody>
        </p:sp>
        <p:sp>
          <p:nvSpPr>
            <p:cNvPr id="34831" name="AutoShape 74"/>
            <p:cNvSpPr/>
            <p:nvPr/>
          </p:nvSpPr>
          <p:spPr>
            <a:xfrm>
              <a:off x="3692" y="3290"/>
              <a:ext cx="1363" cy="548"/>
            </a:xfrm>
            <a:prstGeom prst="roundRect">
              <a:avLst>
                <a:gd name="adj" fmla="val 40389"/>
              </a:avLst>
            </a:prstGeom>
            <a:gradFill rotWithShape="1">
              <a:gsLst>
                <a:gs pos="0">
                  <a:srgbClr val="6F9DB7"/>
                </a:gs>
                <a:gs pos="100000">
                  <a:schemeClr val="bg1"/>
                </a:gs>
              </a:gsLst>
              <a:lin ang="5400000" scaled="1"/>
              <a:tileRect/>
            </a:gradFill>
            <a:ln w="9525">
              <a:noFill/>
            </a:ln>
          </p:spPr>
          <p:txBody>
            <a:bodyPr wrap="none" anchor="ctr" anchorCtr="0"/>
            <a:lstStyle/>
            <a:p>
              <a:pPr eaLnBrk="1" hangingPunct="1"/>
              <a:endParaRPr lang="zh-CN" altLang="en-US" dirty="0">
                <a:latin typeface="华文中宋" panose="02010600040101010101" charset="-122"/>
                <a:ea typeface="华文中宋" panose="02010600040101010101" charset="-122"/>
              </a:endParaRPr>
            </a:p>
          </p:txBody>
        </p:sp>
        <p:sp>
          <p:nvSpPr>
            <p:cNvPr id="34832" name="AutoShape 75"/>
            <p:cNvSpPr/>
            <p:nvPr/>
          </p:nvSpPr>
          <p:spPr>
            <a:xfrm>
              <a:off x="3720" y="3305"/>
              <a:ext cx="1304" cy="487"/>
            </a:xfrm>
            <a:prstGeom prst="roundRect">
              <a:avLst>
                <a:gd name="adj" fmla="val 50000"/>
              </a:avLst>
            </a:prstGeom>
            <a:gradFill rotWithShape="1">
              <a:gsLst>
                <a:gs pos="0">
                  <a:srgbClr val="98BAAF"/>
                </a:gs>
                <a:gs pos="100000">
                  <a:schemeClr val="bg1"/>
                </a:gs>
              </a:gsLst>
              <a:lin ang="5400000" scaled="1"/>
              <a:tileRect/>
            </a:gradFill>
            <a:ln w="9525">
              <a:noFill/>
            </a:ln>
          </p:spPr>
          <p:txBody>
            <a:bodyPr wrap="none" anchor="ctr" anchorCtr="0"/>
            <a:lstStyle/>
            <a:p>
              <a:pPr eaLnBrk="1" hangingPunct="1"/>
              <a:endParaRPr lang="zh-CN" altLang="en-US" dirty="0">
                <a:latin typeface="华文中宋" panose="02010600040101010101" charset="-122"/>
                <a:ea typeface="华文中宋" panose="0201060004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34819"/>
                                        </p:tgtEl>
                                        <p:attrNameLst>
                                          <p:attrName>style.visibility</p:attrName>
                                        </p:attrNameLst>
                                      </p:cBhvr>
                                      <p:to>
                                        <p:strVal val="visible"/>
                                      </p:to>
                                    </p:set>
                                    <p:animEffect transition="in" filter="blinds(horizontal)">
                                      <p:cBhvr>
                                        <p:cTn id="14" dur="500"/>
                                        <p:tgtEl>
                                          <p:spTgt spid="34819"/>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34823"/>
                                        </p:tgtEl>
                                        <p:attrNameLst>
                                          <p:attrName>style.visibility</p:attrName>
                                        </p:attrNameLst>
                                      </p:cBhvr>
                                      <p:to>
                                        <p:strVal val="visible"/>
                                      </p:to>
                                    </p:set>
                                    <p:animEffect transition="in" filter="blinds(horizontal)">
                                      <p:cBhvr>
                                        <p:cTn id="19" dur="500"/>
                                        <p:tgtEl>
                                          <p:spTgt spid="3482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4820"/>
                                        </p:tgtEl>
                                        <p:attrNameLst>
                                          <p:attrName>style.visibility</p:attrName>
                                        </p:attrNameLst>
                                      </p:cBhvr>
                                      <p:to>
                                        <p:strVal val="visible"/>
                                      </p:to>
                                    </p:set>
                                    <p:animEffect transition="in" filter="blinds(horizontal)">
                                      <p:cBhvr>
                                        <p:cTn id="24" dur="500"/>
                                        <p:tgtEl>
                                          <p:spTgt spid="3482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4822"/>
                                        </p:tgtEl>
                                        <p:attrNameLst>
                                          <p:attrName>style.visibility</p:attrName>
                                        </p:attrNameLst>
                                      </p:cBhvr>
                                      <p:to>
                                        <p:strVal val="visible"/>
                                      </p:to>
                                    </p:set>
                                    <p:animEffect transition="in" filter="blinds(horizontal)">
                                      <p:cBhvr>
                                        <p:cTn id="29" dur="500"/>
                                        <p:tgtEl>
                                          <p:spTgt spid="3482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34821"/>
                                        </p:tgtEl>
                                        <p:attrNameLst>
                                          <p:attrName>style.visibility</p:attrName>
                                        </p:attrNameLst>
                                      </p:cBhvr>
                                      <p:to>
                                        <p:strVal val="visible"/>
                                      </p:to>
                                    </p:set>
                                    <p:animEffect transition="in" filter="blinds(horizontal)">
                                      <p:cBhvr>
                                        <p:cTn id="34" dur="5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dirty="0"/>
              <a:t>    </a:t>
            </a:r>
          </a:p>
          <a:p>
            <a:pPr marL="0" indent="0">
              <a:lnSpc>
                <a:spcPct val="100000"/>
              </a:lnSpc>
              <a:buNone/>
            </a:pPr>
            <a:r>
              <a:rPr lang="en-US" altLang="zh-CN" dirty="0"/>
              <a:t>  </a:t>
            </a:r>
            <a:r>
              <a:rPr lang="en-US" altLang="zh-CN" dirty="0">
                <a:solidFill>
                  <a:srgbClr val="FF0000"/>
                </a:solidFill>
                <a:latin typeface="华文中宋" panose="02010600040101010101" charset="-122"/>
                <a:ea typeface="华文中宋" panose="02010600040101010101" charset="-122"/>
                <a:cs typeface="华文中宋" panose="02010600040101010101" charset="-122"/>
              </a:rPr>
              <a:t>  1</a:t>
            </a:r>
            <a:r>
              <a:rPr lang="zh-CN" altLang="en-US" dirty="0">
                <a:solidFill>
                  <a:srgbClr val="FF0000"/>
                </a:solidFill>
                <a:latin typeface="华文中宋" panose="02010600040101010101" charset="-122"/>
                <a:ea typeface="华文中宋" panose="02010600040101010101" charset="-122"/>
                <a:cs typeface="华文中宋" panose="02010600040101010101" charset="-122"/>
              </a:rPr>
              <a:t>、坚持依法治国、依法执政、依法行政共同推进</a:t>
            </a:r>
            <a:endParaRPr lang="en-US" altLang="zh-CN" dirty="0">
              <a:latin typeface="华文中宋" panose="02010600040101010101" charset="-122"/>
              <a:ea typeface="华文中宋" panose="02010600040101010101" charset="-122"/>
              <a:cs typeface="华文中宋" panose="02010600040101010101" charset="-122"/>
            </a:endParaRPr>
          </a:p>
          <a:p>
            <a:pPr marL="0" indent="0">
              <a:lnSpc>
                <a:spcPct val="100000"/>
              </a:lnSpc>
              <a:buNone/>
            </a:pPr>
            <a:r>
              <a:rPr lang="zh-CN" altLang="en-US" dirty="0">
                <a:latin typeface="华文中宋" panose="02010600040101010101" charset="-122"/>
                <a:ea typeface="华文中宋" panose="02010600040101010101" charset="-122"/>
                <a:cs typeface="华文中宋" panose="02010600040101010101" charset="-122"/>
              </a:rPr>
              <a:t>        党要坚持依法执政</a:t>
            </a:r>
            <a:endParaRPr lang="en-US" altLang="zh-CN" dirty="0">
              <a:latin typeface="华文中宋" panose="02010600040101010101" charset="-122"/>
              <a:ea typeface="华文中宋" panose="02010600040101010101" charset="-122"/>
              <a:cs typeface="华文中宋" panose="02010600040101010101" charset="-122"/>
            </a:endParaRPr>
          </a:p>
          <a:p>
            <a:pPr marL="0" indent="0">
              <a:lnSpc>
                <a:spcPct val="100000"/>
              </a:lnSpc>
              <a:buNone/>
            </a:pPr>
            <a:r>
              <a:rPr lang="en-US" altLang="zh-CN" dirty="0">
                <a:latin typeface="华文中宋" panose="02010600040101010101" charset="-122"/>
                <a:ea typeface="华文中宋" panose="02010600040101010101" charset="-122"/>
                <a:cs typeface="华文中宋" panose="02010600040101010101" charset="-122"/>
              </a:rPr>
              <a:t>        </a:t>
            </a:r>
            <a:r>
              <a:rPr lang="zh-CN" altLang="en-US" dirty="0">
                <a:latin typeface="华文中宋" panose="02010600040101010101" charset="-122"/>
                <a:ea typeface="华文中宋" panose="02010600040101010101" charset="-122"/>
                <a:cs typeface="华文中宋" panose="02010600040101010101" charset="-122"/>
              </a:rPr>
              <a:t>各级政府要坚持依法行政</a:t>
            </a:r>
            <a:endParaRPr lang="en-US" altLang="zh-CN" dirty="0">
              <a:latin typeface="华文中宋" panose="02010600040101010101" charset="-122"/>
              <a:ea typeface="华文中宋" panose="02010600040101010101" charset="-122"/>
              <a:cs typeface="华文中宋" panose="02010600040101010101" charset="-122"/>
            </a:endParaRPr>
          </a:p>
          <a:p>
            <a:pPr marL="0" indent="0">
              <a:lnSpc>
                <a:spcPct val="100000"/>
              </a:lnSpc>
              <a:buNone/>
            </a:pPr>
            <a:r>
              <a:rPr lang="en-US" altLang="zh-CN" dirty="0">
                <a:latin typeface="华文中宋" panose="02010600040101010101" charset="-122"/>
                <a:ea typeface="华文中宋" panose="02010600040101010101" charset="-122"/>
                <a:cs typeface="华文中宋" panose="02010600040101010101" charset="-122"/>
              </a:rPr>
              <a:t>   </a:t>
            </a:r>
            <a:r>
              <a:rPr lang="en-US" altLang="zh-CN" dirty="0">
                <a:solidFill>
                  <a:srgbClr val="FF0000"/>
                </a:solidFill>
                <a:latin typeface="华文中宋" panose="02010600040101010101" charset="-122"/>
                <a:ea typeface="华文中宋" panose="02010600040101010101" charset="-122"/>
                <a:cs typeface="华文中宋" panose="02010600040101010101" charset="-122"/>
              </a:rPr>
              <a:t> 2</a:t>
            </a:r>
            <a:r>
              <a:rPr lang="zh-CN" altLang="en-US" dirty="0">
                <a:solidFill>
                  <a:srgbClr val="FF0000"/>
                </a:solidFill>
                <a:latin typeface="华文中宋" panose="02010600040101010101" charset="-122"/>
                <a:ea typeface="华文中宋" panose="02010600040101010101" charset="-122"/>
                <a:cs typeface="华文中宋" panose="02010600040101010101" charset="-122"/>
              </a:rPr>
              <a:t>、坚持法治国家、法治政府、法治社会一体建设</a:t>
            </a:r>
            <a:endParaRPr lang="en-US" altLang="zh-CN" dirty="0">
              <a:latin typeface="华文中宋" panose="02010600040101010101" charset="-122"/>
              <a:ea typeface="华文中宋" panose="02010600040101010101" charset="-122"/>
              <a:cs typeface="华文中宋" panose="02010600040101010101" charset="-122"/>
            </a:endParaRPr>
          </a:p>
          <a:p>
            <a:pPr marL="0" indent="0">
              <a:lnSpc>
                <a:spcPct val="100000"/>
              </a:lnSpc>
              <a:buNone/>
            </a:pPr>
            <a:r>
              <a:rPr lang="en-US" altLang="zh-CN" dirty="0">
                <a:latin typeface="华文中宋" panose="02010600040101010101" charset="-122"/>
                <a:ea typeface="华文中宋" panose="02010600040101010101" charset="-122"/>
                <a:cs typeface="华文中宋" panose="02010600040101010101" charset="-122"/>
              </a:rPr>
              <a:t>        </a:t>
            </a:r>
            <a:r>
              <a:rPr lang="zh-CN" altLang="en-US" dirty="0">
                <a:latin typeface="华文中宋" panose="02010600040101010101" charset="-122"/>
                <a:ea typeface="华文中宋" panose="02010600040101010101" charset="-122"/>
                <a:cs typeface="华文中宋" panose="02010600040101010101" charset="-122"/>
              </a:rPr>
              <a:t>法治政府建设是重点任务和主体工程</a:t>
            </a:r>
            <a:endParaRPr lang="en-US" altLang="zh-CN" dirty="0">
              <a:latin typeface="华文中宋" panose="02010600040101010101" charset="-122"/>
              <a:ea typeface="华文中宋" panose="02010600040101010101" charset="-122"/>
              <a:cs typeface="华文中宋" panose="02010600040101010101" charset="-122"/>
            </a:endParaRPr>
          </a:p>
          <a:p>
            <a:pPr marL="0" indent="0">
              <a:lnSpc>
                <a:spcPct val="100000"/>
              </a:lnSpc>
              <a:buNone/>
            </a:pPr>
            <a:r>
              <a:rPr lang="zh-CN" altLang="en-US" dirty="0">
                <a:latin typeface="华文中宋" panose="02010600040101010101" charset="-122"/>
                <a:ea typeface="华文中宋" panose="02010600040101010101" charset="-122"/>
                <a:cs typeface="华文中宋" panose="02010600040101010101" charset="-122"/>
              </a:rPr>
              <a:t>        法治社会建设是基础工程</a:t>
            </a:r>
            <a:endParaRPr lang="en-US" altLang="zh-CN" dirty="0">
              <a:latin typeface="华文中宋" panose="02010600040101010101" charset="-122"/>
              <a:ea typeface="华文中宋" panose="02010600040101010101" charset="-122"/>
              <a:cs typeface="华文中宋" panose="02010600040101010101" charset="-122"/>
            </a:endParaRPr>
          </a:p>
          <a:p>
            <a:pPr marL="0" indent="0">
              <a:buNone/>
            </a:pPr>
            <a:endParaRPr lang="zh-CN" altLang="en-US" dirty="0">
              <a:latin typeface="华文中宋" panose="02010600040101010101" charset="-122"/>
              <a:ea typeface="华文中宋" panose="02010600040101010101" charset="-122"/>
              <a:cs typeface="华文中宋" panose="02010600040101010101" charset="-122"/>
            </a:endParaRPr>
          </a:p>
        </p:txBody>
      </p:sp>
      <p:sp>
        <p:nvSpPr>
          <p:cNvPr id="2" name="文本框 1"/>
          <p:cNvSpPr txBox="1"/>
          <p:nvPr/>
        </p:nvSpPr>
        <p:spPr>
          <a:xfrm>
            <a:off x="0" y="946785"/>
            <a:ext cx="11696065" cy="583565"/>
          </a:xfrm>
          <a:prstGeom prst="rect">
            <a:avLst/>
          </a:prstGeom>
          <a:noFill/>
        </p:spPr>
        <p:txBody>
          <a:bodyPr wrap="none" rtlCol="0">
            <a:spAutoFit/>
          </a:bodyPr>
          <a:lstStyle/>
          <a:p>
            <a:pPr marL="0" indent="0" algn="l">
              <a:buNone/>
            </a:pPr>
            <a:r>
              <a:rPr lang="zh-CN" altLang="en-US" sz="3200" b="1" dirty="0">
                <a:solidFill>
                  <a:schemeClr val="accent1">
                    <a:lumMod val="75000"/>
                  </a:schemeClr>
                </a:solidFill>
                <a:latin typeface="华文中宋" panose="02010600040101010101" charset="-122"/>
                <a:ea typeface="华文中宋" panose="02010600040101010101" charset="-122"/>
                <a:cs typeface="+mj-cs"/>
                <a:sym typeface="+mn-ea"/>
              </a:rPr>
              <a:t>    二、“共同推进”、“一体建设”是全面依法治国的工作布局</a:t>
            </a:r>
            <a:endParaRPr lang="zh-CN" altLang="en-US" sz="3200" b="1" dirty="0">
              <a:solidFill>
                <a:schemeClr val="accent1">
                  <a:lumMod val="75000"/>
                </a:schemeClr>
              </a:solidFill>
              <a:latin typeface="华文中宋" panose="02010600040101010101" charset="-122"/>
              <a:ea typeface="华文中宋" panose="02010600040101010101"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par>
                          <p:cTn id="10" fill="hold">
                            <p:stCondLst>
                              <p:cond delay="1000"/>
                            </p:stCondLst>
                            <p:childTnLst>
                              <p:par>
                                <p:cTn id="11" presetID="29" presetClass="entr" presetSubtype="0" fill="hold" grpId="0" nodeType="afterEffect">
                                  <p:stCondLst>
                                    <p:cond delay="0"/>
                                  </p:stCondLst>
                                  <p:childTnLst>
                                    <p:set>
                                      <p:cBhvr>
                                        <p:cTn id="12" dur="500" fill="hold">
                                          <p:stCondLst>
                                            <p:cond delay="0"/>
                                          </p:stCondLst>
                                        </p:cTn>
                                        <p:tgtEl>
                                          <p:spTgt spid="3">
                                            <p:txEl>
                                              <p:pRg st="1" end="1"/>
                                            </p:txEl>
                                          </p:spTgt>
                                        </p:tgtEl>
                                        <p:attrNameLst>
                                          <p:attrName>style.visibility</p:attrName>
                                        </p:attrNameLst>
                                      </p:cBhvr>
                                      <p:to>
                                        <p:strVal val="visible"/>
                                      </p:to>
                                    </p:set>
                                    <p:anim calcmode="lin" valueType="num">
                                      <p:cBhvr>
                                        <p:cTn id="13" dur="500" fill="hold"/>
                                        <p:tgtEl>
                                          <p:spTgt spid="3">
                                            <p:txEl>
                                              <p:pRg st="1" end="1"/>
                                            </p:txEl>
                                          </p:spTgt>
                                        </p:tgtEl>
                                        <p:attrNameLst>
                                          <p:attrName>ppt_x</p:attrName>
                                        </p:attrNameLst>
                                      </p:cBhvr>
                                      <p:tavLst>
                                        <p:tav tm="0">
                                          <p:val>
                                            <p:strVal val="#ppt_x-.2"/>
                                          </p:val>
                                        </p:tav>
                                        <p:tav tm="100000">
                                          <p:val>
                                            <p:strVal val="#ppt_x"/>
                                          </p:val>
                                        </p:tav>
                                      </p:tavLst>
                                    </p:anim>
                                    <p:anim calcmode="lin" valueType="num">
                                      <p:cBhvr>
                                        <p:cTn id="14" dur="500" fill="hold"/>
                                        <p:tgtEl>
                                          <p:spTgt spid="3">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5" dur="500"/>
                                        <p:tgtEl>
                                          <p:spTgt spid="3">
                                            <p:txEl>
                                              <p:pRg st="1" end="1"/>
                                            </p:txEl>
                                          </p:spTgt>
                                        </p:tgtEl>
                                      </p:cBhvr>
                                    </p:animEffect>
                                  </p:childTnLst>
                                </p:cTn>
                              </p:par>
                            </p:childTnLst>
                          </p:cTn>
                        </p:par>
                        <p:par>
                          <p:cTn id="16" fill="hold">
                            <p:stCondLst>
                              <p:cond delay="1500"/>
                            </p:stCondLst>
                            <p:childTnLst>
                              <p:par>
                                <p:cTn id="17" presetID="29" presetClass="entr" presetSubtype="0" fill="hold" grpId="0" nodeType="afterEffect">
                                  <p:stCondLst>
                                    <p:cond delay="0"/>
                                  </p:stCondLst>
                                  <p:childTnLst>
                                    <p:set>
                                      <p:cBhvr>
                                        <p:cTn id="18" dur="500" fill="hold">
                                          <p:stCondLst>
                                            <p:cond delay="0"/>
                                          </p:stCondLst>
                                        </p:cTn>
                                        <p:tgtEl>
                                          <p:spTgt spid="3">
                                            <p:txEl>
                                              <p:pRg st="2" end="2"/>
                                            </p:txEl>
                                          </p:spTgt>
                                        </p:tgtEl>
                                        <p:attrNameLst>
                                          <p:attrName>style.visibility</p:attrName>
                                        </p:attrNameLst>
                                      </p:cBhvr>
                                      <p:to>
                                        <p:strVal val="visible"/>
                                      </p:to>
                                    </p:set>
                                    <p:anim calcmode="lin" valueType="num">
                                      <p:cBhvr>
                                        <p:cTn id="19" dur="500" fill="hold"/>
                                        <p:tgtEl>
                                          <p:spTgt spid="3">
                                            <p:txEl>
                                              <p:pRg st="2" end="2"/>
                                            </p:txEl>
                                          </p:spTgt>
                                        </p:tgtEl>
                                        <p:attrNameLst>
                                          <p:attrName>ppt_x</p:attrName>
                                        </p:attrNameLst>
                                      </p:cBhvr>
                                      <p:tavLst>
                                        <p:tav tm="0">
                                          <p:val>
                                            <p:strVal val="#ppt_x-.2"/>
                                          </p:val>
                                        </p:tav>
                                        <p:tav tm="100000">
                                          <p:val>
                                            <p:strVal val="#ppt_x"/>
                                          </p:val>
                                        </p:tav>
                                      </p:tavLst>
                                    </p:anim>
                                    <p:anim calcmode="lin" valueType="num">
                                      <p:cBhvr>
                                        <p:cTn id="20" dur="500" fill="hold"/>
                                        <p:tgtEl>
                                          <p:spTgt spid="3">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1" dur="500"/>
                                        <p:tgtEl>
                                          <p:spTgt spid="3">
                                            <p:txEl>
                                              <p:pRg st="2" end="2"/>
                                            </p:txEl>
                                          </p:spTgt>
                                        </p:tgtEl>
                                      </p:cBhvr>
                                    </p:animEffect>
                                  </p:childTnLst>
                                </p:cTn>
                              </p:par>
                            </p:childTnLst>
                          </p:cTn>
                        </p:par>
                        <p:par>
                          <p:cTn id="22" fill="hold">
                            <p:stCondLst>
                              <p:cond delay="2000"/>
                            </p:stCondLst>
                            <p:childTnLst>
                              <p:par>
                                <p:cTn id="23" presetID="29" presetClass="entr" presetSubtype="0" fill="hold" grpId="0" nodeType="afterEffect">
                                  <p:stCondLst>
                                    <p:cond delay="0"/>
                                  </p:stCondLst>
                                  <p:childTnLst>
                                    <p:set>
                                      <p:cBhvr>
                                        <p:cTn id="24" dur="500" fill="hold">
                                          <p:stCondLst>
                                            <p:cond delay="0"/>
                                          </p:stCondLst>
                                        </p:cTn>
                                        <p:tgtEl>
                                          <p:spTgt spid="3">
                                            <p:txEl>
                                              <p:pRg st="3" end="3"/>
                                            </p:txEl>
                                          </p:spTgt>
                                        </p:tgtEl>
                                        <p:attrNameLst>
                                          <p:attrName>style.visibility</p:attrName>
                                        </p:attrNameLst>
                                      </p:cBhvr>
                                      <p:to>
                                        <p:strVal val="visible"/>
                                      </p:to>
                                    </p:set>
                                    <p:anim calcmode="lin" valueType="num">
                                      <p:cBhvr>
                                        <p:cTn id="25" dur="500" fill="hold"/>
                                        <p:tgtEl>
                                          <p:spTgt spid="3">
                                            <p:txEl>
                                              <p:pRg st="3" end="3"/>
                                            </p:txEl>
                                          </p:spTgt>
                                        </p:tgtEl>
                                        <p:attrNameLst>
                                          <p:attrName>ppt_x</p:attrName>
                                        </p:attrNameLst>
                                      </p:cBhvr>
                                      <p:tavLst>
                                        <p:tav tm="0">
                                          <p:val>
                                            <p:strVal val="#ppt_x-.2"/>
                                          </p:val>
                                        </p:tav>
                                        <p:tav tm="100000">
                                          <p:val>
                                            <p:strVal val="#ppt_x"/>
                                          </p:val>
                                        </p:tav>
                                      </p:tavLst>
                                    </p:anim>
                                    <p:anim calcmode="lin" valueType="num">
                                      <p:cBhvr>
                                        <p:cTn id="26" dur="500" fill="hold"/>
                                        <p:tgtEl>
                                          <p:spTgt spid="3">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27" dur="500"/>
                                        <p:tgtEl>
                                          <p:spTgt spid="3">
                                            <p:txEl>
                                              <p:pRg st="3" end="3"/>
                                            </p:txEl>
                                          </p:spTgt>
                                        </p:tgtEl>
                                      </p:cBhvr>
                                    </p:animEffect>
                                  </p:childTnLst>
                                </p:cTn>
                              </p:par>
                            </p:childTnLst>
                          </p:cTn>
                        </p:par>
                        <p:par>
                          <p:cTn id="28" fill="hold">
                            <p:stCondLst>
                              <p:cond delay="2500"/>
                            </p:stCondLst>
                            <p:childTnLst>
                              <p:par>
                                <p:cTn id="29" presetID="29" presetClass="entr" presetSubtype="0" fill="hold" grpId="0" nodeType="afterEffect">
                                  <p:stCondLst>
                                    <p:cond delay="0"/>
                                  </p:stCondLst>
                                  <p:childTnLst>
                                    <p:set>
                                      <p:cBhvr>
                                        <p:cTn id="30" dur="500" fill="hold">
                                          <p:stCondLst>
                                            <p:cond delay="0"/>
                                          </p:stCondLst>
                                        </p:cTn>
                                        <p:tgtEl>
                                          <p:spTgt spid="3">
                                            <p:txEl>
                                              <p:pRg st="4" end="4"/>
                                            </p:txEl>
                                          </p:spTgt>
                                        </p:tgtEl>
                                        <p:attrNameLst>
                                          <p:attrName>style.visibility</p:attrName>
                                        </p:attrNameLst>
                                      </p:cBhvr>
                                      <p:to>
                                        <p:strVal val="visible"/>
                                      </p:to>
                                    </p:set>
                                    <p:anim calcmode="lin" valueType="num">
                                      <p:cBhvr>
                                        <p:cTn id="31" dur="500" fill="hold"/>
                                        <p:tgtEl>
                                          <p:spTgt spid="3">
                                            <p:txEl>
                                              <p:pRg st="4" end="4"/>
                                            </p:txEl>
                                          </p:spTgt>
                                        </p:tgtEl>
                                        <p:attrNameLst>
                                          <p:attrName>ppt_x</p:attrName>
                                        </p:attrNameLst>
                                      </p:cBhvr>
                                      <p:tavLst>
                                        <p:tav tm="0">
                                          <p:val>
                                            <p:strVal val="#ppt_x-.2"/>
                                          </p:val>
                                        </p:tav>
                                        <p:tav tm="100000">
                                          <p:val>
                                            <p:strVal val="#ppt_x"/>
                                          </p:val>
                                        </p:tav>
                                      </p:tavLst>
                                    </p:anim>
                                    <p:anim calcmode="lin" valueType="num">
                                      <p:cBhvr>
                                        <p:cTn id="32" dur="500" fill="hold"/>
                                        <p:tgtEl>
                                          <p:spTgt spid="3">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33" dur="500"/>
                                        <p:tgtEl>
                                          <p:spTgt spid="3">
                                            <p:txEl>
                                              <p:pRg st="4" end="4"/>
                                            </p:txEl>
                                          </p:spTgt>
                                        </p:tgtEl>
                                      </p:cBhvr>
                                    </p:animEffect>
                                  </p:childTnLst>
                                </p:cTn>
                              </p:par>
                            </p:childTnLst>
                          </p:cTn>
                        </p:par>
                        <p:par>
                          <p:cTn id="34" fill="hold">
                            <p:stCondLst>
                              <p:cond delay="3000"/>
                            </p:stCondLst>
                            <p:childTnLst>
                              <p:par>
                                <p:cTn id="35" presetID="29" presetClass="entr" presetSubtype="0" fill="hold" grpId="0" nodeType="afterEffect">
                                  <p:stCondLst>
                                    <p:cond delay="0"/>
                                  </p:stCondLst>
                                  <p:childTnLst>
                                    <p:set>
                                      <p:cBhvr>
                                        <p:cTn id="36" dur="500" fill="hold">
                                          <p:stCondLst>
                                            <p:cond delay="0"/>
                                          </p:stCondLst>
                                        </p:cTn>
                                        <p:tgtEl>
                                          <p:spTgt spid="3">
                                            <p:txEl>
                                              <p:pRg st="5" end="5"/>
                                            </p:txEl>
                                          </p:spTgt>
                                        </p:tgtEl>
                                        <p:attrNameLst>
                                          <p:attrName>style.visibility</p:attrName>
                                        </p:attrNameLst>
                                      </p:cBhvr>
                                      <p:to>
                                        <p:strVal val="visible"/>
                                      </p:to>
                                    </p:set>
                                    <p:anim calcmode="lin" valueType="num">
                                      <p:cBhvr>
                                        <p:cTn id="37" dur="500" fill="hold"/>
                                        <p:tgtEl>
                                          <p:spTgt spid="3">
                                            <p:txEl>
                                              <p:pRg st="5" end="5"/>
                                            </p:txEl>
                                          </p:spTgt>
                                        </p:tgtEl>
                                        <p:attrNameLst>
                                          <p:attrName>ppt_x</p:attrName>
                                        </p:attrNameLst>
                                      </p:cBhvr>
                                      <p:tavLst>
                                        <p:tav tm="0">
                                          <p:val>
                                            <p:strVal val="#ppt_x-.2"/>
                                          </p:val>
                                        </p:tav>
                                        <p:tav tm="100000">
                                          <p:val>
                                            <p:strVal val="#ppt_x"/>
                                          </p:val>
                                        </p:tav>
                                      </p:tavLst>
                                    </p:anim>
                                    <p:anim calcmode="lin" valueType="num">
                                      <p:cBhvr>
                                        <p:cTn id="38" dur="500" fill="hold"/>
                                        <p:tgtEl>
                                          <p:spTgt spid="3">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39" dur="500"/>
                                        <p:tgtEl>
                                          <p:spTgt spid="3">
                                            <p:txEl>
                                              <p:pRg st="5" end="5"/>
                                            </p:txEl>
                                          </p:spTgt>
                                        </p:tgtEl>
                                      </p:cBhvr>
                                    </p:animEffect>
                                  </p:childTnLst>
                                </p:cTn>
                              </p:par>
                            </p:childTnLst>
                          </p:cTn>
                        </p:par>
                        <p:par>
                          <p:cTn id="40" fill="hold">
                            <p:stCondLst>
                              <p:cond delay="3500"/>
                            </p:stCondLst>
                            <p:childTnLst>
                              <p:par>
                                <p:cTn id="41" presetID="29" presetClass="entr" presetSubtype="0" fill="hold" grpId="0" nodeType="afterEffect">
                                  <p:stCondLst>
                                    <p:cond delay="0"/>
                                  </p:stCondLst>
                                  <p:childTnLst>
                                    <p:set>
                                      <p:cBhvr>
                                        <p:cTn id="42" dur="500" fill="hold">
                                          <p:stCondLst>
                                            <p:cond delay="0"/>
                                          </p:stCondLst>
                                        </p:cTn>
                                        <p:tgtEl>
                                          <p:spTgt spid="3">
                                            <p:txEl>
                                              <p:pRg st="6" end="6"/>
                                            </p:txEl>
                                          </p:spTgt>
                                        </p:tgtEl>
                                        <p:attrNameLst>
                                          <p:attrName>style.visibility</p:attrName>
                                        </p:attrNameLst>
                                      </p:cBhvr>
                                      <p:to>
                                        <p:strVal val="visible"/>
                                      </p:to>
                                    </p:set>
                                    <p:anim calcmode="lin" valueType="num">
                                      <p:cBhvr>
                                        <p:cTn id="43" dur="500" fill="hold"/>
                                        <p:tgtEl>
                                          <p:spTgt spid="3">
                                            <p:txEl>
                                              <p:pRg st="6" end="6"/>
                                            </p:txEl>
                                          </p:spTgt>
                                        </p:tgtEl>
                                        <p:attrNameLst>
                                          <p:attrName>ppt_x</p:attrName>
                                        </p:attrNameLst>
                                      </p:cBhvr>
                                      <p:tavLst>
                                        <p:tav tm="0">
                                          <p:val>
                                            <p:strVal val="#ppt_x-.2"/>
                                          </p:val>
                                        </p:tav>
                                        <p:tav tm="100000">
                                          <p:val>
                                            <p:strVal val="#ppt_x"/>
                                          </p:val>
                                        </p:tav>
                                      </p:tavLst>
                                    </p:anim>
                                    <p:anim calcmode="lin" valueType="num">
                                      <p:cBhvr>
                                        <p:cTn id="44" dur="500" fill="hold"/>
                                        <p:tgtEl>
                                          <p:spTgt spid="3">
                                            <p:txEl>
                                              <p:pRg st="6" end="6"/>
                                            </p:txEl>
                                          </p:spTgt>
                                        </p:tgtEl>
                                        <p:attrNameLst>
                                          <p:attrName>ppt_y</p:attrName>
                                        </p:attrNameLst>
                                      </p:cBhvr>
                                      <p:tavLst>
                                        <p:tav tm="0">
                                          <p:val>
                                            <p:strVal val="#ppt_y"/>
                                          </p:val>
                                        </p:tav>
                                        <p:tav tm="100000">
                                          <p:val>
                                            <p:strVal val="#ppt_y"/>
                                          </p:val>
                                        </p:tav>
                                      </p:tavLst>
                                    </p:anim>
                                    <p:animEffect transition="in" filter="wipe(right)" prLst="gradientSize: 0.1">
                                      <p:cBhvr>
                                        <p:cTn id="4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2"/>
          <p:cNvGraphicFramePr>
            <a:graphicFrameLocks noChangeAspect="1"/>
          </p:cNvGraphicFramePr>
          <p:nvPr/>
        </p:nvGraphicFramePr>
        <p:xfrm>
          <a:off x="1310958" y="2744788"/>
          <a:ext cx="2519362" cy="2847975"/>
        </p:xfrm>
        <a:graphic>
          <a:graphicData uri="http://schemas.openxmlformats.org/presentationml/2006/ole">
            <p:oleObj spid="_x0000_s1027" r:id="rId3" imgW="3933333" imgH="2847619" progId="PBrush">
              <p:embed/>
            </p:oleObj>
          </a:graphicData>
        </a:graphic>
      </p:graphicFrame>
      <p:pic>
        <p:nvPicPr>
          <p:cNvPr id="13" name="Picture 37"/>
          <p:cNvPicPr>
            <a:picLocks noChangeAspect="1" noChangeArrowheads="1"/>
          </p:cNvPicPr>
          <p:nvPr/>
        </p:nvPicPr>
        <p:blipFill>
          <a:blip r:embed="rId4"/>
          <a:srcRect/>
          <a:stretch>
            <a:fillRect/>
          </a:stretch>
        </p:blipFill>
        <p:spPr bwMode="auto">
          <a:xfrm>
            <a:off x="6461760" y="2744788"/>
            <a:ext cx="3816350" cy="2879725"/>
          </a:xfrm>
          <a:prstGeom prst="rect">
            <a:avLst/>
          </a:prstGeom>
          <a:ln>
            <a:noFill/>
          </a:ln>
          <a:effectLst>
            <a:outerShdw blurRad="50800" dist="38100" dir="5400000" algn="t" rotWithShape="0">
              <a:schemeClr val="tx1">
                <a:alpha val="35000"/>
              </a:schemeClr>
            </a:outerShdw>
          </a:effectLst>
        </p:spPr>
      </p:pic>
      <p:sp>
        <p:nvSpPr>
          <p:cNvPr id="1028" name="Rectangle 7"/>
          <p:cNvSpPr>
            <a:spLocks noRot="1"/>
          </p:cNvSpPr>
          <p:nvPr/>
        </p:nvSpPr>
        <p:spPr>
          <a:xfrm>
            <a:off x="495300" y="919480"/>
            <a:ext cx="7429500" cy="626110"/>
          </a:xfrm>
          <a:prstGeom prst="rect">
            <a:avLst/>
          </a:prstGeom>
          <a:noFill/>
          <a:ln w="9525">
            <a:noFill/>
          </a:ln>
        </p:spPr>
        <p:txBody>
          <a:bodyPr anchor="ctr" anchorCtr="0"/>
          <a:lstStyle/>
          <a:p>
            <a:pPr eaLnBrk="1" hangingPunct="1"/>
            <a:r>
              <a:rPr lang="zh-CN" altLang="en-US" sz="3200" b="1" dirty="0">
                <a:solidFill>
                  <a:srgbClr val="407EB8"/>
                </a:solidFill>
                <a:latin typeface="华文中宋" panose="02010600040101010101" charset="-122"/>
                <a:ea typeface="华文中宋" panose="02010600040101010101" charset="-122"/>
                <a:cs typeface="华文中宋" panose="02010600040101010101" charset="-122"/>
              </a:rPr>
              <a:t> </a:t>
            </a:r>
            <a:r>
              <a:rPr lang="zh-CN" altLang="en-US" sz="3600" b="1" dirty="0">
                <a:solidFill>
                  <a:srgbClr val="407EB8"/>
                </a:solidFill>
                <a:latin typeface="华文中宋" panose="02010600040101010101" charset="-122"/>
                <a:ea typeface="华文中宋" panose="02010600040101010101" charset="-122"/>
                <a:cs typeface="华文中宋" panose="02010600040101010101" charset="-122"/>
              </a:rPr>
              <a:t>   一、法律的词源与含义</a:t>
            </a:r>
          </a:p>
        </p:txBody>
      </p:sp>
      <p:sp>
        <p:nvSpPr>
          <p:cNvPr id="1031" name="Rectangle 14"/>
          <p:cNvSpPr/>
          <p:nvPr/>
        </p:nvSpPr>
        <p:spPr>
          <a:xfrm>
            <a:off x="1467485" y="1816100"/>
            <a:ext cx="2953513" cy="526355"/>
          </a:xfrm>
          <a:prstGeom prst="rect">
            <a:avLst/>
          </a:prstGeom>
          <a:noFill/>
          <a:ln w="9525">
            <a:noFill/>
          </a:ln>
        </p:spPr>
        <p:txBody>
          <a:bodyPr wrap="square">
            <a:spAutoFit/>
          </a:bodyPr>
          <a:lstStyle/>
          <a:p>
            <a:pPr eaLnBrk="1" hangingPunct="1"/>
            <a:endParaRPr lang="zh-CN" altLang="en-US" sz="3200" b="1" dirty="0">
              <a:solidFill>
                <a:srgbClr val="FF5050"/>
              </a:solidFill>
              <a:latin typeface="华文中宋" panose="02010600040101010101" charset="-122"/>
              <a:ea typeface="华文中宋" panose="02010600040101010101" charset="-122"/>
              <a:cs typeface="华文中宋" panose="02010600040101010101" charset="-122"/>
            </a:endParaRPr>
          </a:p>
        </p:txBody>
      </p:sp>
      <p:sp>
        <p:nvSpPr>
          <p:cNvPr id="3" name="文本框 2"/>
          <p:cNvSpPr txBox="1"/>
          <p:nvPr/>
        </p:nvSpPr>
        <p:spPr>
          <a:xfrm>
            <a:off x="1067715" y="1715135"/>
            <a:ext cx="4429387" cy="583565"/>
          </a:xfrm>
          <a:prstGeom prst="rect">
            <a:avLst/>
          </a:prstGeom>
          <a:noFill/>
        </p:spPr>
        <p:txBody>
          <a:bodyPr wrap="square" rtlCol="0">
            <a:spAutoFit/>
          </a:bodyPr>
          <a:lstStyle/>
          <a:p>
            <a:r>
              <a:rPr lang="zh-CN" altLang="en-US" sz="3200" b="1" dirty="0">
                <a:solidFill>
                  <a:srgbClr val="FF5050"/>
                </a:solidFill>
                <a:latin typeface="华文中宋" panose="02010600040101010101" charset="-122"/>
                <a:ea typeface="华文中宋" panose="02010600040101010101" charset="-122"/>
                <a:cs typeface="华文中宋" panose="02010600040101010101" charset="-122"/>
              </a:rPr>
              <a:t>      1、中国古代的法</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1028"/>
                                        </p:tgtEl>
                                        <p:attrNameLst>
                                          <p:attrName>style.visibility</p:attrName>
                                        </p:attrNameLst>
                                      </p:cBhvr>
                                      <p:to>
                                        <p:strVal val="visible"/>
                                      </p:to>
                                    </p:set>
                                    <p:anim calcmode="lin" valueType="num">
                                      <p:cBhvr>
                                        <p:cTn id="7" dur="500" fill="hold"/>
                                        <p:tgtEl>
                                          <p:spTgt spid="1028"/>
                                        </p:tgtEl>
                                        <p:attrNameLst>
                                          <p:attrName>ppt_x</p:attrName>
                                        </p:attrNameLst>
                                      </p:cBhvr>
                                      <p:tavLst>
                                        <p:tav tm="0">
                                          <p:val>
                                            <p:strVal val="#ppt_x-.2"/>
                                          </p:val>
                                        </p:tav>
                                        <p:tav tm="100000">
                                          <p:val>
                                            <p:strVal val="#ppt_x"/>
                                          </p:val>
                                        </p:tav>
                                      </p:tavLst>
                                    </p:anim>
                                    <p:anim calcmode="lin" valueType="num">
                                      <p:cBhvr>
                                        <p:cTn id="8" dur="5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9" dur="500"/>
                                        <p:tgtEl>
                                          <p:spTgt spid="1028"/>
                                        </p:tgtEl>
                                      </p:cBhvr>
                                    </p:animEffect>
                                  </p:childTnLst>
                                </p:cTn>
                              </p:par>
                            </p:childTnLst>
                          </p:cTn>
                        </p:par>
                        <p:par>
                          <p:cTn id="10" fill="hold">
                            <p:stCondLst>
                              <p:cond delay="500"/>
                            </p:stCondLst>
                            <p:childTnLst>
                              <p:par>
                                <p:cTn id="11" presetID="29" presetClass="entr" presetSubtype="0" fill="hold" grpId="0" nodeType="afterEffect" nodePh="1">
                                  <p:stCondLst>
                                    <p:cond delay="0"/>
                                  </p:stCondLst>
                                  <p:endCondLst>
                                    <p:cond evt="begin" delay="0">
                                      <p:tn val="11"/>
                                    </p:cond>
                                  </p:endCondLst>
                                  <p:childTnLst>
                                    <p:set>
                                      <p:cBhvr>
                                        <p:cTn id="12" dur="500" fill="hold">
                                          <p:stCondLst>
                                            <p:cond delay="0"/>
                                          </p:stCondLst>
                                        </p:cTn>
                                        <p:tgtEl>
                                          <p:spTgt spid="1031"/>
                                        </p:tgtEl>
                                        <p:attrNameLst>
                                          <p:attrName>style.visibility</p:attrName>
                                        </p:attrNameLst>
                                      </p:cBhvr>
                                      <p:to>
                                        <p:strVal val="visible"/>
                                      </p:to>
                                    </p:set>
                                    <p:anim calcmode="lin" valueType="num">
                                      <p:cBhvr>
                                        <p:cTn id="13" dur="500" fill="hold"/>
                                        <p:tgtEl>
                                          <p:spTgt spid="1031"/>
                                        </p:tgtEl>
                                        <p:attrNameLst>
                                          <p:attrName>ppt_x</p:attrName>
                                        </p:attrNameLst>
                                      </p:cBhvr>
                                      <p:tavLst>
                                        <p:tav tm="0">
                                          <p:val>
                                            <p:strVal val="#ppt_x-.2"/>
                                          </p:val>
                                        </p:tav>
                                        <p:tav tm="100000">
                                          <p:val>
                                            <p:strVal val="#ppt_x"/>
                                          </p:val>
                                        </p:tav>
                                      </p:tavLst>
                                    </p:anim>
                                    <p:anim calcmode="lin" valueType="num">
                                      <p:cBhvr>
                                        <p:cTn id="14" dur="500" fill="hold"/>
                                        <p:tgtEl>
                                          <p:spTgt spid="1031"/>
                                        </p:tgtEl>
                                        <p:attrNameLst>
                                          <p:attrName>ppt_y</p:attrName>
                                        </p:attrNameLst>
                                      </p:cBhvr>
                                      <p:tavLst>
                                        <p:tav tm="0">
                                          <p:val>
                                            <p:strVal val="#ppt_y"/>
                                          </p:val>
                                        </p:tav>
                                        <p:tav tm="100000">
                                          <p:val>
                                            <p:strVal val="#ppt_y"/>
                                          </p:val>
                                        </p:tav>
                                      </p:tavLst>
                                    </p:anim>
                                    <p:animEffect transition="in" filter="wipe(right)" prLst="gradientSize: 0.1">
                                      <p:cBhvr>
                                        <p:cTn id="15" dur="500"/>
                                        <p:tgtEl>
                                          <p:spTgt spid="1031"/>
                                        </p:tgtEl>
                                      </p:cBhvr>
                                    </p:animEffect>
                                  </p:childTnLst>
                                </p:cTn>
                              </p:par>
                            </p:childTnLst>
                          </p:cTn>
                        </p:par>
                        <p:par>
                          <p:cTn id="16" fill="hold">
                            <p:stCondLst>
                              <p:cond delay="1000"/>
                            </p:stCondLst>
                            <p:childTnLst>
                              <p:par>
                                <p:cTn id="17" presetID="21" presetClass="entr" presetSubtype="1" fill="hold" nodeType="afterEffect">
                                  <p:stCondLst>
                                    <p:cond delay="0"/>
                                  </p:stCondLst>
                                  <p:childTnLst>
                                    <p:set>
                                      <p:cBhvr>
                                        <p:cTn id="18" dur="500" fill="hold">
                                          <p:stCondLst>
                                            <p:cond delay="0"/>
                                          </p:stCondLst>
                                        </p:cTn>
                                        <p:tgtEl>
                                          <p:spTgt spid="11"/>
                                        </p:tgtEl>
                                        <p:attrNameLst>
                                          <p:attrName>style.visibility</p:attrName>
                                        </p:attrNameLst>
                                      </p:cBhvr>
                                      <p:to>
                                        <p:strVal val="visible"/>
                                      </p:to>
                                    </p:set>
                                    <p:animEffect transition="in" filter="wheel(1)">
                                      <p:cBhvr>
                                        <p:cTn id="19" dur="500"/>
                                        <p:tgtEl>
                                          <p:spTgt spid="11"/>
                                        </p:tgtEl>
                                      </p:cBhvr>
                                    </p:animEffect>
                                  </p:childTnLst>
                                </p:cTn>
                              </p:par>
                            </p:childTnLst>
                          </p:cTn>
                        </p:par>
                        <p:par>
                          <p:cTn id="20" fill="hold">
                            <p:stCondLst>
                              <p:cond delay="1500"/>
                            </p:stCondLst>
                            <p:childTnLst>
                              <p:par>
                                <p:cTn id="21" presetID="21" presetClass="entr" presetSubtype="1" fill="hold" nodeType="afterEffect">
                                  <p:stCondLst>
                                    <p:cond delay="0"/>
                                  </p:stCondLst>
                                  <p:childTnLst>
                                    <p:set>
                                      <p:cBhvr>
                                        <p:cTn id="22" dur="500" fill="hold">
                                          <p:stCondLst>
                                            <p:cond delay="0"/>
                                          </p:stCondLst>
                                        </p:cTn>
                                        <p:tgtEl>
                                          <p:spTgt spid="13"/>
                                        </p:tgtEl>
                                        <p:attrNameLst>
                                          <p:attrName>style.visibility</p:attrName>
                                        </p:attrNameLst>
                                      </p:cBhvr>
                                      <p:to>
                                        <p:strVal val="visible"/>
                                      </p:to>
                                    </p:set>
                                    <p:animEffect transition="in" filter="wheel(1)">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p:bldP spid="103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4400" y="1752600"/>
            <a:ext cx="11369040" cy="4526280"/>
          </a:xfrm>
        </p:spPr>
        <p:txBody>
          <a:bodyPr/>
          <a:lstStyle/>
          <a:p>
            <a:pPr marL="0" indent="0">
              <a:lnSpc>
                <a:spcPct val="100000"/>
              </a:lnSpc>
              <a:buNone/>
            </a:pPr>
            <a:r>
              <a:rPr lang="en-US" altLang="zh-CN" dirty="0">
                <a:latin typeface="华文中宋" panose="02010600040101010101" charset="-122"/>
                <a:ea typeface="华文中宋" panose="02010600040101010101" charset="-122"/>
                <a:cs typeface="华文中宋" panose="02010600040101010101" charset="-122"/>
              </a:rPr>
              <a:t>    1</a:t>
            </a:r>
            <a:r>
              <a:rPr lang="zh-CN" altLang="en-US" dirty="0">
                <a:latin typeface="华文中宋" panose="02010600040101010101" charset="-122"/>
                <a:ea typeface="华文中宋" panose="02010600040101010101" charset="-122"/>
                <a:cs typeface="华文中宋" panose="02010600040101010101" charset="-122"/>
              </a:rPr>
              <a:t>、推进</a:t>
            </a:r>
            <a:r>
              <a:rPr lang="zh-CN" altLang="en-US" dirty="0">
                <a:solidFill>
                  <a:srgbClr val="C00000"/>
                </a:solidFill>
                <a:latin typeface="华文中宋" panose="02010600040101010101" charset="-122"/>
                <a:ea typeface="华文中宋" panose="02010600040101010101" charset="-122"/>
                <a:cs typeface="华文中宋" panose="02010600040101010101" charset="-122"/>
              </a:rPr>
              <a:t>科学立法</a:t>
            </a:r>
            <a:endParaRPr lang="en-US" altLang="zh-CN" dirty="0">
              <a:latin typeface="华文中宋" panose="02010600040101010101" charset="-122"/>
              <a:ea typeface="华文中宋" panose="02010600040101010101" charset="-122"/>
              <a:cs typeface="华文中宋" panose="02010600040101010101" charset="-122"/>
            </a:endParaRPr>
          </a:p>
          <a:p>
            <a:pPr marL="0" indent="0">
              <a:lnSpc>
                <a:spcPct val="100000"/>
              </a:lnSpc>
              <a:buNone/>
            </a:pPr>
            <a:r>
              <a:rPr lang="en-US" altLang="zh-CN" dirty="0">
                <a:latin typeface="华文中宋" panose="02010600040101010101" charset="-122"/>
                <a:ea typeface="华文中宋" panose="02010600040101010101" charset="-122"/>
                <a:cs typeface="华文中宋" panose="02010600040101010101" charset="-122"/>
              </a:rPr>
              <a:t>         </a:t>
            </a:r>
            <a:r>
              <a:rPr lang="zh-CN" altLang="en-US" dirty="0">
                <a:latin typeface="华文中宋" panose="02010600040101010101" charset="-122"/>
                <a:ea typeface="华文中宋" panose="02010600040101010101" charset="-122"/>
                <a:cs typeface="华文中宋" panose="02010600040101010101" charset="-122"/>
              </a:rPr>
              <a:t>科学立法是全面依法治国的</a:t>
            </a:r>
            <a:r>
              <a:rPr lang="zh-CN" altLang="en-US" dirty="0">
                <a:solidFill>
                  <a:srgbClr val="C00000"/>
                </a:solidFill>
                <a:latin typeface="华文中宋" panose="02010600040101010101" charset="-122"/>
                <a:ea typeface="华文中宋" panose="02010600040101010101" charset="-122"/>
                <a:cs typeface="华文中宋" panose="02010600040101010101" charset="-122"/>
              </a:rPr>
              <a:t>前提</a:t>
            </a:r>
            <a:r>
              <a:rPr lang="zh-CN" altLang="en-US" dirty="0">
                <a:latin typeface="华文中宋" panose="02010600040101010101" charset="-122"/>
                <a:ea typeface="华文中宋" panose="02010600040101010101" charset="-122"/>
                <a:cs typeface="华文中宋" panose="02010600040101010101" charset="-122"/>
              </a:rPr>
              <a:t>。</a:t>
            </a:r>
            <a:endParaRPr lang="en-US" altLang="zh-CN" dirty="0">
              <a:latin typeface="华文中宋" panose="02010600040101010101" charset="-122"/>
              <a:ea typeface="华文中宋" panose="02010600040101010101" charset="-122"/>
              <a:cs typeface="华文中宋" panose="02010600040101010101" charset="-122"/>
            </a:endParaRPr>
          </a:p>
          <a:p>
            <a:pPr marL="0" indent="0">
              <a:lnSpc>
                <a:spcPct val="100000"/>
              </a:lnSpc>
              <a:buNone/>
            </a:pPr>
            <a:r>
              <a:rPr lang="en-US" altLang="zh-CN" dirty="0">
                <a:latin typeface="华文中宋" panose="02010600040101010101" charset="-122"/>
                <a:ea typeface="华文中宋" panose="02010600040101010101" charset="-122"/>
                <a:cs typeface="华文中宋" panose="02010600040101010101" charset="-122"/>
              </a:rPr>
              <a:t>    2</a:t>
            </a:r>
            <a:r>
              <a:rPr lang="zh-CN" altLang="en-US" dirty="0">
                <a:latin typeface="华文中宋" panose="02010600040101010101" charset="-122"/>
                <a:ea typeface="华文中宋" panose="02010600040101010101" charset="-122"/>
                <a:cs typeface="华文中宋" panose="02010600040101010101" charset="-122"/>
              </a:rPr>
              <a:t>、推进</a:t>
            </a:r>
            <a:r>
              <a:rPr lang="zh-CN" altLang="en-US" dirty="0">
                <a:solidFill>
                  <a:srgbClr val="C00000"/>
                </a:solidFill>
                <a:latin typeface="华文中宋" panose="02010600040101010101" charset="-122"/>
                <a:ea typeface="华文中宋" panose="02010600040101010101" charset="-122"/>
                <a:cs typeface="华文中宋" panose="02010600040101010101" charset="-122"/>
              </a:rPr>
              <a:t>严格执法</a:t>
            </a:r>
            <a:endParaRPr lang="en-US" altLang="zh-CN" dirty="0">
              <a:latin typeface="华文中宋" panose="02010600040101010101" charset="-122"/>
              <a:ea typeface="华文中宋" panose="02010600040101010101" charset="-122"/>
              <a:cs typeface="华文中宋" panose="02010600040101010101" charset="-122"/>
            </a:endParaRPr>
          </a:p>
          <a:p>
            <a:pPr marL="0" indent="0">
              <a:lnSpc>
                <a:spcPct val="100000"/>
              </a:lnSpc>
              <a:buNone/>
            </a:pPr>
            <a:r>
              <a:rPr lang="en-US" altLang="zh-CN" dirty="0">
                <a:latin typeface="华文中宋" panose="02010600040101010101" charset="-122"/>
                <a:ea typeface="华文中宋" panose="02010600040101010101" charset="-122"/>
                <a:cs typeface="华文中宋" panose="02010600040101010101" charset="-122"/>
              </a:rPr>
              <a:t>         </a:t>
            </a:r>
            <a:r>
              <a:rPr lang="zh-CN" altLang="en-US" dirty="0">
                <a:latin typeface="华文中宋" panose="02010600040101010101" charset="-122"/>
                <a:ea typeface="华文中宋" panose="02010600040101010101" charset="-122"/>
                <a:cs typeface="华文中宋" panose="02010600040101010101" charset="-122"/>
              </a:rPr>
              <a:t>严格执法是全面依法治国的</a:t>
            </a:r>
            <a:r>
              <a:rPr lang="zh-CN" altLang="en-US" dirty="0">
                <a:solidFill>
                  <a:srgbClr val="C00000"/>
                </a:solidFill>
                <a:latin typeface="华文中宋" panose="02010600040101010101" charset="-122"/>
                <a:ea typeface="华文中宋" panose="02010600040101010101" charset="-122"/>
                <a:cs typeface="华文中宋" panose="02010600040101010101" charset="-122"/>
              </a:rPr>
              <a:t>关键</a:t>
            </a:r>
            <a:r>
              <a:rPr lang="zh-CN" altLang="en-US" dirty="0">
                <a:latin typeface="华文中宋" panose="02010600040101010101" charset="-122"/>
                <a:ea typeface="华文中宋" panose="02010600040101010101" charset="-122"/>
                <a:cs typeface="华文中宋" panose="02010600040101010101" charset="-122"/>
              </a:rPr>
              <a:t>。</a:t>
            </a:r>
            <a:endParaRPr lang="en-US" altLang="zh-CN" dirty="0">
              <a:latin typeface="华文中宋" panose="02010600040101010101" charset="-122"/>
              <a:ea typeface="华文中宋" panose="02010600040101010101" charset="-122"/>
              <a:cs typeface="华文中宋" panose="02010600040101010101" charset="-122"/>
            </a:endParaRPr>
          </a:p>
          <a:p>
            <a:pPr marL="0" indent="0">
              <a:lnSpc>
                <a:spcPct val="100000"/>
              </a:lnSpc>
              <a:buNone/>
            </a:pPr>
            <a:r>
              <a:rPr lang="en-US" altLang="zh-CN" dirty="0">
                <a:latin typeface="华文中宋" panose="02010600040101010101" charset="-122"/>
                <a:ea typeface="华文中宋" panose="02010600040101010101" charset="-122"/>
                <a:cs typeface="华文中宋" panose="02010600040101010101" charset="-122"/>
              </a:rPr>
              <a:t>    3</a:t>
            </a:r>
            <a:r>
              <a:rPr lang="zh-CN" altLang="en-US" dirty="0">
                <a:latin typeface="华文中宋" panose="02010600040101010101" charset="-122"/>
                <a:ea typeface="华文中宋" panose="02010600040101010101" charset="-122"/>
                <a:cs typeface="华文中宋" panose="02010600040101010101" charset="-122"/>
              </a:rPr>
              <a:t>、推进</a:t>
            </a:r>
            <a:r>
              <a:rPr lang="zh-CN" altLang="en-US" dirty="0">
                <a:solidFill>
                  <a:srgbClr val="C00000"/>
                </a:solidFill>
                <a:latin typeface="华文中宋" panose="02010600040101010101" charset="-122"/>
                <a:ea typeface="华文中宋" panose="02010600040101010101" charset="-122"/>
                <a:cs typeface="华文中宋" panose="02010600040101010101" charset="-122"/>
              </a:rPr>
              <a:t>公正司法</a:t>
            </a:r>
            <a:endParaRPr lang="en-US" altLang="zh-CN" dirty="0">
              <a:latin typeface="华文中宋" panose="02010600040101010101" charset="-122"/>
              <a:ea typeface="华文中宋" panose="02010600040101010101" charset="-122"/>
              <a:cs typeface="华文中宋" panose="02010600040101010101" charset="-122"/>
            </a:endParaRPr>
          </a:p>
          <a:p>
            <a:pPr marL="0" indent="0">
              <a:lnSpc>
                <a:spcPct val="100000"/>
              </a:lnSpc>
              <a:buNone/>
            </a:pPr>
            <a:r>
              <a:rPr lang="en-US" altLang="zh-CN" dirty="0">
                <a:latin typeface="华文中宋" panose="02010600040101010101" charset="-122"/>
                <a:ea typeface="华文中宋" panose="02010600040101010101" charset="-122"/>
                <a:cs typeface="华文中宋" panose="02010600040101010101" charset="-122"/>
              </a:rPr>
              <a:t>         </a:t>
            </a:r>
            <a:r>
              <a:rPr lang="zh-CN" altLang="en-US" dirty="0">
                <a:latin typeface="华文中宋" panose="02010600040101010101" charset="-122"/>
                <a:ea typeface="华文中宋" panose="02010600040101010101" charset="-122"/>
                <a:cs typeface="华文中宋" panose="02010600040101010101" charset="-122"/>
              </a:rPr>
              <a:t>公正司法是全面依法治国的</a:t>
            </a:r>
            <a:r>
              <a:rPr lang="zh-CN" altLang="en-US" dirty="0">
                <a:solidFill>
                  <a:srgbClr val="C00000"/>
                </a:solidFill>
                <a:latin typeface="华文中宋" panose="02010600040101010101" charset="-122"/>
                <a:ea typeface="华文中宋" panose="02010600040101010101" charset="-122"/>
                <a:cs typeface="华文中宋" panose="02010600040101010101" charset="-122"/>
              </a:rPr>
              <a:t>重点</a:t>
            </a:r>
            <a:r>
              <a:rPr lang="zh-CN" altLang="en-US" dirty="0">
                <a:latin typeface="华文中宋" panose="02010600040101010101" charset="-122"/>
                <a:ea typeface="华文中宋" panose="02010600040101010101" charset="-122"/>
                <a:cs typeface="华文中宋" panose="02010600040101010101" charset="-122"/>
              </a:rPr>
              <a:t>。</a:t>
            </a:r>
            <a:endParaRPr lang="en-US" altLang="zh-CN" dirty="0">
              <a:latin typeface="华文中宋" panose="02010600040101010101" charset="-122"/>
              <a:ea typeface="华文中宋" panose="02010600040101010101" charset="-122"/>
              <a:cs typeface="华文中宋" panose="02010600040101010101" charset="-122"/>
            </a:endParaRPr>
          </a:p>
          <a:p>
            <a:pPr marL="0" indent="0">
              <a:lnSpc>
                <a:spcPct val="100000"/>
              </a:lnSpc>
              <a:buNone/>
            </a:pPr>
            <a:r>
              <a:rPr lang="en-US" altLang="zh-CN" dirty="0">
                <a:latin typeface="华文中宋" panose="02010600040101010101" charset="-122"/>
                <a:ea typeface="华文中宋" panose="02010600040101010101" charset="-122"/>
                <a:cs typeface="华文中宋" panose="02010600040101010101" charset="-122"/>
              </a:rPr>
              <a:t>    4</a:t>
            </a:r>
            <a:r>
              <a:rPr lang="zh-CN" altLang="en-US" dirty="0">
                <a:latin typeface="华文中宋" panose="02010600040101010101" charset="-122"/>
                <a:ea typeface="华文中宋" panose="02010600040101010101" charset="-122"/>
                <a:cs typeface="华文中宋" panose="02010600040101010101" charset="-122"/>
              </a:rPr>
              <a:t>、推进</a:t>
            </a:r>
            <a:r>
              <a:rPr lang="zh-CN" altLang="en-US" dirty="0">
                <a:solidFill>
                  <a:srgbClr val="C00000"/>
                </a:solidFill>
                <a:latin typeface="华文中宋" panose="02010600040101010101" charset="-122"/>
                <a:ea typeface="华文中宋" panose="02010600040101010101" charset="-122"/>
                <a:cs typeface="华文中宋" panose="02010600040101010101" charset="-122"/>
              </a:rPr>
              <a:t>全民守法</a:t>
            </a:r>
            <a:endParaRPr lang="en-US" altLang="zh-CN" dirty="0">
              <a:latin typeface="华文中宋" panose="02010600040101010101" charset="-122"/>
              <a:ea typeface="华文中宋" panose="02010600040101010101" charset="-122"/>
              <a:cs typeface="华文中宋" panose="02010600040101010101" charset="-122"/>
            </a:endParaRPr>
          </a:p>
          <a:p>
            <a:pPr marL="0" indent="0">
              <a:lnSpc>
                <a:spcPct val="100000"/>
              </a:lnSpc>
              <a:buNone/>
            </a:pPr>
            <a:r>
              <a:rPr lang="en-US" altLang="zh-CN" dirty="0">
                <a:latin typeface="华文中宋" panose="02010600040101010101" charset="-122"/>
                <a:ea typeface="华文中宋" panose="02010600040101010101" charset="-122"/>
                <a:cs typeface="华文中宋" panose="02010600040101010101" charset="-122"/>
              </a:rPr>
              <a:t>         </a:t>
            </a:r>
            <a:r>
              <a:rPr lang="zh-CN" altLang="en-US" dirty="0">
                <a:latin typeface="华文中宋" panose="02010600040101010101" charset="-122"/>
                <a:ea typeface="华文中宋" panose="02010600040101010101" charset="-122"/>
                <a:cs typeface="华文中宋" panose="02010600040101010101" charset="-122"/>
              </a:rPr>
              <a:t>全民守法是全面依法治国的</a:t>
            </a:r>
            <a:r>
              <a:rPr lang="zh-CN" altLang="en-US" dirty="0">
                <a:solidFill>
                  <a:srgbClr val="C00000"/>
                </a:solidFill>
                <a:latin typeface="华文中宋" panose="02010600040101010101" charset="-122"/>
                <a:ea typeface="华文中宋" panose="02010600040101010101" charset="-122"/>
                <a:cs typeface="华文中宋" panose="02010600040101010101" charset="-122"/>
              </a:rPr>
              <a:t>基础</a:t>
            </a:r>
            <a:r>
              <a:rPr lang="zh-CN" altLang="en-US" dirty="0">
                <a:latin typeface="华文中宋" panose="02010600040101010101" charset="-122"/>
                <a:ea typeface="华文中宋" panose="02010600040101010101" charset="-122"/>
                <a:cs typeface="华文中宋" panose="02010600040101010101" charset="-122"/>
              </a:rPr>
              <a:t>。</a:t>
            </a:r>
          </a:p>
        </p:txBody>
      </p:sp>
      <p:sp>
        <p:nvSpPr>
          <p:cNvPr id="4" name="文本框 3"/>
          <p:cNvSpPr txBox="1"/>
          <p:nvPr/>
        </p:nvSpPr>
        <p:spPr>
          <a:xfrm>
            <a:off x="509270" y="977265"/>
            <a:ext cx="11172825" cy="583565"/>
          </a:xfrm>
          <a:prstGeom prst="rect">
            <a:avLst/>
          </a:prstGeom>
          <a:noFill/>
        </p:spPr>
        <p:txBody>
          <a:bodyPr wrap="none" rtlCol="0">
            <a:spAutoFit/>
          </a:bodyPr>
          <a:lstStyle/>
          <a:p>
            <a:pPr marL="0" indent="0" algn="l">
              <a:buNone/>
            </a:pPr>
            <a:r>
              <a:rPr lang="zh-CN" altLang="en-US" sz="3200" b="1" dirty="0">
                <a:solidFill>
                  <a:schemeClr val="accent1">
                    <a:lumMod val="75000"/>
                  </a:schemeClr>
                </a:solidFill>
                <a:latin typeface="华文中宋" panose="02010600040101010101" charset="-122"/>
                <a:ea typeface="华文中宋" panose="02010600040101010101" charset="-122"/>
                <a:cs typeface="+mj-cs"/>
                <a:sym typeface="+mn-ea"/>
              </a:rPr>
              <a:t>三、坚持“全面推进”是全面依法治国的关键环节和重点任务</a:t>
            </a:r>
            <a:endParaRPr lang="zh-CN" altLang="en-US" sz="3200" b="1" dirty="0">
              <a:solidFill>
                <a:schemeClr val="accent1">
                  <a:lumMod val="75000"/>
                </a:schemeClr>
              </a:solidFill>
              <a:latin typeface="华文中宋" panose="02010600040101010101" charset="-122"/>
              <a:ea typeface="华文中宋" panose="02010600040101010101"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10"/>
          <p:cNvSpPr/>
          <p:nvPr>
            <p:custDataLst>
              <p:tags r:id="rId1"/>
            </p:custDataLst>
          </p:nvPr>
        </p:nvSpPr>
        <p:spPr>
          <a:xfrm rot="16200000">
            <a:off x="325755" y="2190115"/>
            <a:ext cx="2247900" cy="2752090"/>
          </a:xfrm>
          <a:custGeom>
            <a:avLst/>
            <a:gdLst>
              <a:gd name="connsiteX0" fmla="*/ 0 w 2223821"/>
              <a:gd name="connsiteY0" fmla="*/ 0 h 1389888"/>
              <a:gd name="connsiteX1" fmla="*/ 2223821 w 2223821"/>
              <a:gd name="connsiteY1" fmla="*/ 0 h 1389888"/>
              <a:gd name="connsiteX2" fmla="*/ 2223821 w 2223821"/>
              <a:gd name="connsiteY2" fmla="*/ 1209578 h 1389888"/>
              <a:gd name="connsiteX3" fmla="*/ 1235874 w 2223821"/>
              <a:gd name="connsiteY3" fmla="*/ 1209578 h 1389888"/>
              <a:gd name="connsiteX4" fmla="*/ 1111911 w 2223821"/>
              <a:gd name="connsiteY4" fmla="*/ 1389888 h 1389888"/>
              <a:gd name="connsiteX5" fmla="*/ 987948 w 2223821"/>
              <a:gd name="connsiteY5" fmla="*/ 1209578 h 1389888"/>
              <a:gd name="connsiteX6" fmla="*/ 0 w 2223821"/>
              <a:gd name="connsiteY6" fmla="*/ 1209578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821" h="1389888">
                <a:moveTo>
                  <a:pt x="0" y="0"/>
                </a:moveTo>
                <a:lnTo>
                  <a:pt x="2223821" y="0"/>
                </a:lnTo>
                <a:lnTo>
                  <a:pt x="2223821" y="1209578"/>
                </a:lnTo>
                <a:lnTo>
                  <a:pt x="1235874" y="1209578"/>
                </a:lnTo>
                <a:lnTo>
                  <a:pt x="1111911" y="1389888"/>
                </a:lnTo>
                <a:lnTo>
                  <a:pt x="987948" y="1209578"/>
                </a:lnTo>
                <a:lnTo>
                  <a:pt x="0" y="1209578"/>
                </a:lnTo>
                <a:close/>
              </a:path>
            </a:pathLst>
          </a:custGeom>
          <a:solidFill>
            <a:schemeClr val="accent1"/>
          </a:solidFill>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base">
              <a:spcBef>
                <a:spcPct val="0"/>
              </a:spcBef>
              <a:spcAft>
                <a:spcPct val="0"/>
              </a:spcAft>
              <a:defRPr/>
            </a:pPr>
            <a:endParaRPr lang="zh-CN" altLang="en-US" sz="2400" b="1" kern="0" spc="400" dirty="0">
              <a:solidFill>
                <a:srgbClr val="FFFAF0"/>
              </a:solidFill>
              <a:latin typeface="微软雅黑" panose="020B0503020204020204" charset="-122"/>
              <a:ea typeface="微软雅黑" panose="020B0503020204020204" charset="-122"/>
              <a:cs typeface="Microsoft New Tai Lue" panose="020B0502040204020203" pitchFamily="34" charset="0"/>
            </a:endParaRPr>
          </a:p>
        </p:txBody>
      </p:sp>
      <p:sp>
        <p:nvSpPr>
          <p:cNvPr id="24" name="任意多边形: 形状 23"/>
          <p:cNvSpPr/>
          <p:nvPr/>
        </p:nvSpPr>
        <p:spPr bwMode="auto">
          <a:xfrm>
            <a:off x="2586355" y="2442210"/>
            <a:ext cx="9515475" cy="2247900"/>
          </a:xfrm>
          <a:custGeom>
            <a:avLst/>
            <a:gdLst>
              <a:gd name="connsiteX0" fmla="*/ 0 w 9501313"/>
              <a:gd name="connsiteY0" fmla="*/ 0 h 2096834"/>
              <a:gd name="connsiteX1" fmla="*/ 9501313 w 9501313"/>
              <a:gd name="connsiteY1" fmla="*/ 0 h 2096834"/>
              <a:gd name="connsiteX2" fmla="*/ 9501313 w 9501313"/>
              <a:gd name="connsiteY2" fmla="*/ 2096834 h 2096834"/>
              <a:gd name="connsiteX3" fmla="*/ 20043 w 9501313"/>
              <a:gd name="connsiteY3" fmla="*/ 2096834 h 2096834"/>
              <a:gd name="connsiteX4" fmla="*/ 20043 w 9501313"/>
              <a:gd name="connsiteY4" fmla="*/ 1171544 h 2096834"/>
              <a:gd name="connsiteX5" fmla="*/ 313696 w 9501313"/>
              <a:gd name="connsiteY5" fmla="*/ 1054660 h 2096834"/>
              <a:gd name="connsiteX6" fmla="*/ 20043 w 9501313"/>
              <a:gd name="connsiteY6" fmla="*/ 937776 h 2096834"/>
              <a:gd name="connsiteX7" fmla="*/ 20043 w 9501313"/>
              <a:gd name="connsiteY7" fmla="*/ 6244 h 2096834"/>
              <a:gd name="connsiteX8" fmla="*/ 0 w 9501313"/>
              <a:gd name="connsiteY8" fmla="*/ 6244 h 2096834"/>
              <a:gd name="connsiteX9" fmla="*/ 0 w 9501313"/>
              <a:gd name="connsiteY9" fmla="*/ 0 h 209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01313" h="2096834">
                <a:moveTo>
                  <a:pt x="0" y="0"/>
                </a:moveTo>
                <a:lnTo>
                  <a:pt x="9501313" y="0"/>
                </a:lnTo>
                <a:lnTo>
                  <a:pt x="9501313" y="2096834"/>
                </a:lnTo>
                <a:lnTo>
                  <a:pt x="20043" y="2096834"/>
                </a:lnTo>
                <a:lnTo>
                  <a:pt x="20043" y="1171544"/>
                </a:lnTo>
                <a:lnTo>
                  <a:pt x="313696" y="1054660"/>
                </a:lnTo>
                <a:lnTo>
                  <a:pt x="20043" y="937776"/>
                </a:lnTo>
                <a:lnTo>
                  <a:pt x="20043" y="6244"/>
                </a:lnTo>
                <a:lnTo>
                  <a:pt x="0" y="6244"/>
                </a:lnTo>
                <a:lnTo>
                  <a:pt x="0" y="0"/>
                </a:lnTo>
                <a:close/>
              </a:path>
            </a:pathLst>
          </a:custGeom>
          <a:solidFill>
            <a:sysClr val="windowText" lastClr="000000">
              <a:lumMod val="65000"/>
              <a:lumOff val="35000"/>
            </a:sysClr>
          </a:solidFill>
          <a:ln w="9525" cap="flat" cmpd="sng" algn="ctr">
            <a:solidFill>
              <a:sysClr val="window" lastClr="FFFFFF">
                <a:lumMod val="50000"/>
              </a:sysClr>
            </a:solidFill>
            <a:prstDash val="solid"/>
            <a:round/>
            <a:headEnd type="none" w="med" len="med"/>
            <a:tailEnd type="none" w="med" len="med"/>
          </a:ln>
          <a:effectLst>
            <a:outerShdw blurRad="50800" dist="38100" dir="2700000" algn="tl" rotWithShape="0">
              <a:prstClr val="black">
                <a:alpha val="40000"/>
              </a:prstClr>
            </a:outerShdw>
            <a:softEdge rad="31750"/>
          </a:effectLst>
        </p:spPr>
        <p:txBody>
          <a:bodyPr vert="horz" wrap="square" lIns="91404" tIns="45702" rIns="91404" bIns="45702" numCol="1" rtlCol="0" anchor="t" anchorCtr="0" compatLnSpc="1"/>
          <a:lstStyle/>
          <a:p>
            <a:pPr defTabSz="913765" fontAlgn="base">
              <a:spcBef>
                <a:spcPct val="0"/>
              </a:spcBef>
              <a:spcAft>
                <a:spcPct val="0"/>
              </a:spcAft>
            </a:pPr>
            <a:endParaRPr lang="zh-CN" altLang="en-US" sz="1800">
              <a:solidFill>
                <a:sysClr val="windowText" lastClr="000000">
                  <a:lumMod val="50000"/>
                  <a:lumOff val="50000"/>
                </a:sysClr>
              </a:solidFill>
              <a:latin typeface="Arial" panose="020B0604020202020204" pitchFamily="34" charset="0"/>
              <a:ea typeface="宋体" panose="02010600030101010101" pitchFamily="2" charset="-122"/>
            </a:endParaRPr>
          </a:p>
        </p:txBody>
      </p:sp>
      <p:sp>
        <p:nvSpPr>
          <p:cNvPr id="2" name="文本框 1"/>
          <p:cNvSpPr txBox="1"/>
          <p:nvPr/>
        </p:nvSpPr>
        <p:spPr>
          <a:xfrm>
            <a:off x="779145" y="3308350"/>
            <a:ext cx="1527810" cy="583565"/>
          </a:xfrm>
          <a:prstGeom prst="rect">
            <a:avLst/>
          </a:prstGeom>
          <a:noFill/>
        </p:spPr>
        <p:txBody>
          <a:bodyPr wrap="square" rtlCol="0">
            <a:spAutoFit/>
          </a:bodyPr>
          <a:lstStyle/>
          <a:p>
            <a:r>
              <a:rPr lang="zh-CN" altLang="en-US" sz="32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rPr>
              <a:t>第五节</a:t>
            </a:r>
          </a:p>
        </p:txBody>
      </p:sp>
      <p:sp>
        <p:nvSpPr>
          <p:cNvPr id="3" name="文本框 2"/>
          <p:cNvSpPr txBox="1"/>
          <p:nvPr/>
        </p:nvSpPr>
        <p:spPr>
          <a:xfrm>
            <a:off x="4132580" y="3308350"/>
            <a:ext cx="6287770" cy="583565"/>
          </a:xfrm>
          <a:prstGeom prst="rect">
            <a:avLst/>
          </a:prstGeom>
          <a:noFill/>
        </p:spPr>
        <p:txBody>
          <a:bodyPr wrap="square" rtlCol="0" anchor="t">
            <a:spAutoFit/>
          </a:bodyPr>
          <a:lstStyle/>
          <a:p>
            <a:pPr algn="l" eaLnBrk="1" hangingPunct="1">
              <a:buClrTx/>
              <a:buSzTx/>
              <a:buFontTx/>
            </a:pPr>
            <a:r>
              <a:rPr lang="zh-CN" altLang="en-US" sz="32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sym typeface="+mn-ea"/>
              </a:rPr>
              <a:t>自觉尊法学法守法用法</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500"/>
                                        <p:tgtEl>
                                          <p:spTgt spid="10"/>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4" grpId="0" bldLvl="0" animBg="1"/>
      <p:bldP spid="2" grpId="0"/>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p:nvPr>
        </p:nvSpPr>
        <p:spPr>
          <a:xfrm>
            <a:off x="564833" y="849313"/>
            <a:ext cx="7056437" cy="792162"/>
          </a:xfrm>
        </p:spPr>
        <p:txBody>
          <a:bodyPr vert="horz" wrap="square" lIns="91440" tIns="45720" rIns="91440" bIns="45720" anchor="ctr" anchorCtr="0"/>
          <a:lstStyle/>
          <a:p>
            <a:r>
              <a:rPr lang="en-US" altLang="zh-CN" sz="3600" b="1" dirty="0">
                <a:solidFill>
                  <a:srgbClr val="FF0000"/>
                </a:solidFill>
                <a:effectLst>
                  <a:outerShdw blurRad="38100" dist="38100" dir="2700000" algn="tl">
                    <a:srgbClr val="000000">
                      <a:alpha val="43137"/>
                    </a:srgbClr>
                  </a:outerShdw>
                </a:effectLst>
                <a:latin typeface="华文中宋" panose="02010600040101010101" charset="-122"/>
                <a:ea typeface="华文中宋" panose="02010600040101010101" charset="-122"/>
                <a:sym typeface="+mn-ea"/>
              </a:rPr>
              <a:t/>
            </a:r>
            <a:br>
              <a:rPr lang="en-US" altLang="zh-CN" sz="3600" b="1" dirty="0">
                <a:solidFill>
                  <a:srgbClr val="FF0000"/>
                </a:solidFill>
                <a:effectLst>
                  <a:outerShdw blurRad="38100" dist="38100" dir="2700000" algn="tl">
                    <a:srgbClr val="000000">
                      <a:alpha val="43137"/>
                    </a:srgbClr>
                  </a:outerShdw>
                </a:effectLst>
                <a:latin typeface="华文中宋" panose="02010600040101010101" charset="-122"/>
                <a:ea typeface="华文中宋" panose="02010600040101010101" charset="-122"/>
                <a:sym typeface="+mn-ea"/>
              </a:rPr>
            </a:br>
            <a:r>
              <a:rPr lang="en-US" altLang="zh-CN" sz="3600" b="1" dirty="0">
                <a:solidFill>
                  <a:srgbClr val="FF0000"/>
                </a:solidFill>
                <a:effectLst>
                  <a:outerShdw blurRad="38100" dist="38100" dir="2700000" algn="tl">
                    <a:srgbClr val="000000">
                      <a:alpha val="43137"/>
                    </a:srgbClr>
                  </a:outerShdw>
                </a:effectLst>
                <a:latin typeface="华文中宋" panose="02010600040101010101" charset="-122"/>
                <a:ea typeface="华文中宋" panose="02010600040101010101" charset="-122"/>
                <a:sym typeface="+mn-ea"/>
              </a:rPr>
              <a:t/>
            </a:r>
            <a:br>
              <a:rPr lang="en-US" altLang="zh-CN" sz="3600" b="1" dirty="0">
                <a:solidFill>
                  <a:srgbClr val="FF0000"/>
                </a:solidFill>
                <a:effectLst>
                  <a:outerShdw blurRad="38100" dist="38100" dir="2700000" algn="tl">
                    <a:srgbClr val="000000">
                      <a:alpha val="43137"/>
                    </a:srgbClr>
                  </a:outerShdw>
                </a:effectLst>
                <a:latin typeface="华文中宋" panose="02010600040101010101" charset="-122"/>
                <a:ea typeface="华文中宋" panose="02010600040101010101" charset="-122"/>
                <a:sym typeface="+mn-ea"/>
              </a:rPr>
            </a:br>
            <a:r>
              <a:rPr lang="zh-CN" altLang="en-US" sz="3600" b="1" dirty="0">
                <a:solidFill>
                  <a:schemeClr val="accent1">
                    <a:lumMod val="75000"/>
                  </a:schemeClr>
                </a:solidFill>
                <a:latin typeface="华文中宋" panose="02010600040101010101" charset="-122"/>
                <a:ea typeface="华文中宋" panose="02010600040101010101" charset="-122"/>
                <a:sym typeface="+mn-ea"/>
              </a:rPr>
              <a:t>一、培养社会主义法治思维</a:t>
            </a:r>
            <a:r>
              <a:rPr lang="zh-CN" altLang="en-US" sz="36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sym typeface="+mn-ea"/>
              </a:rPr>
              <a:t/>
            </a:r>
            <a:br>
              <a:rPr lang="zh-CN" altLang="en-US" sz="36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sym typeface="+mn-ea"/>
              </a:rPr>
            </a:br>
            <a:r>
              <a:rPr lang="zh-CN" altLang="en-US" sz="36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sym typeface="+mn-ea"/>
              </a:rPr>
              <a:t> </a:t>
            </a:r>
            <a:r>
              <a:rPr lang="en-US" altLang="zh-CN" sz="2400" b="1" dirty="0">
                <a:solidFill>
                  <a:srgbClr val="407EB8"/>
                </a:solidFill>
                <a:latin typeface="华文中宋" panose="02010600040101010101" charset="-122"/>
                <a:ea typeface="华文中宋" panose="02010600040101010101" charset="-122"/>
                <a:cs typeface="华文中宋" panose="02010600040101010101" charset="-122"/>
              </a:rPr>
              <a:t/>
            </a:r>
            <a:br>
              <a:rPr lang="en-US" altLang="zh-CN" sz="2400" b="1" dirty="0">
                <a:solidFill>
                  <a:srgbClr val="407EB8"/>
                </a:solidFill>
                <a:latin typeface="华文中宋" panose="02010600040101010101" charset="-122"/>
                <a:ea typeface="华文中宋" panose="02010600040101010101" charset="-122"/>
                <a:cs typeface="华文中宋" panose="02010600040101010101" charset="-122"/>
              </a:rPr>
            </a:br>
            <a:endParaRPr lang="zh-CN" altLang="en-US" sz="2400" b="1" dirty="0">
              <a:solidFill>
                <a:srgbClr val="407EB8"/>
              </a:solidFill>
              <a:latin typeface="华文中宋" panose="02010600040101010101" charset="-122"/>
              <a:ea typeface="华文中宋" panose="02010600040101010101" charset="-122"/>
              <a:cs typeface="华文中宋" panose="02010600040101010101" charset="-122"/>
            </a:endParaRPr>
          </a:p>
        </p:txBody>
      </p:sp>
      <p:sp>
        <p:nvSpPr>
          <p:cNvPr id="59395" name="Rectangle 3"/>
          <p:cNvSpPr/>
          <p:nvPr/>
        </p:nvSpPr>
        <p:spPr>
          <a:xfrm>
            <a:off x="1275080" y="2403475"/>
            <a:ext cx="4840605" cy="3528695"/>
          </a:xfrm>
          <a:prstGeom prst="rect">
            <a:avLst/>
          </a:prstGeom>
          <a:noFill/>
          <a:ln w="9525">
            <a:noFill/>
          </a:ln>
        </p:spPr>
        <p:txBody>
          <a:bodyPr/>
          <a:lstStyle/>
          <a:p>
            <a:pPr marL="342900" indent="-342900" eaLnBrk="1" hangingPunct="1">
              <a:lnSpc>
                <a:spcPct val="100000"/>
              </a:lnSpc>
              <a:spcBef>
                <a:spcPct val="20000"/>
              </a:spcBef>
              <a:buChar char="•"/>
            </a:pPr>
            <a:r>
              <a:rPr lang="zh-CN" altLang="en-US" sz="2400" dirty="0">
                <a:latin typeface="华文中宋" panose="02010600040101010101" charset="-122"/>
                <a:ea typeface="华文中宋" panose="02010600040101010101" charset="-122"/>
              </a:rPr>
              <a:t>法治思维是指以法治价值和法治精神为导向，运用法律原则、法律规则、法律方法思考和处理问题的</a:t>
            </a:r>
            <a:r>
              <a:rPr lang="zh-CN" altLang="en-US" sz="2400" dirty="0">
                <a:solidFill>
                  <a:srgbClr val="7030A0"/>
                </a:solidFill>
                <a:latin typeface="华文中宋" panose="02010600040101010101" charset="-122"/>
                <a:ea typeface="华文中宋" panose="02010600040101010101" charset="-122"/>
              </a:rPr>
              <a:t>思维模式</a:t>
            </a:r>
            <a:r>
              <a:rPr lang="zh-CN" altLang="en-US" sz="2400" dirty="0">
                <a:latin typeface="华文中宋" panose="02010600040101010101" charset="-122"/>
                <a:ea typeface="华文中宋" panose="02010600040101010101" charset="-122"/>
              </a:rPr>
              <a:t>。</a:t>
            </a:r>
          </a:p>
          <a:p>
            <a:pPr marL="342900" indent="-342900" eaLnBrk="1" hangingPunct="1">
              <a:lnSpc>
                <a:spcPct val="100000"/>
              </a:lnSpc>
              <a:spcBef>
                <a:spcPct val="20000"/>
              </a:spcBef>
              <a:buChar char="•"/>
            </a:pPr>
            <a:endParaRPr lang="zh-CN" altLang="en-US" sz="2400" dirty="0">
              <a:latin typeface="华文中宋" panose="02010600040101010101" charset="-122"/>
              <a:ea typeface="华文中宋" panose="02010600040101010101" charset="-122"/>
            </a:endParaRPr>
          </a:p>
          <a:p>
            <a:pPr marL="342900" indent="-342900">
              <a:spcBef>
                <a:spcPct val="20000"/>
              </a:spcBef>
              <a:buChar char="•"/>
            </a:pPr>
            <a:r>
              <a:rPr lang="zh-CN" altLang="en-US" sz="2400" dirty="0">
                <a:latin typeface="华文中宋" panose="02010600040101010101" charset="-122"/>
                <a:ea typeface="华文中宋" panose="02010600040101010101" charset="-122"/>
              </a:rPr>
              <a:t>法治思维是一种</a:t>
            </a:r>
            <a:r>
              <a:rPr lang="zh-CN" altLang="en-US" sz="2400" dirty="0">
                <a:solidFill>
                  <a:srgbClr val="7030A0"/>
                </a:solidFill>
                <a:latin typeface="华文中宋" panose="02010600040101010101" charset="-122"/>
                <a:ea typeface="华文中宋" panose="02010600040101010101" charset="-122"/>
              </a:rPr>
              <a:t>正当性思维</a:t>
            </a:r>
            <a:r>
              <a:rPr lang="zh-CN" altLang="en-US" sz="2400" dirty="0">
                <a:latin typeface="华文中宋" panose="02010600040101010101" charset="-122"/>
                <a:ea typeface="华文中宋" panose="02010600040101010101" charset="-122"/>
              </a:rPr>
              <a:t>；是一种</a:t>
            </a:r>
            <a:r>
              <a:rPr lang="zh-CN" altLang="en-US" sz="2400" dirty="0">
                <a:solidFill>
                  <a:srgbClr val="7030A0"/>
                </a:solidFill>
                <a:latin typeface="华文中宋" panose="02010600040101010101" charset="-122"/>
                <a:ea typeface="华文中宋" panose="02010600040101010101" charset="-122"/>
              </a:rPr>
              <a:t>规范性思维</a:t>
            </a:r>
            <a:r>
              <a:rPr lang="zh-CN" altLang="en-US" sz="2400" dirty="0">
                <a:latin typeface="华文中宋" panose="02010600040101010101" charset="-122"/>
                <a:ea typeface="华文中宋" panose="02010600040101010101" charset="-122"/>
              </a:rPr>
              <a:t>；是一种</a:t>
            </a:r>
            <a:r>
              <a:rPr lang="zh-CN" altLang="en-US" sz="2400" dirty="0">
                <a:solidFill>
                  <a:srgbClr val="7030A0"/>
                </a:solidFill>
                <a:latin typeface="华文中宋" panose="02010600040101010101" charset="-122"/>
                <a:ea typeface="华文中宋" panose="02010600040101010101" charset="-122"/>
              </a:rPr>
              <a:t>逻辑思维</a:t>
            </a:r>
            <a:r>
              <a:rPr lang="zh-CN" altLang="en-US" sz="2400" dirty="0">
                <a:latin typeface="华文中宋" panose="02010600040101010101" charset="-122"/>
                <a:ea typeface="华文中宋" panose="02010600040101010101" charset="-122"/>
              </a:rPr>
              <a:t>；是一种</a:t>
            </a:r>
            <a:r>
              <a:rPr lang="zh-CN" altLang="en-US" sz="2400" dirty="0">
                <a:solidFill>
                  <a:srgbClr val="7030A0"/>
                </a:solidFill>
                <a:latin typeface="华文中宋" panose="02010600040101010101" charset="-122"/>
                <a:ea typeface="华文中宋" panose="02010600040101010101" charset="-122"/>
              </a:rPr>
              <a:t>科学思维</a:t>
            </a:r>
            <a:r>
              <a:rPr lang="zh-CN" altLang="en-US" sz="2400" dirty="0">
                <a:latin typeface="华文中宋" panose="02010600040101010101" charset="-122"/>
                <a:ea typeface="华文中宋" panose="02010600040101010101" charset="-122"/>
              </a:rPr>
              <a:t>。是一种融法律的价值属性和工具理性于一体的</a:t>
            </a:r>
            <a:r>
              <a:rPr lang="zh-CN" altLang="en-US" sz="2400" dirty="0">
                <a:solidFill>
                  <a:srgbClr val="C00000"/>
                </a:solidFill>
                <a:latin typeface="华文中宋" panose="02010600040101010101" charset="-122"/>
                <a:ea typeface="华文中宋" panose="02010600040101010101" charset="-122"/>
              </a:rPr>
              <a:t>特殊的高级法律意识</a:t>
            </a:r>
            <a:r>
              <a:rPr lang="zh-CN" altLang="en-US" sz="2400" dirty="0">
                <a:latin typeface="华文中宋" panose="02010600040101010101" charset="-122"/>
                <a:ea typeface="华文中宋" panose="02010600040101010101" charset="-122"/>
              </a:rPr>
              <a:t>。</a:t>
            </a:r>
          </a:p>
        </p:txBody>
      </p:sp>
      <p:pic>
        <p:nvPicPr>
          <p:cNvPr id="59396" name="Picture 6" descr="634643802875"/>
          <p:cNvPicPr>
            <a:picLocks noChangeAspect="1"/>
          </p:cNvPicPr>
          <p:nvPr/>
        </p:nvPicPr>
        <p:blipFill>
          <a:blip r:embed="rId2"/>
          <a:stretch>
            <a:fillRect/>
          </a:stretch>
        </p:blipFill>
        <p:spPr>
          <a:xfrm>
            <a:off x="6823710" y="1805940"/>
            <a:ext cx="3731260" cy="4194810"/>
          </a:xfrm>
          <a:prstGeom prst="rect">
            <a:avLst/>
          </a:prstGeom>
          <a:noFill/>
          <a:ln w="9525">
            <a:noFill/>
          </a:ln>
        </p:spPr>
      </p:pic>
      <p:sp>
        <p:nvSpPr>
          <p:cNvPr id="2" name="文本框 1"/>
          <p:cNvSpPr txBox="1"/>
          <p:nvPr/>
        </p:nvSpPr>
        <p:spPr>
          <a:xfrm>
            <a:off x="960755" y="1570990"/>
            <a:ext cx="4697730" cy="645160"/>
          </a:xfrm>
          <a:prstGeom prst="rect">
            <a:avLst/>
          </a:prstGeom>
          <a:noFill/>
        </p:spPr>
        <p:txBody>
          <a:bodyPr wrap="none" rtlCol="0">
            <a:spAutoFit/>
          </a:bodyPr>
          <a:lstStyle/>
          <a:p>
            <a:pPr algn="l"/>
            <a:r>
              <a:rPr lang="zh-CN" altLang="en-US" sz="3600" b="1" dirty="0">
                <a:solidFill>
                  <a:schemeClr val="bg1"/>
                </a:solidFill>
                <a:effectLst>
                  <a:outerShdw blurRad="38100" dist="38100" dir="2700000" algn="tl">
                    <a:srgbClr val="000000">
                      <a:alpha val="43137"/>
                    </a:srgbClr>
                  </a:outerShdw>
                </a:effectLst>
                <a:latin typeface="华文中宋" panose="02010600040101010101" charset="-122"/>
                <a:ea typeface="华文中宋" panose="02010600040101010101" charset="-122"/>
                <a:sym typeface="+mn-ea"/>
              </a:rPr>
              <a:t> </a:t>
            </a:r>
            <a:r>
              <a:rPr lang="zh-CN" altLang="en-US" sz="2800" b="1" dirty="0">
                <a:solidFill>
                  <a:srgbClr val="FF5050"/>
                </a:solidFill>
                <a:latin typeface="华文中宋" panose="02010600040101010101" charset="-122"/>
                <a:ea typeface="华文中宋" panose="02010600040101010101" charset="-122"/>
                <a:cs typeface="华文中宋" panose="02010600040101010101" charset="-122"/>
                <a:sym typeface="+mn-ea"/>
              </a:rPr>
              <a:t>  1、法治思维的含义和特征</a:t>
            </a:r>
            <a:endParaRPr lang="zh-CN" altLang="en-US" sz="2400" b="1" dirty="0">
              <a:solidFill>
                <a:srgbClr val="407EB8"/>
              </a:solidFill>
              <a:latin typeface="华文中宋" panose="02010600040101010101" charset="-122"/>
              <a:ea typeface="华文中宋" panose="02010600040101010101" charset="-122"/>
              <a:cs typeface="华文中宋" panose="020106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59394"/>
                                        </p:tgtEl>
                                        <p:attrNameLst>
                                          <p:attrName>style.visibility</p:attrName>
                                        </p:attrNameLst>
                                      </p:cBhvr>
                                      <p:to>
                                        <p:strVal val="visible"/>
                                      </p:to>
                                    </p:set>
                                    <p:anim calcmode="lin" valueType="num">
                                      <p:cBhvr>
                                        <p:cTn id="7" dur="500" fill="hold"/>
                                        <p:tgtEl>
                                          <p:spTgt spid="59394"/>
                                        </p:tgtEl>
                                        <p:attrNameLst>
                                          <p:attrName>ppt_x</p:attrName>
                                        </p:attrNameLst>
                                      </p:cBhvr>
                                      <p:tavLst>
                                        <p:tav tm="0">
                                          <p:val>
                                            <p:strVal val="#ppt_x-.2"/>
                                          </p:val>
                                        </p:tav>
                                        <p:tav tm="100000">
                                          <p:val>
                                            <p:strVal val="#ppt_x"/>
                                          </p:val>
                                        </p:tav>
                                      </p:tavLst>
                                    </p:anim>
                                    <p:anim calcmode="lin" valueType="num">
                                      <p:cBhvr>
                                        <p:cTn id="8" dur="500" fill="hold"/>
                                        <p:tgtEl>
                                          <p:spTgt spid="59394"/>
                                        </p:tgtEl>
                                        <p:attrNameLst>
                                          <p:attrName>ppt_y</p:attrName>
                                        </p:attrNameLst>
                                      </p:cBhvr>
                                      <p:tavLst>
                                        <p:tav tm="0">
                                          <p:val>
                                            <p:strVal val="#ppt_y"/>
                                          </p:val>
                                        </p:tav>
                                        <p:tav tm="100000">
                                          <p:val>
                                            <p:strVal val="#ppt_y"/>
                                          </p:val>
                                        </p:tav>
                                      </p:tavLst>
                                    </p:anim>
                                    <p:animEffect transition="in" filter="wipe(right)" prLst="gradientSize: 0.1">
                                      <p:cBhvr>
                                        <p:cTn id="9" dur="500"/>
                                        <p:tgtEl>
                                          <p:spTgt spid="59394"/>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grpId="0" nodeType="clickEffect">
                                  <p:stCondLst>
                                    <p:cond delay="0"/>
                                  </p:stCondLst>
                                  <p:childTnLst>
                                    <p:set>
                                      <p:cBhvr>
                                        <p:cTn id="13" dur="500" fill="hold">
                                          <p:stCondLst>
                                            <p:cond delay="0"/>
                                          </p:stCondLst>
                                        </p:cTn>
                                        <p:tgtEl>
                                          <p:spTgt spid="59395"/>
                                        </p:tgtEl>
                                        <p:attrNameLst>
                                          <p:attrName>style.visibility</p:attrName>
                                        </p:attrNameLst>
                                      </p:cBhvr>
                                      <p:to>
                                        <p:strVal val="visible"/>
                                      </p:to>
                                    </p:set>
                                    <p:anim calcmode="lin" valueType="num">
                                      <p:cBhvr>
                                        <p:cTn id="14" dur="500" fill="hold"/>
                                        <p:tgtEl>
                                          <p:spTgt spid="59395"/>
                                        </p:tgtEl>
                                        <p:attrNameLst>
                                          <p:attrName>ppt_x</p:attrName>
                                        </p:attrNameLst>
                                      </p:cBhvr>
                                      <p:tavLst>
                                        <p:tav tm="0">
                                          <p:val>
                                            <p:strVal val="#ppt_x-.2"/>
                                          </p:val>
                                        </p:tav>
                                        <p:tav tm="100000">
                                          <p:val>
                                            <p:strVal val="#ppt_x"/>
                                          </p:val>
                                        </p:tav>
                                      </p:tavLst>
                                    </p:anim>
                                    <p:anim calcmode="lin" valueType="num">
                                      <p:cBhvr>
                                        <p:cTn id="15" dur="500" fill="hold"/>
                                        <p:tgtEl>
                                          <p:spTgt spid="59395"/>
                                        </p:tgtEl>
                                        <p:attrNameLst>
                                          <p:attrName>ppt_y</p:attrName>
                                        </p:attrNameLst>
                                      </p:cBhvr>
                                      <p:tavLst>
                                        <p:tav tm="0">
                                          <p:val>
                                            <p:strVal val="#ppt_y"/>
                                          </p:val>
                                        </p:tav>
                                        <p:tav tm="100000">
                                          <p:val>
                                            <p:strVal val="#ppt_y"/>
                                          </p:val>
                                        </p:tav>
                                      </p:tavLst>
                                    </p:anim>
                                    <p:animEffect transition="in" filter="wipe(right)" prLst="gradientSize: 0.1">
                                      <p:cBhvr>
                                        <p:cTn id="16" dur="500"/>
                                        <p:tgtEl>
                                          <p:spTgt spid="59395"/>
                                        </p:tgtEl>
                                      </p:cBhvr>
                                    </p:animEffect>
                                  </p:childTnLst>
                                </p:cTn>
                              </p:par>
                            </p:childTnLst>
                          </p:cTn>
                        </p:par>
                        <p:par>
                          <p:cTn id="17" fill="hold">
                            <p:stCondLst>
                              <p:cond delay="500"/>
                            </p:stCondLst>
                            <p:childTnLst>
                              <p:par>
                                <p:cTn id="18" presetID="3" presetClass="entr" presetSubtype="10" fill="hold" nodeType="afterEffect">
                                  <p:stCondLst>
                                    <p:cond delay="0"/>
                                  </p:stCondLst>
                                  <p:childTnLst>
                                    <p:set>
                                      <p:cBhvr>
                                        <p:cTn id="19" dur="1" fill="hold">
                                          <p:stCondLst>
                                            <p:cond delay="0"/>
                                          </p:stCondLst>
                                        </p:cTn>
                                        <p:tgtEl>
                                          <p:spTgt spid="59396"/>
                                        </p:tgtEl>
                                        <p:attrNameLst>
                                          <p:attrName>style.visibility</p:attrName>
                                        </p:attrNameLst>
                                      </p:cBhvr>
                                      <p:to>
                                        <p:strVal val="visible"/>
                                      </p:to>
                                    </p:set>
                                    <p:animEffect transition="in" filter="blinds(horizontal)">
                                      <p:cBhvr>
                                        <p:cTn id="20" dur="500"/>
                                        <p:tgtEl>
                                          <p:spTgt spid="59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p:bldP spid="5939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p:cNvSpPr>
          <p:nvPr>
            <p:ph type="title"/>
          </p:nvPr>
        </p:nvSpPr>
        <p:spPr>
          <a:xfrm>
            <a:off x="778510" y="888365"/>
            <a:ext cx="8223250" cy="792480"/>
          </a:xfrm>
        </p:spPr>
        <p:txBody>
          <a:bodyPr vert="horz" wrap="square" lIns="91440" tIns="45720" rIns="91440" bIns="45720" anchor="ctr" anchorCtr="0"/>
          <a:lstStyle/>
          <a:p>
            <a:pPr eaLnBrk="1" hangingPunct="1"/>
            <a:r>
              <a:rPr lang="zh-CN" altLang="en-US" sz="3200" b="1" dirty="0">
                <a:solidFill>
                  <a:schemeClr val="accent1">
                    <a:lumMod val="75000"/>
                  </a:schemeClr>
                </a:solidFill>
                <a:latin typeface="华文中宋" panose="02010600040101010101" charset="-122"/>
                <a:ea typeface="华文中宋" panose="02010600040101010101" charset="-122"/>
              </a:rPr>
              <a:t>法治思维和人治思维的区别体现在四个方面：</a:t>
            </a:r>
          </a:p>
        </p:txBody>
      </p:sp>
      <p:sp>
        <p:nvSpPr>
          <p:cNvPr id="693258" name="AutoShape 10"/>
          <p:cNvSpPr>
            <a:spLocks noChangeArrowheads="1"/>
          </p:cNvSpPr>
          <p:nvPr/>
        </p:nvSpPr>
        <p:spPr bwMode="gray">
          <a:xfrm>
            <a:off x="1318260" y="2133600"/>
            <a:ext cx="2540000" cy="1189990"/>
          </a:xfrm>
          <a:prstGeom prst="roundRect">
            <a:avLst>
              <a:gd name="adj" fmla="val 50000"/>
            </a:avLst>
          </a:prstGeom>
          <a:gradFill rotWithShape="1">
            <a:gsLst>
              <a:gs pos="0">
                <a:srgbClr val="4EA7EA"/>
              </a:gs>
              <a:gs pos="50000">
                <a:srgbClr val="B4DAF6"/>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华文中宋" panose="02010600040101010101" charset="-122"/>
              <a:ea typeface="华文中宋" panose="02010600040101010101" charset="-122"/>
              <a:cs typeface="+mn-cs"/>
            </a:endParaRPr>
          </a:p>
        </p:txBody>
      </p:sp>
      <p:sp>
        <p:nvSpPr>
          <p:cNvPr id="693259" name="Rectangle 11"/>
          <p:cNvSpPr/>
          <p:nvPr/>
        </p:nvSpPr>
        <p:spPr>
          <a:xfrm>
            <a:off x="1556385" y="2498725"/>
            <a:ext cx="2063750" cy="521970"/>
          </a:xfrm>
          <a:prstGeom prst="rect">
            <a:avLst/>
          </a:prstGeom>
          <a:noFill/>
          <a:ln w="9525">
            <a:noFill/>
          </a:ln>
        </p:spPr>
        <p:txBody>
          <a:bodyPr wrap="square">
            <a:spAutoFit/>
          </a:bodyPr>
          <a:lstStyle/>
          <a:p>
            <a:pPr algn="ctr"/>
            <a:r>
              <a:rPr lang="zh-CN" altLang="en-US" sz="2800" dirty="0">
                <a:solidFill>
                  <a:schemeClr val="tx1"/>
                </a:solidFill>
                <a:latin typeface="华文中宋" panose="02010600040101010101" charset="-122"/>
                <a:ea typeface="华文中宋" panose="02010600040101010101" charset="-122"/>
              </a:rPr>
              <a:t>依据不同</a:t>
            </a:r>
          </a:p>
        </p:txBody>
      </p:sp>
      <p:grpSp>
        <p:nvGrpSpPr>
          <p:cNvPr id="4" name="组合 3"/>
          <p:cNvGrpSpPr/>
          <p:nvPr/>
        </p:nvGrpSpPr>
        <p:grpSpPr>
          <a:xfrm>
            <a:off x="3378835" y="2891790"/>
            <a:ext cx="2640330" cy="1238250"/>
            <a:chOff x="5321" y="4570"/>
            <a:chExt cx="4158" cy="1950"/>
          </a:xfrm>
        </p:grpSpPr>
        <p:sp>
          <p:nvSpPr>
            <p:cNvPr id="693260" name="AutoShape 12"/>
            <p:cNvSpPr>
              <a:spLocks noChangeArrowheads="1"/>
            </p:cNvSpPr>
            <p:nvPr/>
          </p:nvSpPr>
          <p:spPr bwMode="gray">
            <a:xfrm>
              <a:off x="5321" y="4570"/>
              <a:ext cx="4159" cy="1951"/>
            </a:xfrm>
            <a:prstGeom prst="roundRect">
              <a:avLst>
                <a:gd name="adj" fmla="val 50000"/>
              </a:avLst>
            </a:prstGeom>
            <a:gradFill rotWithShape="1">
              <a:gsLst>
                <a:gs pos="0">
                  <a:srgbClr val="4EA7EA"/>
                </a:gs>
                <a:gs pos="50000">
                  <a:srgbClr val="B4DAF6"/>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华文中宋" panose="02010600040101010101" charset="-122"/>
                <a:ea typeface="华文中宋" panose="02010600040101010101" charset="-122"/>
                <a:cs typeface="+mn-cs"/>
              </a:endParaRPr>
            </a:p>
          </p:txBody>
        </p:sp>
        <p:sp>
          <p:nvSpPr>
            <p:cNvPr id="693261" name="Rectangle 13"/>
            <p:cNvSpPr/>
            <p:nvPr/>
          </p:nvSpPr>
          <p:spPr>
            <a:xfrm>
              <a:off x="5899" y="5135"/>
              <a:ext cx="3003" cy="822"/>
            </a:xfrm>
            <a:prstGeom prst="rect">
              <a:avLst/>
            </a:prstGeom>
            <a:noFill/>
            <a:ln w="9525">
              <a:noFill/>
            </a:ln>
          </p:spPr>
          <p:txBody>
            <a:bodyPr wrap="square">
              <a:spAutoFit/>
            </a:bodyPr>
            <a:lstStyle/>
            <a:p>
              <a:pPr algn="ctr"/>
              <a:r>
                <a:rPr lang="zh-CN" altLang="en-US" sz="2800" dirty="0">
                  <a:solidFill>
                    <a:srgbClr val="1C1C1C"/>
                  </a:solidFill>
                  <a:latin typeface="华文中宋" panose="02010600040101010101" charset="-122"/>
                  <a:ea typeface="华文中宋" panose="02010600040101010101" charset="-122"/>
                </a:rPr>
                <a:t>价值不同</a:t>
              </a:r>
            </a:p>
          </p:txBody>
        </p:sp>
      </p:grpSp>
      <p:grpSp>
        <p:nvGrpSpPr>
          <p:cNvPr id="3" name="组合 2"/>
          <p:cNvGrpSpPr/>
          <p:nvPr/>
        </p:nvGrpSpPr>
        <p:grpSpPr>
          <a:xfrm>
            <a:off x="5652770" y="3625215"/>
            <a:ext cx="2557780" cy="1273810"/>
            <a:chOff x="11899" y="6443"/>
            <a:chExt cx="4028" cy="2006"/>
          </a:xfrm>
        </p:grpSpPr>
        <p:sp>
          <p:nvSpPr>
            <p:cNvPr id="693265" name="AutoShape 17"/>
            <p:cNvSpPr>
              <a:spLocks noChangeArrowheads="1"/>
            </p:cNvSpPr>
            <p:nvPr/>
          </p:nvSpPr>
          <p:spPr bwMode="gray">
            <a:xfrm>
              <a:off x="11899" y="6443"/>
              <a:ext cx="4029" cy="2007"/>
            </a:xfrm>
            <a:prstGeom prst="roundRect">
              <a:avLst>
                <a:gd name="adj" fmla="val 50000"/>
              </a:avLst>
            </a:prstGeom>
            <a:gradFill rotWithShape="1">
              <a:gsLst>
                <a:gs pos="0">
                  <a:srgbClr val="4EA7EA"/>
                </a:gs>
                <a:gs pos="50000">
                  <a:srgbClr val="B4DAF6"/>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华文中宋" panose="02010600040101010101" charset="-122"/>
                <a:ea typeface="华文中宋" panose="02010600040101010101" charset="-122"/>
                <a:cs typeface="+mn-cs"/>
              </a:endParaRPr>
            </a:p>
          </p:txBody>
        </p:sp>
        <p:sp>
          <p:nvSpPr>
            <p:cNvPr id="693266" name="Rectangle 18"/>
            <p:cNvSpPr/>
            <p:nvPr/>
          </p:nvSpPr>
          <p:spPr>
            <a:xfrm>
              <a:off x="12223" y="7036"/>
              <a:ext cx="3381" cy="822"/>
            </a:xfrm>
            <a:prstGeom prst="rect">
              <a:avLst/>
            </a:prstGeom>
            <a:noFill/>
            <a:ln w="9525">
              <a:noFill/>
            </a:ln>
          </p:spPr>
          <p:txBody>
            <a:bodyPr wrap="square">
              <a:spAutoFit/>
            </a:bodyPr>
            <a:lstStyle/>
            <a:p>
              <a:pPr algn="ctr"/>
              <a:r>
                <a:rPr lang="zh-CN" altLang="en-US" sz="2800" dirty="0">
                  <a:solidFill>
                    <a:srgbClr val="1C1C1C"/>
                  </a:solidFill>
                  <a:latin typeface="华文中宋" panose="02010600040101010101" charset="-122"/>
                  <a:ea typeface="华文中宋" panose="02010600040101010101" charset="-122"/>
                </a:rPr>
                <a:t>标准不同</a:t>
              </a:r>
            </a:p>
          </p:txBody>
        </p:sp>
      </p:grpSp>
      <p:grpSp>
        <p:nvGrpSpPr>
          <p:cNvPr id="2" name="组合 1"/>
          <p:cNvGrpSpPr/>
          <p:nvPr/>
        </p:nvGrpSpPr>
        <p:grpSpPr>
          <a:xfrm>
            <a:off x="7888605" y="4377690"/>
            <a:ext cx="2560955" cy="1141730"/>
            <a:chOff x="6385" y="4113"/>
            <a:chExt cx="4033" cy="1798"/>
          </a:xfrm>
        </p:grpSpPr>
        <p:sp>
          <p:nvSpPr>
            <p:cNvPr id="693262" name="AutoShape 14"/>
            <p:cNvSpPr>
              <a:spLocks noChangeArrowheads="1"/>
            </p:cNvSpPr>
            <p:nvPr/>
          </p:nvSpPr>
          <p:spPr bwMode="gray">
            <a:xfrm>
              <a:off x="6385" y="4113"/>
              <a:ext cx="4033" cy="1798"/>
            </a:xfrm>
            <a:prstGeom prst="roundRect">
              <a:avLst>
                <a:gd name="adj" fmla="val 50000"/>
              </a:avLst>
            </a:prstGeom>
            <a:gradFill rotWithShape="1">
              <a:gsLst>
                <a:gs pos="0">
                  <a:srgbClr val="4EA7EA"/>
                </a:gs>
                <a:gs pos="50000">
                  <a:srgbClr val="B4DAF6"/>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华文中宋" panose="02010600040101010101" charset="-122"/>
                <a:ea typeface="华文中宋" panose="02010600040101010101" charset="-122"/>
                <a:cs typeface="+mn-cs"/>
              </a:endParaRPr>
            </a:p>
          </p:txBody>
        </p:sp>
        <p:sp>
          <p:nvSpPr>
            <p:cNvPr id="693264" name="Rectangle 16"/>
            <p:cNvSpPr/>
            <p:nvPr/>
          </p:nvSpPr>
          <p:spPr>
            <a:xfrm>
              <a:off x="7095" y="4601"/>
              <a:ext cx="2613" cy="822"/>
            </a:xfrm>
            <a:prstGeom prst="rect">
              <a:avLst/>
            </a:prstGeom>
            <a:noFill/>
            <a:ln w="9525">
              <a:noFill/>
            </a:ln>
          </p:spPr>
          <p:txBody>
            <a:bodyPr wrap="square">
              <a:spAutoFit/>
            </a:bodyPr>
            <a:lstStyle/>
            <a:p>
              <a:pPr algn="ctr"/>
              <a:r>
                <a:rPr lang="zh-CN" altLang="en-US" sz="2800" dirty="0">
                  <a:solidFill>
                    <a:srgbClr val="1C1C1C"/>
                  </a:solidFill>
                  <a:latin typeface="华文中宋" panose="02010600040101010101" charset="-122"/>
                  <a:ea typeface="华文中宋" panose="02010600040101010101" charset="-122"/>
                </a:rPr>
                <a:t>方式不同</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60418"/>
                                        </p:tgtEl>
                                        <p:attrNameLst>
                                          <p:attrName>style.visibility</p:attrName>
                                        </p:attrNameLst>
                                      </p:cBhvr>
                                      <p:to>
                                        <p:strVal val="visible"/>
                                      </p:to>
                                    </p:set>
                                    <p:anim calcmode="lin" valueType="num">
                                      <p:cBhvr>
                                        <p:cTn id="7" dur="500" fill="hold"/>
                                        <p:tgtEl>
                                          <p:spTgt spid="60418"/>
                                        </p:tgtEl>
                                        <p:attrNameLst>
                                          <p:attrName>ppt_x</p:attrName>
                                        </p:attrNameLst>
                                      </p:cBhvr>
                                      <p:tavLst>
                                        <p:tav tm="0">
                                          <p:val>
                                            <p:strVal val="#ppt_x-.2"/>
                                          </p:val>
                                        </p:tav>
                                        <p:tav tm="100000">
                                          <p:val>
                                            <p:strVal val="#ppt_x"/>
                                          </p:val>
                                        </p:tav>
                                      </p:tavLst>
                                    </p:anim>
                                    <p:anim calcmode="lin" valueType="num">
                                      <p:cBhvr>
                                        <p:cTn id="8" dur="500" fill="hold"/>
                                        <p:tgtEl>
                                          <p:spTgt spid="60418"/>
                                        </p:tgtEl>
                                        <p:attrNameLst>
                                          <p:attrName>ppt_y</p:attrName>
                                        </p:attrNameLst>
                                      </p:cBhvr>
                                      <p:tavLst>
                                        <p:tav tm="0">
                                          <p:val>
                                            <p:strVal val="#ppt_y"/>
                                          </p:val>
                                        </p:tav>
                                        <p:tav tm="100000">
                                          <p:val>
                                            <p:strVal val="#ppt_y"/>
                                          </p:val>
                                        </p:tav>
                                      </p:tavLst>
                                    </p:anim>
                                    <p:animEffect transition="in" filter="wipe(right)" prLst="gradientSize: 0.1">
                                      <p:cBhvr>
                                        <p:cTn id="9" dur="500"/>
                                        <p:tgtEl>
                                          <p:spTgt spid="60418"/>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693258"/>
                                        </p:tgtEl>
                                        <p:attrNameLst>
                                          <p:attrName>style.visibility</p:attrName>
                                        </p:attrNameLst>
                                      </p:cBhvr>
                                      <p:to>
                                        <p:strVal val="visible"/>
                                      </p:to>
                                    </p:set>
                                    <p:animEffect transition="in" filter="dissolve">
                                      <p:cBhvr>
                                        <p:cTn id="14" dur="500"/>
                                        <p:tgtEl>
                                          <p:spTgt spid="693258"/>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693259"/>
                                        </p:tgtEl>
                                        <p:attrNameLst>
                                          <p:attrName>style.visibility</p:attrName>
                                        </p:attrNameLst>
                                      </p:cBhvr>
                                      <p:to>
                                        <p:strVal val="visible"/>
                                      </p:to>
                                    </p:set>
                                    <p:animEffect transition="in" filter="dissolve">
                                      <p:cBhvr>
                                        <p:cTn id="17" dur="500"/>
                                        <p:tgtEl>
                                          <p:spTgt spid="693259"/>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dissolve">
                                      <p:cBhvr>
                                        <p:cTn id="21" dur="500"/>
                                        <p:tgtEl>
                                          <p:spTgt spid="4"/>
                                        </p:tgtEl>
                                      </p:cBhvr>
                                    </p:animEffect>
                                  </p:childTnLst>
                                </p:cTn>
                              </p:par>
                            </p:childTnLst>
                          </p:cTn>
                        </p:par>
                        <p:par>
                          <p:cTn id="22" fill="hold">
                            <p:stCondLst>
                              <p:cond delay="1000"/>
                            </p:stCondLst>
                            <p:childTnLst>
                              <p:par>
                                <p:cTn id="23" presetID="9"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par>
                          <p:cTn id="26" fill="hold">
                            <p:stCondLst>
                              <p:cond delay="1500"/>
                            </p:stCondLst>
                            <p:childTnLst>
                              <p:par>
                                <p:cTn id="27" presetID="9"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dissolve">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p:bldP spid="693258" grpId="0" animBg="1"/>
      <p:bldP spid="69325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p:cNvSpPr>
          <p:nvPr>
            <p:ph type="title"/>
          </p:nvPr>
        </p:nvSpPr>
        <p:spPr>
          <a:xfrm>
            <a:off x="656908" y="859473"/>
            <a:ext cx="7056437" cy="792162"/>
          </a:xfrm>
        </p:spPr>
        <p:txBody>
          <a:bodyPr vert="horz" wrap="square" lIns="91440" tIns="45720" rIns="91440" bIns="45720" rtlCol="0" anchor="ctr" anchorCtr="0">
            <a:normAutofit/>
          </a:bodyPr>
          <a:lstStyle/>
          <a:p>
            <a:pPr lvl="0" algn="l">
              <a:buClrTx/>
              <a:buSzTx/>
              <a:buFontTx/>
            </a:pPr>
            <a:r>
              <a:rPr lang="zh-CN" altLang="en-US" sz="2800" b="1" dirty="0">
                <a:solidFill>
                  <a:srgbClr val="FF5050"/>
                </a:solidFill>
                <a:latin typeface="华文中宋" panose="02010600040101010101" charset="-122"/>
                <a:ea typeface="华文中宋" panose="02010600040101010101" charset="-122"/>
                <a:cs typeface="华文中宋" panose="02010600040101010101" charset="-122"/>
                <a:sym typeface="+mn-ea"/>
              </a:rPr>
              <a:t>2、法治思维的基本内容</a:t>
            </a:r>
          </a:p>
        </p:txBody>
      </p:sp>
      <p:sp>
        <p:nvSpPr>
          <p:cNvPr id="61443" name="Rectangle 3"/>
          <p:cNvSpPr/>
          <p:nvPr/>
        </p:nvSpPr>
        <p:spPr>
          <a:xfrm>
            <a:off x="899160" y="1876425"/>
            <a:ext cx="5500370" cy="3761105"/>
          </a:xfrm>
          <a:prstGeom prst="rect">
            <a:avLst/>
          </a:prstGeom>
          <a:noFill/>
          <a:ln w="9525">
            <a:noFill/>
          </a:ln>
        </p:spPr>
        <p:txBody>
          <a:bodyPr/>
          <a:lstStyle/>
          <a:p>
            <a:pPr marL="342900" indent="-342900" eaLnBrk="1" hangingPunct="1">
              <a:spcBef>
                <a:spcPct val="20000"/>
              </a:spcBef>
              <a:buChar char="•"/>
            </a:pPr>
            <a:r>
              <a:rPr lang="zh-CN" altLang="en-US" sz="2400" b="1" dirty="0">
                <a:latin typeface="华文中宋" panose="02010600040101010101" charset="-122"/>
                <a:ea typeface="华文中宋" panose="02010600040101010101" charset="-122"/>
                <a:cs typeface="华文中宋" panose="02010600040101010101" charset="-122"/>
              </a:rPr>
              <a:t> </a:t>
            </a:r>
            <a:r>
              <a:rPr lang="zh-CN" altLang="en-US" sz="2800" dirty="0">
                <a:latin typeface="华文中宋" panose="02010600040101010101" charset="-122"/>
                <a:ea typeface="华文中宋" panose="02010600040101010101" charset="-122"/>
                <a:cs typeface="华文中宋" panose="02010600040101010101" charset="-122"/>
              </a:rPr>
              <a:t>法治思维主要表现为</a:t>
            </a:r>
            <a:r>
              <a:rPr lang="zh-CN" altLang="en-US" sz="2800" u="sng" dirty="0">
                <a:solidFill>
                  <a:srgbClr val="7030A0"/>
                </a:solidFill>
                <a:latin typeface="华文中宋" panose="02010600040101010101" charset="-122"/>
                <a:ea typeface="华文中宋" panose="02010600040101010101" charset="-122"/>
                <a:cs typeface="华文中宋" panose="02010600040101010101" charset="-122"/>
              </a:rPr>
              <a:t>价值取向</a:t>
            </a:r>
            <a:r>
              <a:rPr lang="zh-CN" altLang="en-US" sz="2800" u="sng" dirty="0">
                <a:latin typeface="华文中宋" panose="02010600040101010101" charset="-122"/>
                <a:ea typeface="华文中宋" panose="02010600040101010101" charset="-122"/>
                <a:cs typeface="华文中宋" panose="02010600040101010101" charset="-122"/>
              </a:rPr>
              <a:t>和</a:t>
            </a:r>
            <a:r>
              <a:rPr lang="zh-CN" altLang="en-US" sz="2800" u="sng" dirty="0">
                <a:solidFill>
                  <a:srgbClr val="7030A0"/>
                </a:solidFill>
                <a:latin typeface="华文中宋" panose="02010600040101010101" charset="-122"/>
                <a:ea typeface="华文中宋" panose="02010600040101010101" charset="-122"/>
                <a:cs typeface="华文中宋" panose="02010600040101010101" charset="-122"/>
              </a:rPr>
              <a:t>规则意识</a:t>
            </a:r>
            <a:r>
              <a:rPr lang="zh-CN" altLang="en-US" sz="2800" dirty="0">
                <a:latin typeface="华文中宋" panose="02010600040101010101" charset="-122"/>
                <a:ea typeface="华文中宋" panose="02010600040101010101" charset="-122"/>
                <a:cs typeface="华文中宋" panose="02010600040101010101" charset="-122"/>
              </a:rPr>
              <a:t>两个方面，价值取向是指个人如何看待和对待法律，规则意识是指个人如何用法律看待和对待自己。主要包括</a:t>
            </a:r>
            <a:r>
              <a:rPr lang="zh-CN" altLang="en-US" sz="2800" dirty="0">
                <a:solidFill>
                  <a:srgbClr val="FF0000"/>
                </a:solidFill>
                <a:latin typeface="华文中宋" panose="02010600040101010101" charset="-122"/>
                <a:ea typeface="华文中宋" panose="02010600040101010101" charset="-122"/>
                <a:cs typeface="华文中宋" panose="02010600040101010101" charset="-122"/>
              </a:rPr>
              <a:t>法律至上、权力制约、公平正义、权利保障、正当程序</a:t>
            </a:r>
            <a:r>
              <a:rPr lang="zh-CN" altLang="en-US" sz="2800" dirty="0">
                <a:latin typeface="华文中宋" panose="02010600040101010101" charset="-122"/>
                <a:ea typeface="华文中宋" panose="02010600040101010101" charset="-122"/>
                <a:cs typeface="华文中宋" panose="02010600040101010101" charset="-122"/>
              </a:rPr>
              <a:t>等内容。</a:t>
            </a:r>
            <a:endParaRPr lang="zh-CN" altLang="en-US" sz="2400" b="1" dirty="0">
              <a:latin typeface="华文中宋" panose="02010600040101010101" charset="-122"/>
              <a:ea typeface="华文中宋" panose="02010600040101010101" charset="-122"/>
              <a:cs typeface="华文中宋" panose="02010600040101010101" charset="-122"/>
            </a:endParaRPr>
          </a:p>
          <a:p>
            <a:pPr marL="342900" indent="-342900" eaLnBrk="1" hangingPunct="1">
              <a:spcBef>
                <a:spcPct val="20000"/>
              </a:spcBef>
            </a:pPr>
            <a:endParaRPr lang="zh-CN" altLang="en-US" sz="2400" b="1" dirty="0">
              <a:latin typeface="华文中宋" panose="02010600040101010101" charset="-122"/>
              <a:ea typeface="华文中宋" panose="02010600040101010101" charset="-122"/>
              <a:cs typeface="华文中宋" panose="02010600040101010101" charset="-122"/>
            </a:endParaRPr>
          </a:p>
        </p:txBody>
      </p:sp>
      <p:pic>
        <p:nvPicPr>
          <p:cNvPr id="61444" name="Picture 6" descr="634643802875"/>
          <p:cNvPicPr>
            <a:picLocks noChangeAspect="1"/>
          </p:cNvPicPr>
          <p:nvPr/>
        </p:nvPicPr>
        <p:blipFill>
          <a:blip r:embed="rId2"/>
          <a:stretch>
            <a:fillRect/>
          </a:stretch>
        </p:blipFill>
        <p:spPr>
          <a:xfrm>
            <a:off x="6997700" y="1876425"/>
            <a:ext cx="3609975" cy="405828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61442"/>
                                        </p:tgtEl>
                                        <p:attrNameLst>
                                          <p:attrName>style.visibility</p:attrName>
                                        </p:attrNameLst>
                                      </p:cBhvr>
                                      <p:to>
                                        <p:strVal val="visible"/>
                                      </p:to>
                                    </p:set>
                                    <p:anim calcmode="lin" valueType="num">
                                      <p:cBhvr>
                                        <p:cTn id="7" dur="500" fill="hold"/>
                                        <p:tgtEl>
                                          <p:spTgt spid="61442"/>
                                        </p:tgtEl>
                                        <p:attrNameLst>
                                          <p:attrName>ppt_x</p:attrName>
                                        </p:attrNameLst>
                                      </p:cBhvr>
                                      <p:tavLst>
                                        <p:tav tm="0">
                                          <p:val>
                                            <p:strVal val="#ppt_x-.2"/>
                                          </p:val>
                                        </p:tav>
                                        <p:tav tm="100000">
                                          <p:val>
                                            <p:strVal val="#ppt_x"/>
                                          </p:val>
                                        </p:tav>
                                      </p:tavLst>
                                    </p:anim>
                                    <p:anim calcmode="lin" valueType="num">
                                      <p:cBhvr>
                                        <p:cTn id="8" dur="500" fill="hold"/>
                                        <p:tgtEl>
                                          <p:spTgt spid="61442"/>
                                        </p:tgtEl>
                                        <p:attrNameLst>
                                          <p:attrName>ppt_y</p:attrName>
                                        </p:attrNameLst>
                                      </p:cBhvr>
                                      <p:tavLst>
                                        <p:tav tm="0">
                                          <p:val>
                                            <p:strVal val="#ppt_y"/>
                                          </p:val>
                                        </p:tav>
                                        <p:tav tm="100000">
                                          <p:val>
                                            <p:strVal val="#ppt_y"/>
                                          </p:val>
                                        </p:tav>
                                      </p:tavLst>
                                    </p:anim>
                                    <p:animEffect transition="in" filter="wipe(right)" prLst="gradientSize: 0.1">
                                      <p:cBhvr>
                                        <p:cTn id="9" dur="500"/>
                                        <p:tgtEl>
                                          <p:spTgt spid="61442"/>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1" fill="hold">
                                          <p:stCondLst>
                                            <p:cond delay="0"/>
                                          </p:stCondLst>
                                        </p:cTn>
                                        <p:tgtEl>
                                          <p:spTgt spid="61443"/>
                                        </p:tgtEl>
                                        <p:attrNameLst>
                                          <p:attrName>style.visibility</p:attrName>
                                        </p:attrNameLst>
                                      </p:cBhvr>
                                      <p:to>
                                        <p:strVal val="visible"/>
                                      </p:to>
                                    </p:set>
                                    <p:anim calcmode="lin" valueType="num">
                                      <p:cBhvr>
                                        <p:cTn id="13" dur="1000" fill="hold"/>
                                        <p:tgtEl>
                                          <p:spTgt spid="61443"/>
                                        </p:tgtEl>
                                        <p:attrNameLst>
                                          <p:attrName>ppt_x</p:attrName>
                                        </p:attrNameLst>
                                      </p:cBhvr>
                                      <p:tavLst>
                                        <p:tav tm="0">
                                          <p:val>
                                            <p:strVal val="#ppt_x-.2"/>
                                          </p:val>
                                        </p:tav>
                                        <p:tav tm="100000">
                                          <p:val>
                                            <p:strVal val="#ppt_x"/>
                                          </p:val>
                                        </p:tav>
                                      </p:tavLst>
                                    </p:anim>
                                    <p:anim calcmode="lin" valueType="num">
                                      <p:cBhvr>
                                        <p:cTn id="14" dur="1000" fill="hold"/>
                                        <p:tgtEl>
                                          <p:spTgt spid="61443"/>
                                        </p:tgtEl>
                                        <p:attrNameLst>
                                          <p:attrName>ppt_y</p:attrName>
                                        </p:attrNameLst>
                                      </p:cBhvr>
                                      <p:tavLst>
                                        <p:tav tm="0">
                                          <p:val>
                                            <p:strVal val="#ppt_y"/>
                                          </p:val>
                                        </p:tav>
                                        <p:tav tm="100000">
                                          <p:val>
                                            <p:strVal val="#ppt_y"/>
                                          </p:val>
                                        </p:tav>
                                      </p:tavLst>
                                    </p:anim>
                                    <p:animEffect transition="in" filter="wipe(right)" prLst="gradientSize: 0.1">
                                      <p:cBhvr>
                                        <p:cTn id="15" dur="1000"/>
                                        <p:tgtEl>
                                          <p:spTgt spid="61443"/>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61444"/>
                                        </p:tgtEl>
                                        <p:attrNameLst>
                                          <p:attrName>style.visibility</p:attrName>
                                        </p:attrNameLst>
                                      </p:cBhvr>
                                      <p:to>
                                        <p:strVal val="visible"/>
                                      </p:to>
                                    </p:set>
                                    <p:animEffect transition="in" filter="dissolve">
                                      <p:cBhvr>
                                        <p:cTn id="19" dur="500"/>
                                        <p:tgtEl>
                                          <p:spTgt spid="61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p:bldP spid="6144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p:nvPr/>
        </p:nvSpPr>
        <p:spPr>
          <a:xfrm>
            <a:off x="842645" y="2057400"/>
            <a:ext cx="5215890" cy="3529330"/>
          </a:xfrm>
          <a:prstGeom prst="rect">
            <a:avLst/>
          </a:prstGeom>
          <a:noFill/>
          <a:ln w="9525">
            <a:noFill/>
          </a:ln>
        </p:spPr>
        <p:txBody>
          <a:bodyPr/>
          <a:lstStyle/>
          <a:p>
            <a:pPr>
              <a:spcBef>
                <a:spcPct val="20000"/>
              </a:spcBef>
            </a:pPr>
            <a:r>
              <a:rPr lang="en-US" altLang="zh-CN" sz="2800" b="1" dirty="0">
                <a:solidFill>
                  <a:srgbClr val="FF5050"/>
                </a:solidFill>
                <a:latin typeface="华文中宋" panose="02010600040101010101" charset="-122"/>
                <a:ea typeface="华文中宋" panose="02010600040101010101" charset="-122"/>
                <a:cs typeface="华文中宋" panose="02010600040101010101" charset="-122"/>
              </a:rPr>
              <a:t>  </a:t>
            </a:r>
            <a:r>
              <a:rPr lang="en-US" altLang="zh-CN" sz="2800" b="1" dirty="0">
                <a:solidFill>
                  <a:srgbClr val="FF0000"/>
                </a:solidFill>
                <a:latin typeface="华文中宋" panose="02010600040101010101" charset="-122"/>
                <a:ea typeface="华文中宋" panose="02010600040101010101" charset="-122"/>
                <a:cs typeface="华文中宋" panose="02010600040101010101" charset="-122"/>
              </a:rPr>
              <a:t> </a:t>
            </a:r>
            <a:r>
              <a:rPr lang="zh-CN" altLang="en-US" sz="2800" b="1" dirty="0">
                <a:solidFill>
                  <a:srgbClr val="FF0000"/>
                </a:solidFill>
                <a:latin typeface="华文中宋" panose="02010600040101010101" charset="-122"/>
                <a:ea typeface="华文中宋" panose="02010600040101010101" charset="-122"/>
                <a:cs typeface="华文中宋" panose="02010600040101010101" charset="-122"/>
              </a:rPr>
              <a:t>法律至上</a:t>
            </a:r>
            <a:r>
              <a:rPr lang="zh-CN" altLang="en-US" sz="2800" dirty="0">
                <a:latin typeface="华文中宋" panose="02010600040101010101" charset="-122"/>
                <a:ea typeface="华文中宋" panose="02010600040101010101" charset="-122"/>
              </a:rPr>
              <a:t>尤其指宪法至上。</a:t>
            </a:r>
          </a:p>
          <a:p>
            <a:pPr marL="342900" indent="-342900" eaLnBrk="1" hangingPunct="1">
              <a:spcBef>
                <a:spcPct val="20000"/>
              </a:spcBef>
              <a:buChar char="•"/>
            </a:pPr>
            <a:endParaRPr lang="zh-CN" altLang="en-US" sz="2800" dirty="0">
              <a:latin typeface="华文中宋" panose="02010600040101010101" charset="-122"/>
              <a:ea typeface="华文中宋" panose="02010600040101010101" charset="-122"/>
            </a:endParaRPr>
          </a:p>
          <a:p>
            <a:pPr marL="342900" indent="-342900" eaLnBrk="1" hangingPunct="1">
              <a:spcBef>
                <a:spcPct val="20000"/>
              </a:spcBef>
              <a:buChar char="•"/>
            </a:pPr>
            <a:r>
              <a:rPr lang="zh-CN" altLang="en-US" sz="2800" dirty="0">
                <a:latin typeface="华文中宋" panose="02010600040101010101" charset="-122"/>
                <a:ea typeface="华文中宋" panose="02010600040101010101" charset="-122"/>
              </a:rPr>
              <a:t>法律至上具体表现为法律的普遍适用性、优先适用性和不可违抗性。</a:t>
            </a:r>
          </a:p>
        </p:txBody>
      </p:sp>
      <p:pic>
        <p:nvPicPr>
          <p:cNvPr id="62468" name="Picture 6" descr="2011112516513212"/>
          <p:cNvPicPr>
            <a:picLocks noChangeAspect="1"/>
          </p:cNvPicPr>
          <p:nvPr/>
        </p:nvPicPr>
        <p:blipFill>
          <a:blip r:embed="rId2"/>
          <a:srcRect l="13737" t="40909" r="10657" b="14899"/>
          <a:stretch>
            <a:fillRect/>
          </a:stretch>
        </p:blipFill>
        <p:spPr>
          <a:xfrm>
            <a:off x="7552690" y="2057400"/>
            <a:ext cx="3465195" cy="40957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62467"/>
                                        </p:tgtEl>
                                        <p:attrNameLst>
                                          <p:attrName>style.visibility</p:attrName>
                                        </p:attrNameLst>
                                      </p:cBhvr>
                                      <p:to>
                                        <p:strVal val="visible"/>
                                      </p:to>
                                    </p:set>
                                    <p:anim calcmode="lin" valueType="num">
                                      <p:cBhvr>
                                        <p:cTn id="7" dur="500" fill="hold"/>
                                        <p:tgtEl>
                                          <p:spTgt spid="62467"/>
                                        </p:tgtEl>
                                        <p:attrNameLst>
                                          <p:attrName>ppt_x</p:attrName>
                                        </p:attrNameLst>
                                      </p:cBhvr>
                                      <p:tavLst>
                                        <p:tav tm="0">
                                          <p:val>
                                            <p:strVal val="#ppt_x-.2"/>
                                          </p:val>
                                        </p:tav>
                                        <p:tav tm="100000">
                                          <p:val>
                                            <p:strVal val="#ppt_x"/>
                                          </p:val>
                                        </p:tav>
                                      </p:tavLst>
                                    </p:anim>
                                    <p:anim calcmode="lin" valueType="num">
                                      <p:cBhvr>
                                        <p:cTn id="8" dur="500" fill="hold"/>
                                        <p:tgtEl>
                                          <p:spTgt spid="62467"/>
                                        </p:tgtEl>
                                        <p:attrNameLst>
                                          <p:attrName>ppt_y</p:attrName>
                                        </p:attrNameLst>
                                      </p:cBhvr>
                                      <p:tavLst>
                                        <p:tav tm="0">
                                          <p:val>
                                            <p:strVal val="#ppt_y"/>
                                          </p:val>
                                        </p:tav>
                                        <p:tav tm="100000">
                                          <p:val>
                                            <p:strVal val="#ppt_y"/>
                                          </p:val>
                                        </p:tav>
                                      </p:tavLst>
                                    </p:anim>
                                    <p:animEffect transition="in" filter="wipe(right)" prLst="gradientSize: 0.1">
                                      <p:cBhvr>
                                        <p:cTn id="9" dur="500"/>
                                        <p:tgtEl>
                                          <p:spTgt spid="62467"/>
                                        </p:tgtEl>
                                      </p:cBhvr>
                                    </p:animEffect>
                                  </p:childTnLst>
                                </p:cTn>
                              </p:par>
                            </p:childTnLst>
                          </p:cTn>
                        </p:par>
                        <p:par>
                          <p:cTn id="10" fill="hold">
                            <p:stCondLst>
                              <p:cond delay="500"/>
                            </p:stCondLst>
                            <p:childTnLst>
                              <p:par>
                                <p:cTn id="11" presetID="9" presetClass="entr" presetSubtype="0" fill="hold" nodeType="afterEffect">
                                  <p:stCondLst>
                                    <p:cond delay="0"/>
                                  </p:stCondLst>
                                  <p:childTnLst>
                                    <p:set>
                                      <p:cBhvr>
                                        <p:cTn id="12" dur="1" fill="hold">
                                          <p:stCondLst>
                                            <p:cond delay="0"/>
                                          </p:stCondLst>
                                        </p:cTn>
                                        <p:tgtEl>
                                          <p:spTgt spid="62468"/>
                                        </p:tgtEl>
                                        <p:attrNameLst>
                                          <p:attrName>style.visibility</p:attrName>
                                        </p:attrNameLst>
                                      </p:cBhvr>
                                      <p:to>
                                        <p:strVal val="visible"/>
                                      </p:to>
                                    </p:set>
                                    <p:animEffect transition="in" filter="dissolve">
                                      <p:cBhvr>
                                        <p:cTn id="13" dur="500"/>
                                        <p:tgtEl>
                                          <p:spTgt spid="62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p:nvPr/>
        </p:nvSpPr>
        <p:spPr>
          <a:xfrm>
            <a:off x="811530" y="1793240"/>
            <a:ext cx="4628515" cy="3529330"/>
          </a:xfrm>
          <a:prstGeom prst="rect">
            <a:avLst/>
          </a:prstGeom>
          <a:noFill/>
          <a:ln w="9525">
            <a:noFill/>
          </a:ln>
        </p:spPr>
        <p:txBody>
          <a:bodyPr/>
          <a:lstStyle/>
          <a:p>
            <a:pPr marL="342900" indent="-342900" eaLnBrk="1" hangingPunct="1">
              <a:spcBef>
                <a:spcPct val="20000"/>
              </a:spcBef>
              <a:buChar char="•"/>
            </a:pPr>
            <a:r>
              <a:rPr lang="zh-CN" altLang="en-US" sz="2800" dirty="0">
                <a:solidFill>
                  <a:srgbClr val="FF0000"/>
                </a:solidFill>
                <a:latin typeface="华文中宋" panose="02010600040101010101" charset="-122"/>
                <a:ea typeface="华文中宋" panose="02010600040101010101" charset="-122"/>
              </a:rPr>
              <a:t>权力制约</a:t>
            </a:r>
            <a:r>
              <a:rPr lang="zh-CN" altLang="en-US" sz="2800" dirty="0">
                <a:latin typeface="华文中宋" panose="02010600040101010101" charset="-122"/>
                <a:ea typeface="华文中宋" panose="02010600040101010101" charset="-122"/>
              </a:rPr>
              <a:t>是指国家机关的权力必须受到法律的规制和约束，也就是要把权力关进制度的笼子里。</a:t>
            </a:r>
          </a:p>
          <a:p>
            <a:pPr marL="342900" indent="-342900" eaLnBrk="1" hangingPunct="1">
              <a:spcBef>
                <a:spcPct val="20000"/>
              </a:spcBef>
              <a:buChar char="•"/>
            </a:pPr>
            <a:endParaRPr lang="zh-CN" altLang="en-US" sz="2800" dirty="0">
              <a:latin typeface="华文中宋" panose="02010600040101010101" charset="-122"/>
              <a:ea typeface="华文中宋" panose="02010600040101010101" charset="-122"/>
            </a:endParaRPr>
          </a:p>
          <a:p>
            <a:pPr marL="342900" indent="-342900" eaLnBrk="1" hangingPunct="1">
              <a:spcBef>
                <a:spcPct val="20000"/>
              </a:spcBef>
              <a:buChar char="•"/>
            </a:pPr>
            <a:r>
              <a:rPr lang="zh-CN" altLang="en-US" sz="2800" dirty="0">
                <a:latin typeface="华文中宋" panose="02010600040101010101" charset="-122"/>
                <a:ea typeface="华文中宋" panose="02010600040101010101" charset="-122"/>
              </a:rPr>
              <a:t>权力制约分为权力由法定、有权必有责、用权受监督、违法受追究四项要求。</a:t>
            </a:r>
          </a:p>
        </p:txBody>
      </p:sp>
      <p:pic>
        <p:nvPicPr>
          <p:cNvPr id="63492" name="Picture 6" descr="1366166038138"/>
          <p:cNvPicPr>
            <a:picLocks noChangeAspect="1"/>
          </p:cNvPicPr>
          <p:nvPr/>
        </p:nvPicPr>
        <p:blipFill>
          <a:blip r:embed="rId2"/>
          <a:stretch>
            <a:fillRect/>
          </a:stretch>
        </p:blipFill>
        <p:spPr>
          <a:xfrm>
            <a:off x="7123430" y="1793240"/>
            <a:ext cx="3364865" cy="361823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63491"/>
                                        </p:tgtEl>
                                        <p:attrNameLst>
                                          <p:attrName>style.visibility</p:attrName>
                                        </p:attrNameLst>
                                      </p:cBhvr>
                                      <p:to>
                                        <p:strVal val="visible"/>
                                      </p:to>
                                    </p:set>
                                    <p:anim calcmode="lin" valueType="num">
                                      <p:cBhvr>
                                        <p:cTn id="7" dur="500" fill="hold"/>
                                        <p:tgtEl>
                                          <p:spTgt spid="63491"/>
                                        </p:tgtEl>
                                        <p:attrNameLst>
                                          <p:attrName>ppt_x</p:attrName>
                                        </p:attrNameLst>
                                      </p:cBhvr>
                                      <p:tavLst>
                                        <p:tav tm="0">
                                          <p:val>
                                            <p:strVal val="#ppt_x-.2"/>
                                          </p:val>
                                        </p:tav>
                                        <p:tav tm="100000">
                                          <p:val>
                                            <p:strVal val="#ppt_x"/>
                                          </p:val>
                                        </p:tav>
                                      </p:tavLst>
                                    </p:anim>
                                    <p:anim calcmode="lin" valueType="num">
                                      <p:cBhvr>
                                        <p:cTn id="8" dur="500" fill="hold"/>
                                        <p:tgtEl>
                                          <p:spTgt spid="63491"/>
                                        </p:tgtEl>
                                        <p:attrNameLst>
                                          <p:attrName>ppt_y</p:attrName>
                                        </p:attrNameLst>
                                      </p:cBhvr>
                                      <p:tavLst>
                                        <p:tav tm="0">
                                          <p:val>
                                            <p:strVal val="#ppt_y"/>
                                          </p:val>
                                        </p:tav>
                                        <p:tav tm="100000">
                                          <p:val>
                                            <p:strVal val="#ppt_y"/>
                                          </p:val>
                                        </p:tav>
                                      </p:tavLst>
                                    </p:anim>
                                    <p:animEffect transition="in" filter="wipe(right)" prLst="gradientSize: 0.1">
                                      <p:cBhvr>
                                        <p:cTn id="9" dur="500"/>
                                        <p:tgtEl>
                                          <p:spTgt spid="63491"/>
                                        </p:tgtEl>
                                      </p:cBhvr>
                                    </p:animEffect>
                                  </p:childTnLst>
                                </p:cTn>
                              </p:par>
                            </p:childTnLst>
                          </p:cTn>
                        </p:par>
                        <p:par>
                          <p:cTn id="10" fill="hold">
                            <p:stCondLst>
                              <p:cond delay="500"/>
                            </p:stCondLst>
                            <p:childTnLst>
                              <p:par>
                                <p:cTn id="11" presetID="9" presetClass="entr" presetSubtype="0" fill="hold" nodeType="afterEffect">
                                  <p:stCondLst>
                                    <p:cond delay="0"/>
                                  </p:stCondLst>
                                  <p:childTnLst>
                                    <p:set>
                                      <p:cBhvr>
                                        <p:cTn id="12" dur="1" fill="hold">
                                          <p:stCondLst>
                                            <p:cond delay="0"/>
                                          </p:stCondLst>
                                        </p:cTn>
                                        <p:tgtEl>
                                          <p:spTgt spid="63492"/>
                                        </p:tgtEl>
                                        <p:attrNameLst>
                                          <p:attrName>style.visibility</p:attrName>
                                        </p:attrNameLst>
                                      </p:cBhvr>
                                      <p:to>
                                        <p:strVal val="visible"/>
                                      </p:to>
                                    </p:set>
                                    <p:animEffect transition="in" filter="dissolve">
                                      <p:cBhvr>
                                        <p:cTn id="13" dur="500"/>
                                        <p:tgtEl>
                                          <p:spTgt spid="63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p:cNvSpPr>
          <p:nvPr>
            <p:ph idx="1"/>
          </p:nvPr>
        </p:nvSpPr>
        <p:spPr>
          <a:xfrm>
            <a:off x="862330" y="1917065"/>
            <a:ext cx="5009515" cy="3168650"/>
          </a:xfrm>
        </p:spPr>
        <p:txBody>
          <a:bodyPr vert="horz" wrap="square" lIns="91440" tIns="45720" rIns="91440" bIns="45720" anchor="t" anchorCtr="0"/>
          <a:lstStyle/>
          <a:p>
            <a:pPr>
              <a:lnSpc>
                <a:spcPct val="80000"/>
              </a:lnSpc>
            </a:pPr>
            <a:r>
              <a:rPr lang="zh-CN" altLang="en-US" dirty="0">
                <a:solidFill>
                  <a:srgbClr val="FF0000"/>
                </a:solidFill>
                <a:latin typeface="华文中宋" panose="02010600040101010101" charset="-122"/>
                <a:ea typeface="华文中宋" panose="02010600040101010101" charset="-122"/>
              </a:rPr>
              <a:t>公平正义</a:t>
            </a:r>
            <a:r>
              <a:rPr lang="zh-CN" altLang="en-US" dirty="0">
                <a:latin typeface="华文中宋" panose="02010600040101010101" charset="-122"/>
                <a:ea typeface="华文中宋" panose="02010600040101010101" charset="-122"/>
              </a:rPr>
              <a:t>是指社会的政治利益、经济利益和其他利益在全体社会成员之间合理、公平分配和占有。</a:t>
            </a:r>
          </a:p>
          <a:p>
            <a:pPr eaLnBrk="1" hangingPunct="1">
              <a:lnSpc>
                <a:spcPct val="80000"/>
              </a:lnSpc>
            </a:pPr>
            <a:endParaRPr lang="zh-CN" altLang="en-US" dirty="0">
              <a:latin typeface="华文中宋" panose="02010600040101010101" charset="-122"/>
              <a:ea typeface="华文中宋" panose="02010600040101010101" charset="-122"/>
            </a:endParaRPr>
          </a:p>
          <a:p>
            <a:pPr eaLnBrk="1" hangingPunct="1">
              <a:lnSpc>
                <a:spcPct val="80000"/>
              </a:lnSpc>
            </a:pPr>
            <a:r>
              <a:rPr lang="zh-CN" altLang="en-US" dirty="0">
                <a:latin typeface="华文中宋" panose="02010600040101010101" charset="-122"/>
                <a:ea typeface="华文中宋" panose="02010600040101010101" charset="-122"/>
              </a:rPr>
              <a:t>公平正义主要包括</a:t>
            </a:r>
            <a:r>
              <a:rPr lang="zh-CN" altLang="en-US" dirty="0">
                <a:solidFill>
                  <a:srgbClr val="FF0000"/>
                </a:solidFill>
                <a:latin typeface="华文中宋" panose="02010600040101010101" charset="-122"/>
                <a:ea typeface="华文中宋" panose="02010600040101010101" charset="-122"/>
              </a:rPr>
              <a:t>权利公平、机会公平、规则公平和救济公平。</a:t>
            </a:r>
          </a:p>
        </p:txBody>
      </p:sp>
      <p:sp>
        <p:nvSpPr>
          <p:cNvPr id="64516" name="Rectangle 4"/>
          <p:cNvSpPr/>
          <p:nvPr/>
        </p:nvSpPr>
        <p:spPr>
          <a:xfrm>
            <a:off x="1524000" y="3198813"/>
            <a:ext cx="245110" cy="460375"/>
          </a:xfrm>
          <a:prstGeom prst="rect">
            <a:avLst/>
          </a:prstGeom>
          <a:noFill/>
          <a:ln w="9525">
            <a:noFill/>
          </a:ln>
        </p:spPr>
        <p:txBody>
          <a:bodyPr wrap="none" rIns="26979" anchor="ctr" anchorCtr="0">
            <a:spAutoFit/>
          </a:bodyPr>
          <a:lstStyle/>
          <a:p>
            <a:pPr eaLnBrk="1" hangingPunct="1"/>
            <a:endParaRPr lang="zh-CN" altLang="en-US" sz="2400" dirty="0">
              <a:latin typeface="Times New Roman" panose="02020603050405020304" pitchFamily="18" charset="0"/>
            </a:endParaRPr>
          </a:p>
        </p:txBody>
      </p:sp>
      <p:sp>
        <p:nvSpPr>
          <p:cNvPr id="64517" name="Rectangle 5"/>
          <p:cNvSpPr/>
          <p:nvPr/>
        </p:nvSpPr>
        <p:spPr>
          <a:xfrm>
            <a:off x="1524000" y="3198813"/>
            <a:ext cx="245110" cy="460375"/>
          </a:xfrm>
          <a:prstGeom prst="rect">
            <a:avLst/>
          </a:prstGeom>
          <a:noFill/>
          <a:ln w="9525">
            <a:noFill/>
          </a:ln>
        </p:spPr>
        <p:txBody>
          <a:bodyPr wrap="none" rIns="26979" anchor="ctr" anchorCtr="0">
            <a:spAutoFit/>
          </a:bodyPr>
          <a:lstStyle/>
          <a:p>
            <a:pPr eaLnBrk="1" hangingPunct="1"/>
            <a:endParaRPr lang="zh-CN" altLang="en-US" sz="2400" dirty="0">
              <a:latin typeface="Times New Roman" panose="02020603050405020304" pitchFamily="18" charset="0"/>
            </a:endParaRPr>
          </a:p>
        </p:txBody>
      </p:sp>
      <p:sp>
        <p:nvSpPr>
          <p:cNvPr id="64518" name="Rectangle 6"/>
          <p:cNvSpPr/>
          <p:nvPr/>
        </p:nvSpPr>
        <p:spPr>
          <a:xfrm>
            <a:off x="1524000" y="3198813"/>
            <a:ext cx="245110" cy="460375"/>
          </a:xfrm>
          <a:prstGeom prst="rect">
            <a:avLst/>
          </a:prstGeom>
          <a:noFill/>
          <a:ln w="9525">
            <a:noFill/>
          </a:ln>
        </p:spPr>
        <p:txBody>
          <a:bodyPr wrap="none" rIns="26979" anchor="ctr" anchorCtr="0">
            <a:spAutoFit/>
          </a:bodyPr>
          <a:lstStyle/>
          <a:p>
            <a:pPr eaLnBrk="1" hangingPunct="1"/>
            <a:endParaRPr lang="zh-CN" altLang="en-US" sz="2400" dirty="0">
              <a:latin typeface="Times New Roman" panose="02020603050405020304" pitchFamily="18" charset="0"/>
            </a:endParaRPr>
          </a:p>
        </p:txBody>
      </p:sp>
      <p:sp>
        <p:nvSpPr>
          <p:cNvPr id="64519" name="Rectangle 7"/>
          <p:cNvSpPr/>
          <p:nvPr/>
        </p:nvSpPr>
        <p:spPr>
          <a:xfrm>
            <a:off x="1524000" y="3198813"/>
            <a:ext cx="245110" cy="460375"/>
          </a:xfrm>
          <a:prstGeom prst="rect">
            <a:avLst/>
          </a:prstGeom>
          <a:noFill/>
          <a:ln w="9525">
            <a:noFill/>
          </a:ln>
        </p:spPr>
        <p:txBody>
          <a:bodyPr wrap="none" rIns="26979" anchor="ctr" anchorCtr="0">
            <a:spAutoFit/>
          </a:bodyPr>
          <a:lstStyle/>
          <a:p>
            <a:pPr eaLnBrk="1" hangingPunct="1"/>
            <a:endParaRPr lang="zh-CN" altLang="en-US" sz="2400" dirty="0">
              <a:latin typeface="Times New Roman" panose="02020603050405020304" pitchFamily="18" charset="0"/>
            </a:endParaRPr>
          </a:p>
        </p:txBody>
      </p:sp>
      <p:sp>
        <p:nvSpPr>
          <p:cNvPr id="64520" name="Rectangle 8"/>
          <p:cNvSpPr/>
          <p:nvPr/>
        </p:nvSpPr>
        <p:spPr>
          <a:xfrm>
            <a:off x="1524000" y="3198813"/>
            <a:ext cx="245110" cy="460375"/>
          </a:xfrm>
          <a:prstGeom prst="rect">
            <a:avLst/>
          </a:prstGeom>
          <a:noFill/>
          <a:ln w="9525">
            <a:noFill/>
          </a:ln>
        </p:spPr>
        <p:txBody>
          <a:bodyPr wrap="none" rIns="26979" anchor="ctr" anchorCtr="0">
            <a:spAutoFit/>
          </a:bodyPr>
          <a:lstStyle/>
          <a:p>
            <a:pPr eaLnBrk="1" hangingPunct="1"/>
            <a:endParaRPr lang="zh-CN" altLang="en-US" sz="2400" dirty="0">
              <a:latin typeface="Times New Roman" panose="02020603050405020304" pitchFamily="18" charset="0"/>
            </a:endParaRPr>
          </a:p>
        </p:txBody>
      </p:sp>
      <p:pic>
        <p:nvPicPr>
          <p:cNvPr id="64521" name="Picture 14" descr="xin_1921203132250046996148"/>
          <p:cNvPicPr>
            <a:picLocks noChangeAspect="1"/>
          </p:cNvPicPr>
          <p:nvPr/>
        </p:nvPicPr>
        <p:blipFill>
          <a:blip r:embed="rId2"/>
          <a:stretch>
            <a:fillRect/>
          </a:stretch>
        </p:blipFill>
        <p:spPr>
          <a:xfrm>
            <a:off x="7127240" y="1654175"/>
            <a:ext cx="2973070" cy="3692525"/>
          </a:xfrm>
          <a:prstGeom prst="rect">
            <a:avLst/>
          </a:prstGeom>
          <a:noFill/>
          <a:ln w="9525">
            <a:noFill/>
          </a:ln>
          <a:effectLst>
            <a:softEdge rad="12700"/>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64515">
                                            <p:txEl>
                                              <p:pRg st="0" end="0"/>
                                            </p:txEl>
                                          </p:spTgt>
                                        </p:tgtEl>
                                        <p:attrNameLst>
                                          <p:attrName>style.visibility</p:attrName>
                                        </p:attrNameLst>
                                      </p:cBhvr>
                                      <p:to>
                                        <p:strVal val="visible"/>
                                      </p:to>
                                    </p:set>
                                    <p:anim calcmode="lin" valueType="num">
                                      <p:cBhvr>
                                        <p:cTn id="7" dur="500" fill="hold"/>
                                        <p:tgtEl>
                                          <p:spTgt spid="64515">
                                            <p:txEl>
                                              <p:pRg st="0" end="0"/>
                                            </p:txEl>
                                          </p:spTgt>
                                        </p:tgtEl>
                                        <p:attrNameLst>
                                          <p:attrName>ppt_x</p:attrName>
                                        </p:attrNameLst>
                                      </p:cBhvr>
                                      <p:tavLst>
                                        <p:tav tm="0">
                                          <p:val>
                                            <p:strVal val="#ppt_x-.2"/>
                                          </p:val>
                                        </p:tav>
                                        <p:tav tm="100000">
                                          <p:val>
                                            <p:strVal val="#ppt_x"/>
                                          </p:val>
                                        </p:tav>
                                      </p:tavLst>
                                    </p:anim>
                                    <p:anim calcmode="lin" valueType="num">
                                      <p:cBhvr>
                                        <p:cTn id="8" dur="500" fill="hold"/>
                                        <p:tgtEl>
                                          <p:spTgt spid="64515">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500"/>
                                        <p:tgtEl>
                                          <p:spTgt spid="64515">
                                            <p:txEl>
                                              <p:pRg st="0" end="0"/>
                                            </p:txEl>
                                          </p:spTgt>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500" fill="hold">
                                          <p:stCondLst>
                                            <p:cond delay="0"/>
                                          </p:stCondLst>
                                        </p:cTn>
                                        <p:tgtEl>
                                          <p:spTgt spid="64515">
                                            <p:txEl>
                                              <p:pRg st="2" end="2"/>
                                            </p:txEl>
                                          </p:spTgt>
                                        </p:tgtEl>
                                        <p:attrNameLst>
                                          <p:attrName>style.visibility</p:attrName>
                                        </p:attrNameLst>
                                      </p:cBhvr>
                                      <p:to>
                                        <p:strVal val="visible"/>
                                      </p:to>
                                    </p:set>
                                    <p:anim calcmode="lin" valueType="num">
                                      <p:cBhvr>
                                        <p:cTn id="13" dur="500" fill="hold"/>
                                        <p:tgtEl>
                                          <p:spTgt spid="64515">
                                            <p:txEl>
                                              <p:pRg st="2" end="2"/>
                                            </p:txEl>
                                          </p:spTgt>
                                        </p:tgtEl>
                                        <p:attrNameLst>
                                          <p:attrName>ppt_x</p:attrName>
                                        </p:attrNameLst>
                                      </p:cBhvr>
                                      <p:tavLst>
                                        <p:tav tm="0">
                                          <p:val>
                                            <p:strVal val="#ppt_x-.2"/>
                                          </p:val>
                                        </p:tav>
                                        <p:tav tm="100000">
                                          <p:val>
                                            <p:strVal val="#ppt_x"/>
                                          </p:val>
                                        </p:tav>
                                      </p:tavLst>
                                    </p:anim>
                                    <p:anim calcmode="lin" valueType="num">
                                      <p:cBhvr>
                                        <p:cTn id="14" dur="500" fill="hold"/>
                                        <p:tgtEl>
                                          <p:spTgt spid="64515">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15" dur="500"/>
                                        <p:tgtEl>
                                          <p:spTgt spid="64515">
                                            <p:txEl>
                                              <p:pRg st="2" end="2"/>
                                            </p:txEl>
                                          </p:spTgt>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64521"/>
                                        </p:tgtEl>
                                        <p:attrNameLst>
                                          <p:attrName>style.visibility</p:attrName>
                                        </p:attrNameLst>
                                      </p:cBhvr>
                                      <p:to>
                                        <p:strVal val="visible"/>
                                      </p:to>
                                    </p:set>
                                    <p:animEffect transition="in" filter="dissolve">
                                      <p:cBhvr>
                                        <p:cTn id="19" dur="500"/>
                                        <p:tgtEl>
                                          <p:spTgt spid="64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type="title"/>
          </p:nvPr>
        </p:nvSpPr>
        <p:spPr>
          <a:xfrm>
            <a:off x="1316673" y="854710"/>
            <a:ext cx="7056437" cy="792163"/>
          </a:xfrm>
        </p:spPr>
        <p:txBody>
          <a:bodyPr vert="horz" wrap="square" lIns="91440" tIns="45720" rIns="91440" bIns="45720" anchor="ctr" anchorCtr="0"/>
          <a:lstStyle/>
          <a:p>
            <a:pPr eaLnBrk="1" hangingPunct="1"/>
            <a:r>
              <a:rPr lang="zh-CN" altLang="en-US" sz="3600" b="1" dirty="0">
                <a:solidFill>
                  <a:srgbClr val="FF5050"/>
                </a:solidFill>
                <a:latin typeface="华文中宋" panose="02010600040101010101" charset="-122"/>
                <a:ea typeface="华文中宋" panose="02010600040101010101" charset="-122"/>
                <a:cs typeface="华文中宋" panose="02010600040101010101" charset="-122"/>
              </a:rPr>
              <a:t>权利保障</a:t>
            </a:r>
          </a:p>
        </p:txBody>
      </p:sp>
      <p:sp>
        <p:nvSpPr>
          <p:cNvPr id="65539" name="Rectangle 3"/>
          <p:cNvSpPr/>
          <p:nvPr/>
        </p:nvSpPr>
        <p:spPr>
          <a:xfrm>
            <a:off x="941070" y="1762760"/>
            <a:ext cx="4283710" cy="3529330"/>
          </a:xfrm>
          <a:prstGeom prst="rect">
            <a:avLst/>
          </a:prstGeom>
          <a:noFill/>
          <a:ln w="9525">
            <a:noFill/>
          </a:ln>
        </p:spPr>
        <p:txBody>
          <a:bodyPr/>
          <a:lstStyle/>
          <a:p>
            <a:pPr marL="342900" indent="-342900" eaLnBrk="1" hangingPunct="1">
              <a:spcBef>
                <a:spcPct val="20000"/>
              </a:spcBef>
              <a:buChar char="•"/>
            </a:pPr>
            <a:r>
              <a:rPr lang="zh-CN" altLang="en-US" sz="2800" dirty="0">
                <a:latin typeface="华文中宋" panose="02010600040101010101" charset="-122"/>
                <a:ea typeface="华文中宋" panose="02010600040101010101" charset="-122"/>
              </a:rPr>
              <a:t>法律的重要使命就是充分尊重和保障公民的基本权利，不得以任何借口侵犯。</a:t>
            </a:r>
          </a:p>
          <a:p>
            <a:pPr marL="342900" indent="-342900" eaLnBrk="1" hangingPunct="1">
              <a:spcBef>
                <a:spcPct val="20000"/>
              </a:spcBef>
              <a:buChar char="•"/>
            </a:pPr>
            <a:endParaRPr lang="zh-CN" altLang="en-US" sz="2800" dirty="0">
              <a:latin typeface="华文中宋" panose="02010600040101010101" charset="-122"/>
              <a:ea typeface="华文中宋" panose="02010600040101010101" charset="-122"/>
            </a:endParaRPr>
          </a:p>
          <a:p>
            <a:pPr marL="342900" indent="-342900" eaLnBrk="1" hangingPunct="1">
              <a:spcBef>
                <a:spcPct val="20000"/>
              </a:spcBef>
              <a:buChar char="•"/>
            </a:pPr>
            <a:r>
              <a:rPr lang="zh-CN" altLang="en-US" sz="2800" dirty="0">
                <a:latin typeface="华文中宋" panose="02010600040101010101" charset="-122"/>
                <a:ea typeface="华文中宋" panose="02010600040101010101" charset="-122"/>
              </a:rPr>
              <a:t>权利的法律保障包括宪法保障、立法保障、行政保护和司法保障。</a:t>
            </a:r>
          </a:p>
        </p:txBody>
      </p:sp>
      <p:pic>
        <p:nvPicPr>
          <p:cNvPr id="65540" name="Picture 6" descr="142382787"/>
          <p:cNvPicPr>
            <a:picLocks noChangeAspect="1"/>
          </p:cNvPicPr>
          <p:nvPr/>
        </p:nvPicPr>
        <p:blipFill>
          <a:blip r:embed="rId2"/>
          <a:stretch>
            <a:fillRect/>
          </a:stretch>
        </p:blipFill>
        <p:spPr>
          <a:xfrm>
            <a:off x="6954520" y="1647190"/>
            <a:ext cx="4020185" cy="3977005"/>
          </a:xfrm>
          <a:prstGeom prst="rect">
            <a:avLst/>
          </a:prstGeom>
          <a:noFill/>
          <a:ln w="9525">
            <a:noFill/>
          </a:ln>
          <a:effectLst>
            <a:softEdge rad="12700"/>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65538"/>
                                        </p:tgtEl>
                                        <p:attrNameLst>
                                          <p:attrName>style.visibility</p:attrName>
                                        </p:attrNameLst>
                                      </p:cBhvr>
                                      <p:to>
                                        <p:strVal val="visible"/>
                                      </p:to>
                                    </p:set>
                                    <p:anim calcmode="lin" valueType="num">
                                      <p:cBhvr>
                                        <p:cTn id="7" dur="500" fill="hold"/>
                                        <p:tgtEl>
                                          <p:spTgt spid="65538"/>
                                        </p:tgtEl>
                                        <p:attrNameLst>
                                          <p:attrName>ppt_x</p:attrName>
                                        </p:attrNameLst>
                                      </p:cBhvr>
                                      <p:tavLst>
                                        <p:tav tm="0">
                                          <p:val>
                                            <p:strVal val="#ppt_x-.2"/>
                                          </p:val>
                                        </p:tav>
                                        <p:tav tm="100000">
                                          <p:val>
                                            <p:strVal val="#ppt_x"/>
                                          </p:val>
                                        </p:tav>
                                      </p:tavLst>
                                    </p:anim>
                                    <p:anim calcmode="lin" valueType="num">
                                      <p:cBhvr>
                                        <p:cTn id="8" dur="500" fill="hold"/>
                                        <p:tgtEl>
                                          <p:spTgt spid="65538"/>
                                        </p:tgtEl>
                                        <p:attrNameLst>
                                          <p:attrName>ppt_y</p:attrName>
                                        </p:attrNameLst>
                                      </p:cBhvr>
                                      <p:tavLst>
                                        <p:tav tm="0">
                                          <p:val>
                                            <p:strVal val="#ppt_y"/>
                                          </p:val>
                                        </p:tav>
                                        <p:tav tm="100000">
                                          <p:val>
                                            <p:strVal val="#ppt_y"/>
                                          </p:val>
                                        </p:tav>
                                      </p:tavLst>
                                    </p:anim>
                                    <p:animEffect transition="in" filter="wipe(right)" prLst="gradientSize: 0.1">
                                      <p:cBhvr>
                                        <p:cTn id="9" dur="500"/>
                                        <p:tgtEl>
                                          <p:spTgt spid="65538"/>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500" fill="hold">
                                          <p:stCondLst>
                                            <p:cond delay="0"/>
                                          </p:stCondLst>
                                        </p:cTn>
                                        <p:tgtEl>
                                          <p:spTgt spid="65539"/>
                                        </p:tgtEl>
                                        <p:attrNameLst>
                                          <p:attrName>style.visibility</p:attrName>
                                        </p:attrNameLst>
                                      </p:cBhvr>
                                      <p:to>
                                        <p:strVal val="visible"/>
                                      </p:to>
                                    </p:set>
                                    <p:anim calcmode="lin" valueType="num">
                                      <p:cBhvr>
                                        <p:cTn id="13" dur="500" fill="hold"/>
                                        <p:tgtEl>
                                          <p:spTgt spid="65539"/>
                                        </p:tgtEl>
                                        <p:attrNameLst>
                                          <p:attrName>ppt_x</p:attrName>
                                        </p:attrNameLst>
                                      </p:cBhvr>
                                      <p:tavLst>
                                        <p:tav tm="0">
                                          <p:val>
                                            <p:strVal val="#ppt_x-.2"/>
                                          </p:val>
                                        </p:tav>
                                        <p:tav tm="100000">
                                          <p:val>
                                            <p:strVal val="#ppt_x"/>
                                          </p:val>
                                        </p:tav>
                                      </p:tavLst>
                                    </p:anim>
                                    <p:anim calcmode="lin" valueType="num">
                                      <p:cBhvr>
                                        <p:cTn id="14" dur="500" fill="hold"/>
                                        <p:tgtEl>
                                          <p:spTgt spid="65539"/>
                                        </p:tgtEl>
                                        <p:attrNameLst>
                                          <p:attrName>ppt_y</p:attrName>
                                        </p:attrNameLst>
                                      </p:cBhvr>
                                      <p:tavLst>
                                        <p:tav tm="0">
                                          <p:val>
                                            <p:strVal val="#ppt_y"/>
                                          </p:val>
                                        </p:tav>
                                        <p:tav tm="100000">
                                          <p:val>
                                            <p:strVal val="#ppt_y"/>
                                          </p:val>
                                        </p:tav>
                                      </p:tavLst>
                                    </p:anim>
                                    <p:animEffect transition="in" filter="wipe(right)" prLst="gradientSize: 0.1">
                                      <p:cBhvr>
                                        <p:cTn id="15" dur="500"/>
                                        <p:tgtEl>
                                          <p:spTgt spid="65539"/>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65540"/>
                                        </p:tgtEl>
                                        <p:attrNameLst>
                                          <p:attrName>style.visibility</p:attrName>
                                        </p:attrNameLst>
                                      </p:cBhvr>
                                      <p:to>
                                        <p:strVal val="visible"/>
                                      </p:to>
                                    </p:set>
                                    <p:animEffect transition="in" filter="dissolve">
                                      <p:cBhvr>
                                        <p:cTn id="19" dur="500"/>
                                        <p:tgtEl>
                                          <p:spTgt spid="65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P spid="6553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p:cNvSpPr>
          <p:nvPr>
            <p:ph type="title"/>
          </p:nvPr>
        </p:nvSpPr>
        <p:spPr>
          <a:xfrm>
            <a:off x="1160463" y="916623"/>
            <a:ext cx="7056437" cy="792162"/>
          </a:xfrm>
        </p:spPr>
        <p:txBody>
          <a:bodyPr vert="horz" wrap="square" lIns="91440" tIns="45720" rIns="91440" bIns="45720" anchor="ctr" anchorCtr="0"/>
          <a:lstStyle/>
          <a:p>
            <a:pPr eaLnBrk="1" hangingPunct="1"/>
            <a:r>
              <a:rPr lang="zh-CN" altLang="en-US" sz="3600" b="1" dirty="0">
                <a:solidFill>
                  <a:srgbClr val="FF5050"/>
                </a:solidFill>
                <a:latin typeface="华文中宋" panose="02010600040101010101" charset="-122"/>
                <a:ea typeface="华文中宋" panose="02010600040101010101" charset="-122"/>
                <a:cs typeface="华文中宋" panose="02010600040101010101" charset="-122"/>
              </a:rPr>
              <a:t>正当程序</a:t>
            </a:r>
          </a:p>
        </p:txBody>
      </p:sp>
      <p:sp>
        <p:nvSpPr>
          <p:cNvPr id="66563" name="Rectangle 3"/>
          <p:cNvSpPr/>
          <p:nvPr/>
        </p:nvSpPr>
        <p:spPr>
          <a:xfrm>
            <a:off x="899160" y="2148205"/>
            <a:ext cx="4479290" cy="3529330"/>
          </a:xfrm>
          <a:prstGeom prst="rect">
            <a:avLst/>
          </a:prstGeom>
          <a:noFill/>
          <a:ln w="9525">
            <a:noFill/>
          </a:ln>
        </p:spPr>
        <p:txBody>
          <a:bodyPr/>
          <a:lstStyle/>
          <a:p>
            <a:pPr marL="342900" indent="-342900" eaLnBrk="1" hangingPunct="1">
              <a:spcBef>
                <a:spcPct val="20000"/>
              </a:spcBef>
              <a:buChar char="•"/>
            </a:pPr>
            <a:r>
              <a:rPr lang="zh-CN" altLang="en-US" sz="2800" dirty="0">
                <a:latin typeface="华文中宋" panose="02010600040101010101" charset="-122"/>
                <a:ea typeface="华文中宋" panose="02010600040101010101" charset="-122"/>
              </a:rPr>
              <a:t>程序问题与实体问题同等重要。</a:t>
            </a:r>
          </a:p>
          <a:p>
            <a:pPr marL="342900" indent="-342900" eaLnBrk="1" hangingPunct="1">
              <a:spcBef>
                <a:spcPct val="20000"/>
              </a:spcBef>
              <a:buChar char="•"/>
            </a:pPr>
            <a:endParaRPr lang="zh-CN" altLang="en-US" sz="2800" dirty="0">
              <a:latin typeface="华文中宋" panose="02010600040101010101" charset="-122"/>
              <a:ea typeface="华文中宋" panose="02010600040101010101" charset="-122"/>
            </a:endParaRPr>
          </a:p>
          <a:p>
            <a:pPr marL="342900" indent="-342900" eaLnBrk="1" hangingPunct="1">
              <a:spcBef>
                <a:spcPct val="20000"/>
              </a:spcBef>
              <a:buChar char="•"/>
            </a:pPr>
            <a:r>
              <a:rPr lang="zh-CN" altLang="en-US" sz="2800" dirty="0">
                <a:latin typeface="华文中宋" panose="02010600040101010101" charset="-122"/>
                <a:ea typeface="华文中宋" panose="02010600040101010101" charset="-122"/>
              </a:rPr>
              <a:t>程序的正当表现在程序的</a:t>
            </a:r>
            <a:r>
              <a:rPr lang="zh-CN" altLang="en-US" sz="2800" dirty="0">
                <a:solidFill>
                  <a:srgbClr val="FF0000"/>
                </a:solidFill>
                <a:latin typeface="华文中宋" panose="02010600040101010101" charset="-122"/>
                <a:ea typeface="华文中宋" panose="02010600040101010101" charset="-122"/>
              </a:rPr>
              <a:t>合法性、中立性、参与性、公开性、时限性</a:t>
            </a:r>
            <a:r>
              <a:rPr lang="zh-CN" altLang="en-US" sz="2800" dirty="0">
                <a:latin typeface="华文中宋" panose="02010600040101010101" charset="-122"/>
                <a:ea typeface="华文中宋" panose="02010600040101010101" charset="-122"/>
              </a:rPr>
              <a:t>等方面。</a:t>
            </a:r>
          </a:p>
        </p:txBody>
      </p:sp>
      <p:pic>
        <p:nvPicPr>
          <p:cNvPr id="66564" name="Picture 5" descr="508614"/>
          <p:cNvPicPr>
            <a:picLocks noChangeAspect="1"/>
          </p:cNvPicPr>
          <p:nvPr/>
        </p:nvPicPr>
        <p:blipFill>
          <a:blip r:embed="rId2"/>
          <a:srcRect r="13947" b="52222"/>
          <a:stretch>
            <a:fillRect/>
          </a:stretch>
        </p:blipFill>
        <p:spPr>
          <a:xfrm>
            <a:off x="7072630" y="1995805"/>
            <a:ext cx="3611245" cy="3251835"/>
          </a:xfrm>
          <a:prstGeom prst="rect">
            <a:avLst/>
          </a:prstGeom>
          <a:noFill/>
          <a:ln w="9525">
            <a:noFill/>
          </a:ln>
          <a:effectLst>
            <a:softEdge rad="12700"/>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66562"/>
                                        </p:tgtEl>
                                        <p:attrNameLst>
                                          <p:attrName>style.visibility</p:attrName>
                                        </p:attrNameLst>
                                      </p:cBhvr>
                                      <p:to>
                                        <p:strVal val="visible"/>
                                      </p:to>
                                    </p:set>
                                    <p:anim calcmode="lin" valueType="num">
                                      <p:cBhvr>
                                        <p:cTn id="7" dur="500" fill="hold"/>
                                        <p:tgtEl>
                                          <p:spTgt spid="66562"/>
                                        </p:tgtEl>
                                        <p:attrNameLst>
                                          <p:attrName>ppt_x</p:attrName>
                                        </p:attrNameLst>
                                      </p:cBhvr>
                                      <p:tavLst>
                                        <p:tav tm="0">
                                          <p:val>
                                            <p:strVal val="#ppt_x-.2"/>
                                          </p:val>
                                        </p:tav>
                                        <p:tav tm="100000">
                                          <p:val>
                                            <p:strVal val="#ppt_x"/>
                                          </p:val>
                                        </p:tav>
                                      </p:tavLst>
                                    </p:anim>
                                    <p:anim calcmode="lin" valueType="num">
                                      <p:cBhvr>
                                        <p:cTn id="8" dur="500" fill="hold"/>
                                        <p:tgtEl>
                                          <p:spTgt spid="66562"/>
                                        </p:tgtEl>
                                        <p:attrNameLst>
                                          <p:attrName>ppt_y</p:attrName>
                                        </p:attrNameLst>
                                      </p:cBhvr>
                                      <p:tavLst>
                                        <p:tav tm="0">
                                          <p:val>
                                            <p:strVal val="#ppt_y"/>
                                          </p:val>
                                        </p:tav>
                                        <p:tav tm="100000">
                                          <p:val>
                                            <p:strVal val="#ppt_y"/>
                                          </p:val>
                                        </p:tav>
                                      </p:tavLst>
                                    </p:anim>
                                    <p:animEffect transition="in" filter="wipe(right)" prLst="gradientSize: 0.1">
                                      <p:cBhvr>
                                        <p:cTn id="9" dur="500"/>
                                        <p:tgtEl>
                                          <p:spTgt spid="66562"/>
                                        </p:tgtEl>
                                      </p:cBhvr>
                                    </p:animEffect>
                                  </p:childTnLst>
                                </p:cTn>
                              </p:par>
                            </p:childTnLst>
                          </p:cTn>
                        </p:par>
                        <p:par>
                          <p:cTn id="10" fill="hold">
                            <p:stCondLst>
                              <p:cond delay="500"/>
                            </p:stCondLst>
                            <p:childTnLst>
                              <p:par>
                                <p:cTn id="11" presetID="29" presetClass="entr" presetSubtype="0" fill="hold" grpId="0" nodeType="afterEffect">
                                  <p:stCondLst>
                                    <p:cond delay="0"/>
                                  </p:stCondLst>
                                  <p:childTnLst>
                                    <p:set>
                                      <p:cBhvr>
                                        <p:cTn id="12" dur="500" fill="hold">
                                          <p:stCondLst>
                                            <p:cond delay="0"/>
                                          </p:stCondLst>
                                        </p:cTn>
                                        <p:tgtEl>
                                          <p:spTgt spid="66563"/>
                                        </p:tgtEl>
                                        <p:attrNameLst>
                                          <p:attrName>style.visibility</p:attrName>
                                        </p:attrNameLst>
                                      </p:cBhvr>
                                      <p:to>
                                        <p:strVal val="visible"/>
                                      </p:to>
                                    </p:set>
                                    <p:anim calcmode="lin" valueType="num">
                                      <p:cBhvr>
                                        <p:cTn id="13" dur="500" fill="hold"/>
                                        <p:tgtEl>
                                          <p:spTgt spid="66563"/>
                                        </p:tgtEl>
                                        <p:attrNameLst>
                                          <p:attrName>ppt_x</p:attrName>
                                        </p:attrNameLst>
                                      </p:cBhvr>
                                      <p:tavLst>
                                        <p:tav tm="0">
                                          <p:val>
                                            <p:strVal val="#ppt_x-.2"/>
                                          </p:val>
                                        </p:tav>
                                        <p:tav tm="100000">
                                          <p:val>
                                            <p:strVal val="#ppt_x"/>
                                          </p:val>
                                        </p:tav>
                                      </p:tavLst>
                                    </p:anim>
                                    <p:anim calcmode="lin" valueType="num">
                                      <p:cBhvr>
                                        <p:cTn id="14" dur="500" fill="hold"/>
                                        <p:tgtEl>
                                          <p:spTgt spid="66563"/>
                                        </p:tgtEl>
                                        <p:attrNameLst>
                                          <p:attrName>ppt_y</p:attrName>
                                        </p:attrNameLst>
                                      </p:cBhvr>
                                      <p:tavLst>
                                        <p:tav tm="0">
                                          <p:val>
                                            <p:strVal val="#ppt_y"/>
                                          </p:val>
                                        </p:tav>
                                        <p:tav tm="100000">
                                          <p:val>
                                            <p:strVal val="#ppt_y"/>
                                          </p:val>
                                        </p:tav>
                                      </p:tavLst>
                                    </p:anim>
                                    <p:animEffect transition="in" filter="wipe(right)" prLst="gradientSize: 0.1">
                                      <p:cBhvr>
                                        <p:cTn id="15" dur="500"/>
                                        <p:tgtEl>
                                          <p:spTgt spid="66563"/>
                                        </p:tgtEl>
                                      </p:cBhvr>
                                    </p:animEffec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66564"/>
                                        </p:tgtEl>
                                        <p:attrNameLst>
                                          <p:attrName>style.visibility</p:attrName>
                                        </p:attrNameLst>
                                      </p:cBhvr>
                                      <p:to>
                                        <p:strVal val="visible"/>
                                      </p:to>
                                    </p:set>
                                    <p:animEffect transition="in" filter="dissolve">
                                      <p:cBhvr>
                                        <p:cTn id="19" dur="500"/>
                                        <p:tgtEl>
                                          <p:spTgt spid="66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p:bldP spid="6656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WordArt 3"/>
          <p:cNvSpPr>
            <a:spLocks noTextEdit="1"/>
          </p:cNvSpPr>
          <p:nvPr/>
        </p:nvSpPr>
        <p:spPr>
          <a:xfrm>
            <a:off x="530543" y="1390333"/>
            <a:ext cx="2530475" cy="3128962"/>
          </a:xfrm>
          <a:prstGeom prst="rect">
            <a:avLst/>
          </a:prstGeom>
          <a:effectLst>
            <a:reflection blurRad="6350" stA="23000" endA="300" endPos="40000" dir="5400000" sy="-100000" algn="bl" rotWithShape="0"/>
            <a:softEdge rad="31750"/>
          </a:effectLst>
        </p:spPr>
        <p:txBody>
          <a:bodyPr wrap="none" fromWordArt="1">
            <a:prstTxWarp prst="textPlain">
              <a:avLst>
                <a:gd name="adj" fmla="val 50000"/>
              </a:avLst>
            </a:prstTxWarp>
            <a:normAutofit/>
          </a:bodyPr>
          <a:lstStyle/>
          <a:p>
            <a:pPr algn="ctr"/>
            <a:r>
              <a:rPr lang="zh-CN" altLang="en-US" sz="9600">
                <a:ln w="19050" cap="flat" cmpd="sng">
                  <a:solidFill>
                    <a:srgbClr val="99CCFF"/>
                  </a:solidFill>
                  <a:prstDash val="solid"/>
                  <a:headEnd type="none" w="med" len="med"/>
                  <a:tailEnd type="none" w="med" len="med"/>
                </a:ln>
                <a:solidFill>
                  <a:srgbClr val="FF0000"/>
                </a:solidFill>
                <a:effectLst>
                  <a:outerShdw dist="35921" dir="2699999" algn="ctr" rotWithShape="0">
                    <a:srgbClr val="990000"/>
                  </a:outerShdw>
                </a:effectLst>
                <a:latin typeface="隶书" panose="02010509060101010101" pitchFamily="49" charset="-122"/>
                <a:ea typeface="隶书" panose="02010509060101010101" pitchFamily="49" charset="-122"/>
              </a:rPr>
              <a:t>灋</a:t>
            </a:r>
          </a:p>
        </p:txBody>
      </p:sp>
      <p:sp>
        <p:nvSpPr>
          <p:cNvPr id="10247" name="Rectangle 7"/>
          <p:cNvSpPr/>
          <p:nvPr/>
        </p:nvSpPr>
        <p:spPr>
          <a:xfrm>
            <a:off x="4589145" y="1506855"/>
            <a:ext cx="7046595" cy="3326765"/>
          </a:xfrm>
          <a:prstGeom prst="rect">
            <a:avLst/>
          </a:prstGeom>
          <a:noFill/>
          <a:ln w="9525">
            <a:noFill/>
          </a:ln>
        </p:spPr>
        <p:txBody>
          <a:bodyPr/>
          <a:lstStyle/>
          <a:p>
            <a:pPr marL="342900" indent="-342900" eaLnBrk="1" hangingPunct="1">
              <a:spcBef>
                <a:spcPct val="20000"/>
              </a:spcBef>
              <a:buChar char="•"/>
            </a:pPr>
            <a:r>
              <a:rPr lang="zh-CN" altLang="en-US" sz="2800" dirty="0">
                <a:latin typeface="华文中宋" panose="02010600040101010101" charset="-122"/>
                <a:ea typeface="华文中宋" panose="02010600040101010101" charset="-122"/>
                <a:cs typeface="华文中宋" panose="02010600040101010101" charset="-122"/>
              </a:rPr>
              <a:t>左部在中国文字中代表“水”，象征法的公平；</a:t>
            </a:r>
          </a:p>
          <a:p>
            <a:pPr marL="342900" indent="-342900" eaLnBrk="1" hangingPunct="1">
              <a:spcBef>
                <a:spcPct val="20000"/>
              </a:spcBef>
              <a:buChar char="•"/>
            </a:pPr>
            <a:endParaRPr lang="zh-CN" altLang="en-US" sz="2800" dirty="0">
              <a:latin typeface="华文中宋" panose="02010600040101010101" charset="-122"/>
              <a:ea typeface="华文中宋" panose="02010600040101010101" charset="-122"/>
              <a:cs typeface="华文中宋" panose="02010600040101010101" charset="-122"/>
            </a:endParaRPr>
          </a:p>
          <a:p>
            <a:pPr marL="342900" indent="-342900" eaLnBrk="1" hangingPunct="1">
              <a:spcBef>
                <a:spcPct val="20000"/>
              </a:spcBef>
              <a:buChar char="•"/>
            </a:pPr>
            <a:r>
              <a:rPr lang="zh-CN" altLang="en-US" sz="2800" dirty="0">
                <a:latin typeface="华文中宋" panose="02010600040101010101" charset="-122"/>
                <a:ea typeface="华文中宋" panose="02010600040101010101" charset="-122"/>
                <a:cs typeface="华文中宋" panose="02010600040101010101" charset="-122"/>
              </a:rPr>
              <a:t>右上部代表中国古代传说中的一种能辨曲直、断疑案的神兽；</a:t>
            </a:r>
          </a:p>
          <a:p>
            <a:pPr marL="342900" indent="-342900" eaLnBrk="1" hangingPunct="1">
              <a:spcBef>
                <a:spcPct val="20000"/>
              </a:spcBef>
              <a:buChar char="•"/>
            </a:pPr>
            <a:endParaRPr lang="zh-CN" altLang="en-US" sz="2800" dirty="0">
              <a:latin typeface="华文中宋" panose="02010600040101010101" charset="-122"/>
              <a:ea typeface="华文中宋" panose="02010600040101010101" charset="-122"/>
              <a:cs typeface="华文中宋" panose="02010600040101010101" charset="-122"/>
            </a:endParaRPr>
          </a:p>
          <a:p>
            <a:pPr marL="342900" indent="-342900" eaLnBrk="1" hangingPunct="1">
              <a:spcBef>
                <a:spcPct val="20000"/>
              </a:spcBef>
              <a:buChar char="•"/>
            </a:pPr>
            <a:r>
              <a:rPr lang="zh-CN" altLang="en-US" sz="2800" dirty="0">
                <a:latin typeface="华文中宋" panose="02010600040101010101" charset="-122"/>
                <a:ea typeface="华文中宋" panose="02010600040101010101" charset="-122"/>
                <a:cs typeface="华文中宋" panose="02010600040101010101" charset="-122"/>
              </a:rPr>
              <a:t>右下部表示被该神兽的独角顶触的当事人均应败诉</a:t>
            </a:r>
            <a:r>
              <a:rPr lang="en-US" altLang="zh-CN" sz="2800" dirty="0">
                <a:latin typeface="华文中宋" panose="02010600040101010101" charset="-122"/>
                <a:ea typeface="华文中宋" panose="02010600040101010101" charset="-122"/>
                <a:cs typeface="华文中宋" panose="02010600040101010101" charset="-122"/>
              </a:rPr>
              <a:t>-----</a:t>
            </a:r>
            <a:r>
              <a:rPr lang="zh-CN" altLang="en-US" sz="2800" dirty="0">
                <a:latin typeface="华文中宋" panose="02010600040101010101" charset="-122"/>
                <a:ea typeface="华文中宋" panose="02010600040101010101" charset="-122"/>
                <a:cs typeface="华文中宋" panose="02010600040101010101" charset="-122"/>
              </a:rPr>
              <a:t>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childTnLst>
                                    <p:set>
                                      <p:cBhvr>
                                        <p:cTn id="6" dur="1" fill="hold">
                                          <p:stCondLst>
                                            <p:cond delay="0"/>
                                          </p:stCondLst>
                                        </p:cTn>
                                        <p:tgtEl>
                                          <p:spTgt spid="10243"/>
                                        </p:tgtEl>
                                        <p:attrNameLst>
                                          <p:attrName>style.visibility</p:attrName>
                                        </p:attrNameLst>
                                      </p:cBhvr>
                                      <p:to>
                                        <p:strVal val="visible"/>
                                      </p:to>
                                    </p:set>
                                    <p:anim calcmode="lin" valueType="num">
                                      <p:cBhvr additive="base">
                                        <p:cTn id="7" dur="500" fill="hold"/>
                                        <p:tgtEl>
                                          <p:spTgt spid="10243"/>
                                        </p:tgtEl>
                                        <p:attrNameLst>
                                          <p:attrName>ppt_x</p:attrName>
                                        </p:attrNameLst>
                                      </p:cBhvr>
                                      <p:tavLst>
                                        <p:tav tm="0">
                                          <p:val>
                                            <p:strVal val="#ppt_x"/>
                                          </p:val>
                                        </p:tav>
                                        <p:tav tm="100000">
                                          <p:val>
                                            <p:strVal val="#ppt_x"/>
                                          </p:val>
                                        </p:tav>
                                      </p:tavLst>
                                    </p:anim>
                                    <p:anim calcmode="lin" valueType="num">
                                      <p:cBhvr additive="base">
                                        <p:cTn id="8" dur="500" fill="hold"/>
                                        <p:tgtEl>
                                          <p:spTgt spid="1024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9" presetClass="entr" presetSubtype="0" fill="hold" grpId="0" nodeType="afterEffect">
                                  <p:stCondLst>
                                    <p:cond delay="0"/>
                                  </p:stCondLst>
                                  <p:childTnLst>
                                    <p:set>
                                      <p:cBhvr>
                                        <p:cTn id="11" dur="1" fill="hold">
                                          <p:stCondLst>
                                            <p:cond delay="0"/>
                                          </p:stCondLst>
                                        </p:cTn>
                                        <p:tgtEl>
                                          <p:spTgt spid="10247"/>
                                        </p:tgtEl>
                                        <p:attrNameLst>
                                          <p:attrName>style.visibility</p:attrName>
                                        </p:attrNameLst>
                                      </p:cBhvr>
                                      <p:to>
                                        <p:strVal val="visible"/>
                                      </p:to>
                                    </p:set>
                                    <p:anim calcmode="lin" valueType="num">
                                      <p:cBhvr>
                                        <p:cTn id="12" dur="1000" fill="hold"/>
                                        <p:tgtEl>
                                          <p:spTgt spid="10247"/>
                                        </p:tgtEl>
                                        <p:attrNameLst>
                                          <p:attrName>ppt_x</p:attrName>
                                        </p:attrNameLst>
                                      </p:cBhvr>
                                      <p:tavLst>
                                        <p:tav tm="0">
                                          <p:val>
                                            <p:strVal val="#ppt_x-.2"/>
                                          </p:val>
                                        </p:tav>
                                        <p:tav tm="100000">
                                          <p:val>
                                            <p:strVal val="#ppt_x"/>
                                          </p:val>
                                        </p:tav>
                                      </p:tavLst>
                                    </p:anim>
                                    <p:anim calcmode="lin" valueType="num">
                                      <p:cBhvr>
                                        <p:cTn id="13" dur="1000" fill="hold"/>
                                        <p:tgtEl>
                                          <p:spTgt spid="10247"/>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1" animBg="1"/>
      <p:bldP spid="1024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p:cNvSpPr>
          <p:nvPr>
            <p:ph type="title"/>
          </p:nvPr>
        </p:nvSpPr>
        <p:spPr>
          <a:xfrm>
            <a:off x="695325" y="893445"/>
            <a:ext cx="5976938" cy="792163"/>
          </a:xfrm>
        </p:spPr>
        <p:txBody>
          <a:bodyPr vert="horz" wrap="square" lIns="91440" tIns="45720" rIns="91440" bIns="45720" anchor="ctr" anchorCtr="0"/>
          <a:lstStyle/>
          <a:p>
            <a:pPr eaLnBrk="1" hangingPunct="1"/>
            <a:r>
              <a:rPr lang="zh-CN" altLang="en-US" sz="2800" b="1" dirty="0">
                <a:solidFill>
                  <a:srgbClr val="FF5050"/>
                </a:solidFill>
                <a:latin typeface="华文中宋" panose="02010600040101010101" charset="-122"/>
                <a:ea typeface="华文中宋" panose="02010600040101010101" charset="-122"/>
                <a:cs typeface="华文中宋" panose="02010600040101010101" charset="-122"/>
              </a:rPr>
              <a:t>3、培养法治思维的途径</a:t>
            </a:r>
          </a:p>
        </p:txBody>
      </p:sp>
      <p:sp>
        <p:nvSpPr>
          <p:cNvPr id="67587" name="Rectangle 3"/>
          <p:cNvSpPr>
            <a:spLocks noGrp="1"/>
          </p:cNvSpPr>
          <p:nvPr>
            <p:ph idx="1"/>
          </p:nvPr>
        </p:nvSpPr>
        <p:spPr>
          <a:xfrm>
            <a:off x="2279650" y="2650173"/>
            <a:ext cx="4392613" cy="3240087"/>
          </a:xfrm>
        </p:spPr>
        <p:txBody>
          <a:bodyPr vert="horz" wrap="square" lIns="91440" tIns="45720" rIns="91440" bIns="45720" anchor="t" anchorCtr="0"/>
          <a:lstStyle/>
          <a:p>
            <a:pPr eaLnBrk="1" hangingPunct="1"/>
            <a:endParaRPr lang="zh-CN" altLang="en-US" sz="2400" b="1" dirty="0">
              <a:latin typeface="华文中宋" panose="02010600040101010101" charset="-122"/>
              <a:ea typeface="华文中宋" panose="02010600040101010101" charset="-122"/>
            </a:endParaRPr>
          </a:p>
          <a:p>
            <a:pPr eaLnBrk="1" hangingPunct="1"/>
            <a:endParaRPr lang="zh-CN" altLang="en-US" sz="2400" b="1" dirty="0">
              <a:latin typeface="华文中宋" panose="02010600040101010101" charset="-122"/>
              <a:ea typeface="华文中宋" panose="02010600040101010101" charset="-122"/>
            </a:endParaRPr>
          </a:p>
          <a:p>
            <a:pPr eaLnBrk="1" hangingPunct="1"/>
            <a:endParaRPr lang="zh-CN" altLang="en-US" sz="2400" b="1" dirty="0">
              <a:latin typeface="华文中宋" panose="02010600040101010101" charset="-122"/>
              <a:ea typeface="华文中宋" panose="02010600040101010101" charset="-122"/>
            </a:endParaRPr>
          </a:p>
        </p:txBody>
      </p:sp>
      <p:grpSp>
        <p:nvGrpSpPr>
          <p:cNvPr id="67588" name="Group 4"/>
          <p:cNvGrpSpPr/>
          <p:nvPr/>
        </p:nvGrpSpPr>
        <p:grpSpPr>
          <a:xfrm>
            <a:off x="2290445" y="2034858"/>
            <a:ext cx="6858000" cy="707687"/>
            <a:chOff x="912" y="1008"/>
            <a:chExt cx="3984" cy="911"/>
          </a:xfrm>
        </p:grpSpPr>
        <p:sp>
          <p:nvSpPr>
            <p:cNvPr id="74780" name="AutoShape 5"/>
            <p:cNvSpPr>
              <a:spLocks noChangeArrowheads="1"/>
            </p:cNvSpPr>
            <p:nvPr/>
          </p:nvSpPr>
          <p:spPr bwMode="gray">
            <a:xfrm>
              <a:off x="912" y="1008"/>
              <a:ext cx="3984" cy="911"/>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华文中宋" panose="02010600040101010101" charset="-122"/>
                <a:ea typeface="华文中宋" panose="02010600040101010101" charset="-122"/>
                <a:cs typeface="+mn-cs"/>
              </a:endParaRPr>
            </a:p>
          </p:txBody>
        </p:sp>
        <p:grpSp>
          <p:nvGrpSpPr>
            <p:cNvPr id="67613" name="Group 6"/>
            <p:cNvGrpSpPr/>
            <p:nvPr/>
          </p:nvGrpSpPr>
          <p:grpSpPr>
            <a:xfrm>
              <a:off x="999" y="1092"/>
              <a:ext cx="768" cy="779"/>
              <a:chOff x="999" y="1092"/>
              <a:chExt cx="768" cy="779"/>
            </a:xfrm>
          </p:grpSpPr>
          <p:sp>
            <p:nvSpPr>
              <p:cNvPr id="689159" name="AutoShape 7"/>
              <p:cNvSpPr>
                <a:spLocks noChangeArrowheads="1"/>
              </p:cNvSpPr>
              <p:nvPr/>
            </p:nvSpPr>
            <p:spPr bwMode="gray">
              <a:xfrm>
                <a:off x="999" y="1092"/>
                <a:ext cx="768" cy="746"/>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华文中宋" panose="02010600040101010101" charset="-122"/>
                  <a:ea typeface="华文中宋" panose="02010600040101010101" charset="-122"/>
                  <a:cs typeface="+mn-cs"/>
                </a:endParaRPr>
              </a:p>
            </p:txBody>
          </p:sp>
          <p:sp>
            <p:nvSpPr>
              <p:cNvPr id="689160" name="Freeform 8"/>
              <p:cNvSpPr/>
              <p:nvPr/>
            </p:nvSpPr>
            <p:spPr bwMode="gray">
              <a:xfrm>
                <a:off x="1047" y="1139"/>
                <a:ext cx="383" cy="374"/>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华文中宋" panose="02010600040101010101" charset="-122"/>
                  <a:ea typeface="华文中宋" panose="02010600040101010101" charset="-122"/>
                  <a:cs typeface="+mn-cs"/>
                </a:endParaRPr>
              </a:p>
            </p:txBody>
          </p:sp>
          <p:sp>
            <p:nvSpPr>
              <p:cNvPr id="689161" name="Text Box 9"/>
              <p:cNvSpPr txBox="1">
                <a:spLocks noChangeArrowheads="1"/>
              </p:cNvSpPr>
              <p:nvPr/>
            </p:nvSpPr>
            <p:spPr bwMode="gray">
              <a:xfrm>
                <a:off x="1284" y="1278"/>
                <a:ext cx="180" cy="593"/>
              </a:xfrm>
              <a:prstGeom prst="rect">
                <a:avLst/>
              </a:prstGeom>
              <a:noFill/>
              <a:ln w="9525" algn="ctr">
                <a:noFill/>
                <a:miter lim="800000"/>
              </a:ln>
              <a:effectLst/>
            </p:spPr>
            <p:txBody>
              <a:bodyPr wrap="none">
                <a:spAutoFit/>
              </a:bodyPr>
              <a:lstStyle/>
              <a:p>
                <a:pPr marR="0" algn="ctr" defTabSz="914400">
                  <a:buClrTx/>
                  <a:buSzTx/>
                  <a:buFontTx/>
                  <a:buNone/>
                  <a:defRPr/>
                </a:pPr>
                <a:endParaRPr kumimoji="0" lang="zh-CN" altLang="en-US" sz="2400" kern="1200" cap="none" spc="0" normalizeH="0" baseline="0" noProof="0">
                  <a:solidFill>
                    <a:srgbClr val="FFFFFF"/>
                  </a:solidFill>
                  <a:effectLst>
                    <a:outerShdw blurRad="38100" dist="38100" dir="2700000" algn="tl">
                      <a:srgbClr val="C0C0C0"/>
                    </a:outerShdw>
                  </a:effectLst>
                  <a:latin typeface="华文中宋" panose="02010600040101010101" charset="-122"/>
                  <a:ea typeface="华文中宋" panose="02010600040101010101" charset="-122"/>
                  <a:cs typeface="+mn-cs"/>
                </a:endParaRPr>
              </a:p>
            </p:txBody>
          </p:sp>
        </p:grpSp>
        <p:sp>
          <p:nvSpPr>
            <p:cNvPr id="67614" name="Text Box 10"/>
            <p:cNvSpPr txBox="1"/>
            <p:nvPr/>
          </p:nvSpPr>
          <p:spPr>
            <a:xfrm>
              <a:off x="1872" y="1147"/>
              <a:ext cx="2928" cy="593"/>
            </a:xfrm>
            <a:prstGeom prst="rect">
              <a:avLst/>
            </a:prstGeom>
            <a:noFill/>
            <a:ln w="9525">
              <a:noFill/>
            </a:ln>
          </p:spPr>
          <p:txBody>
            <a:bodyPr>
              <a:spAutoFit/>
            </a:bodyPr>
            <a:lstStyle/>
            <a:p>
              <a:pPr algn="ctr"/>
              <a:endParaRPr lang="zh-CN" altLang="en-US" sz="2400" dirty="0">
                <a:solidFill>
                  <a:srgbClr val="000000"/>
                </a:solidFill>
                <a:latin typeface="华文中宋" panose="02010600040101010101" charset="-122"/>
                <a:ea typeface="华文中宋" panose="02010600040101010101" charset="-122"/>
              </a:endParaRPr>
            </a:p>
          </p:txBody>
        </p:sp>
      </p:grpSp>
      <p:grpSp>
        <p:nvGrpSpPr>
          <p:cNvPr id="67589" name="Group 11"/>
          <p:cNvGrpSpPr/>
          <p:nvPr/>
        </p:nvGrpSpPr>
        <p:grpSpPr>
          <a:xfrm>
            <a:off x="2310130" y="3165158"/>
            <a:ext cx="6929438" cy="687065"/>
            <a:chOff x="912" y="3036"/>
            <a:chExt cx="3984" cy="912"/>
          </a:xfrm>
        </p:grpSpPr>
        <p:sp>
          <p:nvSpPr>
            <p:cNvPr id="74774" name="AutoShape 12"/>
            <p:cNvSpPr>
              <a:spLocks noChangeArrowheads="1"/>
            </p:cNvSpPr>
            <p:nvPr/>
          </p:nvSpPr>
          <p:spPr bwMode="gray">
            <a:xfrm>
              <a:off x="912" y="3036"/>
              <a:ext cx="3984" cy="912"/>
            </a:xfrm>
            <a:prstGeom prst="roundRect">
              <a:avLst>
                <a:gd name="adj" fmla="val 10889"/>
              </a:avLst>
            </a:prstGeom>
            <a:gradFill rotWithShape="1">
              <a:gsLst>
                <a:gs pos="0">
                  <a:srgbClr val="DDDDDD"/>
                </a:gs>
                <a:gs pos="50000">
                  <a:srgbClr val="EEEEEE"/>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华文中宋" panose="02010600040101010101" charset="-122"/>
                <a:ea typeface="华文中宋" panose="02010600040101010101" charset="-122"/>
                <a:cs typeface="+mn-cs"/>
              </a:endParaRPr>
            </a:p>
          </p:txBody>
        </p:sp>
        <p:grpSp>
          <p:nvGrpSpPr>
            <p:cNvPr id="67607" name="Group 13"/>
            <p:cNvGrpSpPr/>
            <p:nvPr/>
          </p:nvGrpSpPr>
          <p:grpSpPr>
            <a:xfrm>
              <a:off x="999" y="3120"/>
              <a:ext cx="769" cy="801"/>
              <a:chOff x="999" y="3120"/>
              <a:chExt cx="769" cy="801"/>
            </a:xfrm>
          </p:grpSpPr>
          <p:sp>
            <p:nvSpPr>
              <p:cNvPr id="689166" name="AutoShape 14"/>
              <p:cNvSpPr>
                <a:spLocks noChangeArrowheads="1"/>
              </p:cNvSpPr>
              <p:nvPr/>
            </p:nvSpPr>
            <p:spPr bwMode="gray">
              <a:xfrm>
                <a:off x="999" y="3120"/>
                <a:ext cx="769" cy="746"/>
              </a:xfrm>
              <a:prstGeom prst="roundRect">
                <a:avLst>
                  <a:gd name="adj" fmla="val 11921"/>
                </a:avLst>
              </a:prstGeom>
              <a:gradFill rotWithShape="1">
                <a:gsLst>
                  <a:gs pos="0">
                    <a:schemeClr val="accent2">
                      <a:gamma/>
                      <a:tint val="63529"/>
                      <a:invGamma/>
                    </a:schemeClr>
                  </a:gs>
                  <a:gs pos="100000">
                    <a:schemeClr val="accent2"/>
                  </a:gs>
                </a:gsLst>
                <a:lin ang="5400000" scaled="1"/>
              </a:gradFill>
              <a:ln w="38100">
                <a:solidFill>
                  <a:schemeClr val="bg1"/>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华文中宋" panose="02010600040101010101" charset="-122"/>
                  <a:ea typeface="华文中宋" panose="02010600040101010101" charset="-122"/>
                  <a:cs typeface="+mn-cs"/>
                </a:endParaRPr>
              </a:p>
            </p:txBody>
          </p:sp>
          <p:sp>
            <p:nvSpPr>
              <p:cNvPr id="689167" name="Freeform 15"/>
              <p:cNvSpPr/>
              <p:nvPr/>
            </p:nvSpPr>
            <p:spPr bwMode="gray">
              <a:xfrm>
                <a:off x="1047" y="3169"/>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gamma/>
                      <a:tint val="48627"/>
                      <a:invGamma/>
                    </a:schemeClr>
                  </a:gs>
                  <a:gs pos="100000">
                    <a:schemeClr val="accent2">
                      <a:alpha val="0"/>
                    </a:schemeClr>
                  </a:gs>
                </a:gsLst>
                <a:lin ang="2700000" scaled="1"/>
              </a:gra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华文中宋" panose="02010600040101010101" charset="-122"/>
                  <a:ea typeface="华文中宋" panose="02010600040101010101" charset="-122"/>
                  <a:cs typeface="+mn-cs"/>
                </a:endParaRPr>
              </a:p>
            </p:txBody>
          </p:sp>
          <p:sp>
            <p:nvSpPr>
              <p:cNvPr id="689168" name="Text Box 16"/>
              <p:cNvSpPr txBox="1">
                <a:spLocks noChangeArrowheads="1"/>
              </p:cNvSpPr>
              <p:nvPr/>
            </p:nvSpPr>
            <p:spPr bwMode="gray">
              <a:xfrm>
                <a:off x="1283" y="3310"/>
                <a:ext cx="178" cy="611"/>
              </a:xfrm>
              <a:prstGeom prst="rect">
                <a:avLst/>
              </a:prstGeom>
              <a:noFill/>
              <a:ln w="9525" algn="ctr">
                <a:noFill/>
                <a:miter lim="800000"/>
              </a:ln>
              <a:effectLst/>
            </p:spPr>
            <p:txBody>
              <a:bodyPr wrap="none">
                <a:spAutoFit/>
              </a:bodyPr>
              <a:lstStyle/>
              <a:p>
                <a:pPr marR="0" algn="ctr" defTabSz="914400">
                  <a:buClrTx/>
                  <a:buSzTx/>
                  <a:buFontTx/>
                  <a:buNone/>
                  <a:defRPr/>
                </a:pPr>
                <a:endParaRPr kumimoji="0" lang="zh-CN" altLang="en-US" sz="2400" kern="1200" cap="none" spc="0" normalizeH="0" baseline="0" noProof="0">
                  <a:solidFill>
                    <a:srgbClr val="FFFFFF"/>
                  </a:solidFill>
                  <a:effectLst>
                    <a:outerShdw blurRad="38100" dist="38100" dir="2700000" algn="tl">
                      <a:srgbClr val="C0C0C0"/>
                    </a:outerShdw>
                  </a:effectLst>
                  <a:latin typeface="华文中宋" panose="02010600040101010101" charset="-122"/>
                  <a:ea typeface="华文中宋" panose="02010600040101010101" charset="-122"/>
                  <a:cs typeface="+mn-cs"/>
                </a:endParaRPr>
              </a:p>
            </p:txBody>
          </p:sp>
        </p:grpSp>
        <p:sp>
          <p:nvSpPr>
            <p:cNvPr id="67608" name="Text Box 17"/>
            <p:cNvSpPr txBox="1"/>
            <p:nvPr/>
          </p:nvSpPr>
          <p:spPr>
            <a:xfrm>
              <a:off x="1980" y="3206"/>
              <a:ext cx="2834" cy="611"/>
            </a:xfrm>
            <a:prstGeom prst="rect">
              <a:avLst/>
            </a:prstGeom>
            <a:noFill/>
            <a:ln w="9525">
              <a:noFill/>
            </a:ln>
          </p:spPr>
          <p:txBody>
            <a:bodyPr>
              <a:spAutoFit/>
            </a:bodyPr>
            <a:lstStyle/>
            <a:p>
              <a:pPr eaLnBrk="1" hangingPunct="1"/>
              <a:r>
                <a:rPr lang="zh-CN" altLang="en-US" sz="2400" dirty="0">
                  <a:latin typeface="华文中宋" panose="02010600040101010101" charset="-122"/>
                  <a:ea typeface="华文中宋" panose="02010600040101010101" charset="-122"/>
                </a:rPr>
                <a:t>掌握法律方法</a:t>
              </a:r>
            </a:p>
          </p:txBody>
        </p:sp>
      </p:grpSp>
      <p:grpSp>
        <p:nvGrpSpPr>
          <p:cNvPr id="67590" name="Group 18"/>
          <p:cNvGrpSpPr/>
          <p:nvPr/>
        </p:nvGrpSpPr>
        <p:grpSpPr>
          <a:xfrm>
            <a:off x="2238375" y="4226560"/>
            <a:ext cx="7000875" cy="647056"/>
            <a:chOff x="912" y="2016"/>
            <a:chExt cx="3984" cy="948"/>
          </a:xfrm>
        </p:grpSpPr>
        <p:sp>
          <p:nvSpPr>
            <p:cNvPr id="74768" name="AutoShape 19"/>
            <p:cNvSpPr>
              <a:spLocks noChangeArrowheads="1"/>
            </p:cNvSpPr>
            <p:nvPr/>
          </p:nvSpPr>
          <p:spPr bwMode="gray">
            <a:xfrm>
              <a:off x="912" y="2016"/>
              <a:ext cx="3984" cy="912"/>
            </a:xfrm>
            <a:prstGeom prst="roundRect">
              <a:avLst>
                <a:gd name="adj" fmla="val 10889"/>
              </a:avLst>
            </a:prstGeom>
            <a:gradFill rotWithShape="1">
              <a:gsLst>
                <a:gs pos="0">
                  <a:srgbClr val="DDDDDD"/>
                </a:gs>
                <a:gs pos="50000">
                  <a:srgbClr val="F2F2F2"/>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华文中宋" panose="02010600040101010101" charset="-122"/>
                <a:ea typeface="华文中宋" panose="02010600040101010101" charset="-122"/>
                <a:cs typeface="+mn-cs"/>
              </a:endParaRPr>
            </a:p>
          </p:txBody>
        </p:sp>
        <p:grpSp>
          <p:nvGrpSpPr>
            <p:cNvPr id="67601" name="Group 20"/>
            <p:cNvGrpSpPr/>
            <p:nvPr/>
          </p:nvGrpSpPr>
          <p:grpSpPr>
            <a:xfrm>
              <a:off x="999" y="2100"/>
              <a:ext cx="768" cy="864"/>
              <a:chOff x="999" y="2100"/>
              <a:chExt cx="768" cy="864"/>
            </a:xfrm>
          </p:grpSpPr>
          <p:sp>
            <p:nvSpPr>
              <p:cNvPr id="689173" name="AutoShape 21"/>
              <p:cNvSpPr>
                <a:spLocks noChangeArrowheads="1"/>
              </p:cNvSpPr>
              <p:nvPr/>
            </p:nvSpPr>
            <p:spPr bwMode="gray">
              <a:xfrm>
                <a:off x="999" y="2100"/>
                <a:ext cx="768" cy="747"/>
              </a:xfrm>
              <a:prstGeom prst="roundRect">
                <a:avLst>
                  <a:gd name="adj" fmla="val 11921"/>
                </a:avLst>
              </a:prstGeom>
              <a:gradFill rotWithShape="1">
                <a:gsLst>
                  <a:gs pos="0">
                    <a:schemeClr val="hlink">
                      <a:gamma/>
                      <a:tint val="72549"/>
                      <a:invGamma/>
                    </a:schemeClr>
                  </a:gs>
                  <a:gs pos="100000">
                    <a:schemeClr val="hlink"/>
                  </a:gs>
                </a:gsLst>
                <a:lin ang="5400000" scaled="1"/>
              </a:gradFill>
              <a:ln w="38100">
                <a:solidFill>
                  <a:schemeClr val="bg1"/>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华文中宋" panose="02010600040101010101" charset="-122"/>
                  <a:ea typeface="华文中宋" panose="02010600040101010101" charset="-122"/>
                  <a:cs typeface="+mn-cs"/>
                </a:endParaRPr>
              </a:p>
            </p:txBody>
          </p:sp>
          <p:sp>
            <p:nvSpPr>
              <p:cNvPr id="689174" name="Freeform 22"/>
              <p:cNvSpPr/>
              <p:nvPr/>
            </p:nvSpPr>
            <p:spPr bwMode="gray">
              <a:xfrm>
                <a:off x="1047" y="2149"/>
                <a:ext cx="383" cy="372"/>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2353"/>
                      <a:invGamma/>
                    </a:schemeClr>
                  </a:gs>
                  <a:gs pos="100000">
                    <a:schemeClr val="hlink">
                      <a:alpha val="0"/>
                    </a:schemeClr>
                  </a:gs>
                </a:gsLst>
                <a:lin ang="2700000" scaled="1"/>
              </a:gra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华文中宋" panose="02010600040101010101" charset="-122"/>
                  <a:ea typeface="华文中宋" panose="02010600040101010101" charset="-122"/>
                  <a:cs typeface="+mn-cs"/>
                </a:endParaRPr>
              </a:p>
            </p:txBody>
          </p:sp>
          <p:sp>
            <p:nvSpPr>
              <p:cNvPr id="689175" name="Text Box 23"/>
              <p:cNvSpPr txBox="1">
                <a:spLocks noChangeArrowheads="1"/>
              </p:cNvSpPr>
              <p:nvPr/>
            </p:nvSpPr>
            <p:spPr bwMode="gray">
              <a:xfrm>
                <a:off x="1282" y="2290"/>
                <a:ext cx="176" cy="674"/>
              </a:xfrm>
              <a:prstGeom prst="rect">
                <a:avLst/>
              </a:prstGeom>
              <a:noFill/>
              <a:ln w="9525" algn="ctr">
                <a:noFill/>
                <a:miter lim="800000"/>
              </a:ln>
              <a:effectLst/>
            </p:spPr>
            <p:txBody>
              <a:bodyPr wrap="none">
                <a:spAutoFit/>
              </a:bodyPr>
              <a:lstStyle/>
              <a:p>
                <a:pPr marR="0" algn="ctr" defTabSz="914400">
                  <a:buClrTx/>
                  <a:buSzTx/>
                  <a:buFontTx/>
                  <a:buNone/>
                  <a:defRPr/>
                </a:pPr>
                <a:endParaRPr kumimoji="0" lang="zh-CN" altLang="en-US" sz="2400" kern="1200" cap="none" spc="0" normalizeH="0" baseline="0" noProof="0">
                  <a:solidFill>
                    <a:srgbClr val="FFFFFF"/>
                  </a:solidFill>
                  <a:effectLst>
                    <a:outerShdw blurRad="38100" dist="38100" dir="2700000" algn="tl">
                      <a:srgbClr val="C0C0C0"/>
                    </a:outerShdw>
                  </a:effectLst>
                  <a:latin typeface="华文中宋" panose="02010600040101010101" charset="-122"/>
                  <a:ea typeface="华文中宋" panose="02010600040101010101" charset="-122"/>
                  <a:cs typeface="+mn-cs"/>
                </a:endParaRPr>
              </a:p>
            </p:txBody>
          </p:sp>
        </p:grpSp>
        <p:sp>
          <p:nvSpPr>
            <p:cNvPr id="67602" name="Text Box 24"/>
            <p:cNvSpPr txBox="1"/>
            <p:nvPr/>
          </p:nvSpPr>
          <p:spPr>
            <a:xfrm>
              <a:off x="1969" y="2142"/>
              <a:ext cx="2833" cy="674"/>
            </a:xfrm>
            <a:prstGeom prst="rect">
              <a:avLst/>
            </a:prstGeom>
            <a:noFill/>
            <a:ln w="9525">
              <a:noFill/>
            </a:ln>
          </p:spPr>
          <p:txBody>
            <a:bodyPr>
              <a:spAutoFit/>
            </a:bodyPr>
            <a:lstStyle/>
            <a:p>
              <a:pPr algn="l" eaLnBrk="1" hangingPunct="1">
                <a:buClrTx/>
                <a:buSzTx/>
                <a:buFontTx/>
              </a:pPr>
              <a:r>
                <a:rPr lang="zh-CN" altLang="en-US" sz="2400" dirty="0">
                  <a:latin typeface="华文中宋" panose="02010600040101010101" charset="-122"/>
                  <a:ea typeface="华文中宋" panose="02010600040101010101" charset="-122"/>
                </a:rPr>
                <a:t>参与法律实践</a:t>
              </a:r>
            </a:p>
          </p:txBody>
        </p:sp>
      </p:grpSp>
      <p:sp>
        <p:nvSpPr>
          <p:cNvPr id="67591" name="Rectangle 25"/>
          <p:cNvSpPr/>
          <p:nvPr/>
        </p:nvSpPr>
        <p:spPr>
          <a:xfrm>
            <a:off x="4074795" y="2185035"/>
            <a:ext cx="4999355" cy="460375"/>
          </a:xfrm>
          <a:prstGeom prst="rect">
            <a:avLst/>
          </a:prstGeom>
          <a:noFill/>
          <a:ln w="9525">
            <a:noFill/>
          </a:ln>
        </p:spPr>
        <p:txBody>
          <a:bodyPr wrap="square">
            <a:spAutoFit/>
          </a:bodyPr>
          <a:lstStyle/>
          <a:p>
            <a:pPr eaLnBrk="1" hangingPunct="1"/>
            <a:r>
              <a:rPr lang="zh-CN" altLang="en-US" sz="2400" dirty="0">
                <a:latin typeface="华文中宋" panose="02010600040101010101" charset="-122"/>
                <a:ea typeface="华文中宋" panose="02010600040101010101" charset="-122"/>
              </a:rPr>
              <a:t>学习法律知识</a:t>
            </a:r>
          </a:p>
        </p:txBody>
      </p:sp>
      <p:grpSp>
        <p:nvGrpSpPr>
          <p:cNvPr id="67592" name="Group 4"/>
          <p:cNvGrpSpPr/>
          <p:nvPr/>
        </p:nvGrpSpPr>
        <p:grpSpPr>
          <a:xfrm>
            <a:off x="2238375" y="5226685"/>
            <a:ext cx="7072313" cy="707688"/>
            <a:chOff x="912" y="1008"/>
            <a:chExt cx="3984" cy="911"/>
          </a:xfrm>
        </p:grpSpPr>
        <p:sp>
          <p:nvSpPr>
            <p:cNvPr id="74762" name="AutoShape 5"/>
            <p:cNvSpPr>
              <a:spLocks noChangeArrowheads="1"/>
            </p:cNvSpPr>
            <p:nvPr/>
          </p:nvSpPr>
          <p:spPr bwMode="gray">
            <a:xfrm>
              <a:off x="912" y="1008"/>
              <a:ext cx="3984" cy="911"/>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华文中宋" panose="02010600040101010101" charset="-122"/>
                <a:ea typeface="华文中宋" panose="02010600040101010101" charset="-122"/>
                <a:cs typeface="+mn-cs"/>
              </a:endParaRPr>
            </a:p>
          </p:txBody>
        </p:sp>
        <p:grpSp>
          <p:nvGrpSpPr>
            <p:cNvPr id="67595" name="Group 6"/>
            <p:cNvGrpSpPr/>
            <p:nvPr/>
          </p:nvGrpSpPr>
          <p:grpSpPr>
            <a:xfrm>
              <a:off x="999" y="1092"/>
              <a:ext cx="768" cy="779"/>
              <a:chOff x="999" y="1092"/>
              <a:chExt cx="768" cy="779"/>
            </a:xfrm>
          </p:grpSpPr>
          <p:sp>
            <p:nvSpPr>
              <p:cNvPr id="30" name="AutoShape 7"/>
              <p:cNvSpPr>
                <a:spLocks noChangeArrowheads="1"/>
              </p:cNvSpPr>
              <p:nvPr/>
            </p:nvSpPr>
            <p:spPr bwMode="gray">
              <a:xfrm>
                <a:off x="999" y="1092"/>
                <a:ext cx="768" cy="746"/>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华文中宋" panose="02010600040101010101" charset="-122"/>
                  <a:ea typeface="华文中宋" panose="02010600040101010101" charset="-122"/>
                  <a:cs typeface="+mn-cs"/>
                </a:endParaRPr>
              </a:p>
            </p:txBody>
          </p:sp>
          <p:sp>
            <p:nvSpPr>
              <p:cNvPr id="31" name="Freeform 8"/>
              <p:cNvSpPr/>
              <p:nvPr/>
            </p:nvSpPr>
            <p:spPr bwMode="gray">
              <a:xfrm>
                <a:off x="1047" y="1139"/>
                <a:ext cx="383" cy="374"/>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华文中宋" panose="02010600040101010101" charset="-122"/>
                  <a:ea typeface="华文中宋" panose="02010600040101010101" charset="-122"/>
                  <a:cs typeface="+mn-cs"/>
                </a:endParaRPr>
              </a:p>
            </p:txBody>
          </p:sp>
          <p:sp>
            <p:nvSpPr>
              <p:cNvPr id="32" name="Text Box 9"/>
              <p:cNvSpPr txBox="1">
                <a:spLocks noChangeArrowheads="1"/>
              </p:cNvSpPr>
              <p:nvPr/>
            </p:nvSpPr>
            <p:spPr bwMode="gray">
              <a:xfrm>
                <a:off x="1286" y="1278"/>
                <a:ext cx="175" cy="593"/>
              </a:xfrm>
              <a:prstGeom prst="rect">
                <a:avLst/>
              </a:prstGeom>
              <a:noFill/>
              <a:ln w="9525" algn="ctr">
                <a:noFill/>
                <a:miter lim="800000"/>
              </a:ln>
              <a:effectLst/>
            </p:spPr>
            <p:txBody>
              <a:bodyPr wrap="none">
                <a:spAutoFit/>
              </a:bodyPr>
              <a:lstStyle/>
              <a:p>
                <a:pPr marR="0" algn="ctr" defTabSz="914400">
                  <a:buClrTx/>
                  <a:buSzTx/>
                  <a:buFontTx/>
                  <a:buNone/>
                  <a:defRPr/>
                </a:pPr>
                <a:endParaRPr kumimoji="0" lang="zh-CN" altLang="en-US" sz="2400" kern="1200" cap="none" spc="0" normalizeH="0" baseline="0" noProof="0">
                  <a:solidFill>
                    <a:srgbClr val="FFFFFF"/>
                  </a:solidFill>
                  <a:effectLst>
                    <a:outerShdw blurRad="38100" dist="38100" dir="2700000" algn="tl">
                      <a:srgbClr val="C0C0C0"/>
                    </a:outerShdw>
                  </a:effectLst>
                  <a:latin typeface="华文中宋" panose="02010600040101010101" charset="-122"/>
                  <a:ea typeface="华文中宋" panose="02010600040101010101" charset="-122"/>
                  <a:cs typeface="+mn-cs"/>
                </a:endParaRPr>
              </a:p>
            </p:txBody>
          </p:sp>
        </p:grpSp>
        <p:sp>
          <p:nvSpPr>
            <p:cNvPr id="67596" name="Text Box 10"/>
            <p:cNvSpPr txBox="1"/>
            <p:nvPr/>
          </p:nvSpPr>
          <p:spPr>
            <a:xfrm>
              <a:off x="1872" y="1147"/>
              <a:ext cx="2928" cy="593"/>
            </a:xfrm>
            <a:prstGeom prst="rect">
              <a:avLst/>
            </a:prstGeom>
            <a:noFill/>
            <a:ln w="9525">
              <a:noFill/>
            </a:ln>
          </p:spPr>
          <p:txBody>
            <a:bodyPr>
              <a:spAutoFit/>
            </a:bodyPr>
            <a:lstStyle/>
            <a:p>
              <a:pPr algn="ctr"/>
              <a:endParaRPr lang="zh-CN" altLang="en-US" sz="2400" dirty="0">
                <a:solidFill>
                  <a:srgbClr val="000000"/>
                </a:solidFill>
                <a:latin typeface="华文中宋" panose="02010600040101010101" charset="-122"/>
                <a:ea typeface="华文中宋" panose="02010600040101010101" charset="-122"/>
              </a:endParaRPr>
            </a:p>
          </p:txBody>
        </p:sp>
      </p:grpSp>
      <p:sp>
        <p:nvSpPr>
          <p:cNvPr id="67593" name="Text Box 17"/>
          <p:cNvSpPr txBox="1"/>
          <p:nvPr/>
        </p:nvSpPr>
        <p:spPr>
          <a:xfrm>
            <a:off x="4167188" y="5369560"/>
            <a:ext cx="5278437" cy="460375"/>
          </a:xfrm>
          <a:prstGeom prst="rect">
            <a:avLst/>
          </a:prstGeom>
          <a:noFill/>
          <a:ln w="9525">
            <a:noFill/>
          </a:ln>
        </p:spPr>
        <p:txBody>
          <a:bodyPr>
            <a:spAutoFit/>
          </a:bodyPr>
          <a:lstStyle/>
          <a:p>
            <a:pPr algn="l" eaLnBrk="1" hangingPunct="1">
              <a:buClrTx/>
              <a:buSzTx/>
              <a:buFontTx/>
            </a:pPr>
            <a:r>
              <a:rPr lang="zh-CN" altLang="en-US" sz="2400" dirty="0">
                <a:latin typeface="华文中宋" panose="02010600040101010101" charset="-122"/>
                <a:ea typeface="华文中宋" panose="02010600040101010101" charset="-122"/>
              </a:rPr>
              <a:t>养成守法习惯</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500" fill="hold">
                                          <p:stCondLst>
                                            <p:cond delay="0"/>
                                          </p:stCondLst>
                                        </p:cTn>
                                        <p:tgtEl>
                                          <p:spTgt spid="67586"/>
                                        </p:tgtEl>
                                        <p:attrNameLst>
                                          <p:attrName>style.visibility</p:attrName>
                                        </p:attrNameLst>
                                      </p:cBhvr>
                                      <p:to>
                                        <p:strVal val="visible"/>
                                      </p:to>
                                    </p:set>
                                    <p:anim calcmode="lin" valueType="num">
                                      <p:cBhvr>
                                        <p:cTn id="7" dur="500" fill="hold"/>
                                        <p:tgtEl>
                                          <p:spTgt spid="67586"/>
                                        </p:tgtEl>
                                        <p:attrNameLst>
                                          <p:attrName>ppt_x</p:attrName>
                                        </p:attrNameLst>
                                      </p:cBhvr>
                                      <p:tavLst>
                                        <p:tav tm="0">
                                          <p:val>
                                            <p:strVal val="#ppt_x-.2"/>
                                          </p:val>
                                        </p:tav>
                                        <p:tav tm="100000">
                                          <p:val>
                                            <p:strVal val="#ppt_x"/>
                                          </p:val>
                                        </p:tav>
                                      </p:tavLst>
                                    </p:anim>
                                    <p:anim calcmode="lin" valueType="num">
                                      <p:cBhvr>
                                        <p:cTn id="8" dur="500" fill="hold"/>
                                        <p:tgtEl>
                                          <p:spTgt spid="67586"/>
                                        </p:tgtEl>
                                        <p:attrNameLst>
                                          <p:attrName>ppt_y</p:attrName>
                                        </p:attrNameLst>
                                      </p:cBhvr>
                                      <p:tavLst>
                                        <p:tav tm="0">
                                          <p:val>
                                            <p:strVal val="#ppt_y"/>
                                          </p:val>
                                        </p:tav>
                                        <p:tav tm="100000">
                                          <p:val>
                                            <p:strVal val="#ppt_y"/>
                                          </p:val>
                                        </p:tav>
                                      </p:tavLst>
                                    </p:anim>
                                    <p:animEffect transition="in" filter="wipe(right)" prLst="gradientSize: 0.1">
                                      <p:cBhvr>
                                        <p:cTn id="9" dur="500"/>
                                        <p:tgtEl>
                                          <p:spTgt spid="67586"/>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500" fill="hold">
                                          <p:stCondLst>
                                            <p:cond delay="0"/>
                                          </p:stCondLst>
                                        </p:cTn>
                                        <p:tgtEl>
                                          <p:spTgt spid="67588"/>
                                        </p:tgtEl>
                                        <p:attrNameLst>
                                          <p:attrName>style.visibility</p:attrName>
                                        </p:attrNameLst>
                                      </p:cBhvr>
                                      <p:to>
                                        <p:strVal val="visible"/>
                                      </p:to>
                                    </p:set>
                                    <p:anim calcmode="lin" valueType="num">
                                      <p:cBhvr>
                                        <p:cTn id="14" dur="500" fill="hold"/>
                                        <p:tgtEl>
                                          <p:spTgt spid="67588"/>
                                        </p:tgtEl>
                                        <p:attrNameLst>
                                          <p:attrName>ppt_x</p:attrName>
                                        </p:attrNameLst>
                                      </p:cBhvr>
                                      <p:tavLst>
                                        <p:tav tm="0">
                                          <p:val>
                                            <p:strVal val="#ppt_x-.2"/>
                                          </p:val>
                                        </p:tav>
                                        <p:tav tm="100000">
                                          <p:val>
                                            <p:strVal val="#ppt_x"/>
                                          </p:val>
                                        </p:tav>
                                      </p:tavLst>
                                    </p:anim>
                                    <p:anim calcmode="lin" valueType="num">
                                      <p:cBhvr>
                                        <p:cTn id="15" dur="500" fill="hold"/>
                                        <p:tgtEl>
                                          <p:spTgt spid="67588"/>
                                        </p:tgtEl>
                                        <p:attrNameLst>
                                          <p:attrName>ppt_y</p:attrName>
                                        </p:attrNameLst>
                                      </p:cBhvr>
                                      <p:tavLst>
                                        <p:tav tm="0">
                                          <p:val>
                                            <p:strVal val="#ppt_y"/>
                                          </p:val>
                                        </p:tav>
                                        <p:tav tm="100000">
                                          <p:val>
                                            <p:strVal val="#ppt_y"/>
                                          </p:val>
                                        </p:tav>
                                      </p:tavLst>
                                    </p:anim>
                                    <p:animEffect transition="in" filter="wipe(right)" prLst="gradientSize: 0.1">
                                      <p:cBhvr>
                                        <p:cTn id="16" dur="500"/>
                                        <p:tgtEl>
                                          <p:spTgt spid="67588"/>
                                        </p:tgtEl>
                                      </p:cBhvr>
                                    </p:animEffect>
                                  </p:childTnLst>
                                </p:cTn>
                              </p:par>
                              <p:par>
                                <p:cTn id="17" presetID="29" presetClass="entr" presetSubtype="0" fill="hold" grpId="0" nodeType="withEffect">
                                  <p:stCondLst>
                                    <p:cond delay="0"/>
                                  </p:stCondLst>
                                  <p:childTnLst>
                                    <p:set>
                                      <p:cBhvr>
                                        <p:cTn id="18" dur="500" fill="hold">
                                          <p:stCondLst>
                                            <p:cond delay="0"/>
                                          </p:stCondLst>
                                        </p:cTn>
                                        <p:tgtEl>
                                          <p:spTgt spid="67591"/>
                                        </p:tgtEl>
                                        <p:attrNameLst>
                                          <p:attrName>style.visibility</p:attrName>
                                        </p:attrNameLst>
                                      </p:cBhvr>
                                      <p:to>
                                        <p:strVal val="visible"/>
                                      </p:to>
                                    </p:set>
                                    <p:anim calcmode="lin" valueType="num">
                                      <p:cBhvr>
                                        <p:cTn id="19" dur="500" fill="hold"/>
                                        <p:tgtEl>
                                          <p:spTgt spid="67591"/>
                                        </p:tgtEl>
                                        <p:attrNameLst>
                                          <p:attrName>ppt_x</p:attrName>
                                        </p:attrNameLst>
                                      </p:cBhvr>
                                      <p:tavLst>
                                        <p:tav tm="0">
                                          <p:val>
                                            <p:strVal val="#ppt_x-.2"/>
                                          </p:val>
                                        </p:tav>
                                        <p:tav tm="100000">
                                          <p:val>
                                            <p:strVal val="#ppt_x"/>
                                          </p:val>
                                        </p:tav>
                                      </p:tavLst>
                                    </p:anim>
                                    <p:anim calcmode="lin" valueType="num">
                                      <p:cBhvr>
                                        <p:cTn id="20" dur="500" fill="hold"/>
                                        <p:tgtEl>
                                          <p:spTgt spid="67591"/>
                                        </p:tgtEl>
                                        <p:attrNameLst>
                                          <p:attrName>ppt_y</p:attrName>
                                        </p:attrNameLst>
                                      </p:cBhvr>
                                      <p:tavLst>
                                        <p:tav tm="0">
                                          <p:val>
                                            <p:strVal val="#ppt_y"/>
                                          </p:val>
                                        </p:tav>
                                        <p:tav tm="100000">
                                          <p:val>
                                            <p:strVal val="#ppt_y"/>
                                          </p:val>
                                        </p:tav>
                                      </p:tavLst>
                                    </p:anim>
                                    <p:animEffect transition="in" filter="wipe(right)" prLst="gradientSize: 0.1">
                                      <p:cBhvr>
                                        <p:cTn id="21" dur="500"/>
                                        <p:tgtEl>
                                          <p:spTgt spid="67591"/>
                                        </p:tgtEl>
                                      </p:cBhvr>
                                    </p:animEffect>
                                  </p:childTnLst>
                                </p:cTn>
                              </p:par>
                            </p:childTnLst>
                          </p:cTn>
                        </p:par>
                        <p:par>
                          <p:cTn id="22" fill="hold">
                            <p:stCondLst>
                              <p:cond delay="500"/>
                            </p:stCondLst>
                            <p:childTnLst>
                              <p:par>
                                <p:cTn id="23" presetID="29" presetClass="entr" presetSubtype="0" fill="hold" nodeType="afterEffect">
                                  <p:stCondLst>
                                    <p:cond delay="0"/>
                                  </p:stCondLst>
                                  <p:childTnLst>
                                    <p:set>
                                      <p:cBhvr>
                                        <p:cTn id="24" dur="500" fill="hold">
                                          <p:stCondLst>
                                            <p:cond delay="0"/>
                                          </p:stCondLst>
                                        </p:cTn>
                                        <p:tgtEl>
                                          <p:spTgt spid="67589"/>
                                        </p:tgtEl>
                                        <p:attrNameLst>
                                          <p:attrName>style.visibility</p:attrName>
                                        </p:attrNameLst>
                                      </p:cBhvr>
                                      <p:to>
                                        <p:strVal val="visible"/>
                                      </p:to>
                                    </p:set>
                                    <p:anim calcmode="lin" valueType="num">
                                      <p:cBhvr>
                                        <p:cTn id="25" dur="500" fill="hold"/>
                                        <p:tgtEl>
                                          <p:spTgt spid="67589"/>
                                        </p:tgtEl>
                                        <p:attrNameLst>
                                          <p:attrName>ppt_x</p:attrName>
                                        </p:attrNameLst>
                                      </p:cBhvr>
                                      <p:tavLst>
                                        <p:tav tm="0">
                                          <p:val>
                                            <p:strVal val="#ppt_x-.2"/>
                                          </p:val>
                                        </p:tav>
                                        <p:tav tm="100000">
                                          <p:val>
                                            <p:strVal val="#ppt_x"/>
                                          </p:val>
                                        </p:tav>
                                      </p:tavLst>
                                    </p:anim>
                                    <p:anim calcmode="lin" valueType="num">
                                      <p:cBhvr>
                                        <p:cTn id="26" dur="500" fill="hold"/>
                                        <p:tgtEl>
                                          <p:spTgt spid="67589"/>
                                        </p:tgtEl>
                                        <p:attrNameLst>
                                          <p:attrName>ppt_y</p:attrName>
                                        </p:attrNameLst>
                                      </p:cBhvr>
                                      <p:tavLst>
                                        <p:tav tm="0">
                                          <p:val>
                                            <p:strVal val="#ppt_y"/>
                                          </p:val>
                                        </p:tav>
                                        <p:tav tm="100000">
                                          <p:val>
                                            <p:strVal val="#ppt_y"/>
                                          </p:val>
                                        </p:tav>
                                      </p:tavLst>
                                    </p:anim>
                                    <p:animEffect transition="in" filter="wipe(right)" prLst="gradientSize: 0.1">
                                      <p:cBhvr>
                                        <p:cTn id="27" dur="500"/>
                                        <p:tgtEl>
                                          <p:spTgt spid="67589"/>
                                        </p:tgtEl>
                                      </p:cBhvr>
                                    </p:animEffect>
                                  </p:childTnLst>
                                </p:cTn>
                              </p:par>
                            </p:childTnLst>
                          </p:cTn>
                        </p:par>
                        <p:par>
                          <p:cTn id="28" fill="hold">
                            <p:stCondLst>
                              <p:cond delay="1000"/>
                            </p:stCondLst>
                            <p:childTnLst>
                              <p:par>
                                <p:cTn id="29" presetID="29" presetClass="entr" presetSubtype="0" fill="hold" nodeType="afterEffect">
                                  <p:stCondLst>
                                    <p:cond delay="0"/>
                                  </p:stCondLst>
                                  <p:childTnLst>
                                    <p:set>
                                      <p:cBhvr>
                                        <p:cTn id="30" dur="500" fill="hold">
                                          <p:stCondLst>
                                            <p:cond delay="0"/>
                                          </p:stCondLst>
                                        </p:cTn>
                                        <p:tgtEl>
                                          <p:spTgt spid="67590"/>
                                        </p:tgtEl>
                                        <p:attrNameLst>
                                          <p:attrName>style.visibility</p:attrName>
                                        </p:attrNameLst>
                                      </p:cBhvr>
                                      <p:to>
                                        <p:strVal val="visible"/>
                                      </p:to>
                                    </p:set>
                                    <p:anim calcmode="lin" valueType="num">
                                      <p:cBhvr>
                                        <p:cTn id="31" dur="500" fill="hold"/>
                                        <p:tgtEl>
                                          <p:spTgt spid="67590"/>
                                        </p:tgtEl>
                                        <p:attrNameLst>
                                          <p:attrName>ppt_x</p:attrName>
                                        </p:attrNameLst>
                                      </p:cBhvr>
                                      <p:tavLst>
                                        <p:tav tm="0">
                                          <p:val>
                                            <p:strVal val="#ppt_x-.2"/>
                                          </p:val>
                                        </p:tav>
                                        <p:tav tm="100000">
                                          <p:val>
                                            <p:strVal val="#ppt_x"/>
                                          </p:val>
                                        </p:tav>
                                      </p:tavLst>
                                    </p:anim>
                                    <p:anim calcmode="lin" valueType="num">
                                      <p:cBhvr>
                                        <p:cTn id="32" dur="500" fill="hold"/>
                                        <p:tgtEl>
                                          <p:spTgt spid="67590"/>
                                        </p:tgtEl>
                                        <p:attrNameLst>
                                          <p:attrName>ppt_y</p:attrName>
                                        </p:attrNameLst>
                                      </p:cBhvr>
                                      <p:tavLst>
                                        <p:tav tm="0">
                                          <p:val>
                                            <p:strVal val="#ppt_y"/>
                                          </p:val>
                                        </p:tav>
                                        <p:tav tm="100000">
                                          <p:val>
                                            <p:strVal val="#ppt_y"/>
                                          </p:val>
                                        </p:tav>
                                      </p:tavLst>
                                    </p:anim>
                                    <p:animEffect transition="in" filter="wipe(right)" prLst="gradientSize: 0.1">
                                      <p:cBhvr>
                                        <p:cTn id="33" dur="500"/>
                                        <p:tgtEl>
                                          <p:spTgt spid="67590"/>
                                        </p:tgtEl>
                                      </p:cBhvr>
                                    </p:animEffect>
                                  </p:childTnLst>
                                </p:cTn>
                              </p:par>
                            </p:childTnLst>
                          </p:cTn>
                        </p:par>
                        <p:par>
                          <p:cTn id="34" fill="hold">
                            <p:stCondLst>
                              <p:cond delay="1500"/>
                            </p:stCondLst>
                            <p:childTnLst>
                              <p:par>
                                <p:cTn id="35" presetID="29" presetClass="entr" presetSubtype="0" fill="hold" nodeType="afterEffect">
                                  <p:stCondLst>
                                    <p:cond delay="0"/>
                                  </p:stCondLst>
                                  <p:childTnLst>
                                    <p:set>
                                      <p:cBhvr>
                                        <p:cTn id="36" dur="500" fill="hold">
                                          <p:stCondLst>
                                            <p:cond delay="0"/>
                                          </p:stCondLst>
                                        </p:cTn>
                                        <p:tgtEl>
                                          <p:spTgt spid="67592"/>
                                        </p:tgtEl>
                                        <p:attrNameLst>
                                          <p:attrName>style.visibility</p:attrName>
                                        </p:attrNameLst>
                                      </p:cBhvr>
                                      <p:to>
                                        <p:strVal val="visible"/>
                                      </p:to>
                                    </p:set>
                                    <p:anim calcmode="lin" valueType="num">
                                      <p:cBhvr>
                                        <p:cTn id="37" dur="500" fill="hold"/>
                                        <p:tgtEl>
                                          <p:spTgt spid="67592"/>
                                        </p:tgtEl>
                                        <p:attrNameLst>
                                          <p:attrName>ppt_x</p:attrName>
                                        </p:attrNameLst>
                                      </p:cBhvr>
                                      <p:tavLst>
                                        <p:tav tm="0">
                                          <p:val>
                                            <p:strVal val="#ppt_x-.2"/>
                                          </p:val>
                                        </p:tav>
                                        <p:tav tm="100000">
                                          <p:val>
                                            <p:strVal val="#ppt_x"/>
                                          </p:val>
                                        </p:tav>
                                      </p:tavLst>
                                    </p:anim>
                                    <p:anim calcmode="lin" valueType="num">
                                      <p:cBhvr>
                                        <p:cTn id="38" dur="500" fill="hold"/>
                                        <p:tgtEl>
                                          <p:spTgt spid="67592"/>
                                        </p:tgtEl>
                                        <p:attrNameLst>
                                          <p:attrName>ppt_y</p:attrName>
                                        </p:attrNameLst>
                                      </p:cBhvr>
                                      <p:tavLst>
                                        <p:tav tm="0">
                                          <p:val>
                                            <p:strVal val="#ppt_y"/>
                                          </p:val>
                                        </p:tav>
                                        <p:tav tm="100000">
                                          <p:val>
                                            <p:strVal val="#ppt_y"/>
                                          </p:val>
                                        </p:tav>
                                      </p:tavLst>
                                    </p:anim>
                                    <p:animEffect transition="in" filter="wipe(right)" prLst="gradientSize: 0.1">
                                      <p:cBhvr>
                                        <p:cTn id="39" dur="500"/>
                                        <p:tgtEl>
                                          <p:spTgt spid="67592"/>
                                        </p:tgtEl>
                                      </p:cBhvr>
                                    </p:animEffect>
                                  </p:childTnLst>
                                </p:cTn>
                              </p:par>
                              <p:par>
                                <p:cTn id="40" presetID="29" presetClass="entr" presetSubtype="0" fill="hold" grpId="0" nodeType="withEffect">
                                  <p:stCondLst>
                                    <p:cond delay="0"/>
                                  </p:stCondLst>
                                  <p:childTnLst>
                                    <p:set>
                                      <p:cBhvr>
                                        <p:cTn id="41" dur="500" fill="hold">
                                          <p:stCondLst>
                                            <p:cond delay="0"/>
                                          </p:stCondLst>
                                        </p:cTn>
                                        <p:tgtEl>
                                          <p:spTgt spid="67593"/>
                                        </p:tgtEl>
                                        <p:attrNameLst>
                                          <p:attrName>style.visibility</p:attrName>
                                        </p:attrNameLst>
                                      </p:cBhvr>
                                      <p:to>
                                        <p:strVal val="visible"/>
                                      </p:to>
                                    </p:set>
                                    <p:anim calcmode="lin" valueType="num">
                                      <p:cBhvr>
                                        <p:cTn id="42" dur="500" fill="hold"/>
                                        <p:tgtEl>
                                          <p:spTgt spid="67593"/>
                                        </p:tgtEl>
                                        <p:attrNameLst>
                                          <p:attrName>ppt_x</p:attrName>
                                        </p:attrNameLst>
                                      </p:cBhvr>
                                      <p:tavLst>
                                        <p:tav tm="0">
                                          <p:val>
                                            <p:strVal val="#ppt_x-.2"/>
                                          </p:val>
                                        </p:tav>
                                        <p:tav tm="100000">
                                          <p:val>
                                            <p:strVal val="#ppt_x"/>
                                          </p:val>
                                        </p:tav>
                                      </p:tavLst>
                                    </p:anim>
                                    <p:anim calcmode="lin" valueType="num">
                                      <p:cBhvr>
                                        <p:cTn id="43" dur="500" fill="hold"/>
                                        <p:tgtEl>
                                          <p:spTgt spid="67593"/>
                                        </p:tgtEl>
                                        <p:attrNameLst>
                                          <p:attrName>ppt_y</p:attrName>
                                        </p:attrNameLst>
                                      </p:cBhvr>
                                      <p:tavLst>
                                        <p:tav tm="0">
                                          <p:val>
                                            <p:strVal val="#ppt_y"/>
                                          </p:val>
                                        </p:tav>
                                        <p:tav tm="100000">
                                          <p:val>
                                            <p:strVal val="#ppt_y"/>
                                          </p:val>
                                        </p:tav>
                                      </p:tavLst>
                                    </p:anim>
                                    <p:animEffect transition="in" filter="wipe(right)" prLst="gradientSize: 0.1">
                                      <p:cBhvr>
                                        <p:cTn id="44" dur="500"/>
                                        <p:tgtEl>
                                          <p:spTgt spid="675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p:bldP spid="67591" grpId="0"/>
      <p:bldP spid="6759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23335" y="908685"/>
            <a:ext cx="3845560" cy="645160"/>
          </a:xfrm>
          <a:prstGeom prst="rect">
            <a:avLst/>
          </a:prstGeom>
          <a:noFill/>
        </p:spPr>
        <p:txBody>
          <a:bodyPr wrap="none" rtlCol="0" anchor="t">
            <a:spAutoFit/>
          </a:bodyPr>
          <a:lstStyle/>
          <a:p>
            <a:r>
              <a:rPr lang="zh-CN" altLang="en-US" sz="3600" b="1" dirty="0">
                <a:solidFill>
                  <a:srgbClr val="FF0000"/>
                </a:solidFill>
                <a:latin typeface="华文中宋" panose="02010600040101010101" charset="-122"/>
                <a:ea typeface="华文中宋" panose="02010600040101010101" charset="-122"/>
                <a:cs typeface="华文中宋" panose="02010600040101010101" charset="-122"/>
                <a:sym typeface="+mn-ea"/>
              </a:rPr>
              <a:t>个人应该如何做？</a:t>
            </a:r>
          </a:p>
        </p:txBody>
      </p:sp>
      <p:sp>
        <p:nvSpPr>
          <p:cNvPr id="3" name="圆角矩形 2"/>
          <p:cNvSpPr/>
          <p:nvPr/>
        </p:nvSpPr>
        <p:spPr>
          <a:xfrm>
            <a:off x="3335655" y="2329815"/>
            <a:ext cx="4818380" cy="638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800">
                <a:latin typeface="华文中宋" panose="02010600040101010101" charset="-122"/>
                <a:ea typeface="华文中宋" panose="02010600040101010101" charset="-122"/>
                <a:sym typeface="+mn-ea"/>
              </a:rPr>
              <a:t>培养社会主义法治思维</a:t>
            </a:r>
          </a:p>
        </p:txBody>
      </p:sp>
      <p:sp>
        <p:nvSpPr>
          <p:cNvPr id="5" name="圆角矩形 4"/>
          <p:cNvSpPr/>
          <p:nvPr/>
        </p:nvSpPr>
        <p:spPr>
          <a:xfrm>
            <a:off x="3335655" y="3744595"/>
            <a:ext cx="4819015" cy="638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latin typeface="华文中宋" panose="02010600040101010101" charset="-122"/>
                <a:ea typeface="华文中宋" panose="02010600040101010101" charset="-122"/>
                <a:sym typeface="+mn-ea"/>
              </a:rPr>
              <a:t>依法行使权利与履行义务</a:t>
            </a:r>
          </a:p>
        </p:txBody>
      </p:sp>
      <p:sp>
        <p:nvSpPr>
          <p:cNvPr id="6" name="圆角矩形 5"/>
          <p:cNvSpPr/>
          <p:nvPr/>
        </p:nvSpPr>
        <p:spPr>
          <a:xfrm>
            <a:off x="3336290" y="5158740"/>
            <a:ext cx="4819015" cy="638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latin typeface="华文中宋" panose="02010600040101010101" charset="-122"/>
                <a:ea typeface="华文中宋" panose="02010600040101010101" charset="-122"/>
                <a:sym typeface="+mn-ea"/>
              </a:rPr>
              <a:t>不断提升法治素养</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5" grpId="0" animBg="1"/>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9" name="Text Box 3"/>
          <p:cNvSpPr txBox="1"/>
          <p:nvPr/>
        </p:nvSpPr>
        <p:spPr>
          <a:xfrm>
            <a:off x="645160" y="864553"/>
            <a:ext cx="6426759" cy="645160"/>
          </a:xfrm>
          <a:prstGeom prst="rect">
            <a:avLst/>
          </a:prstGeom>
          <a:noFill/>
          <a:ln w="9525">
            <a:noFill/>
          </a:ln>
        </p:spPr>
        <p:txBody>
          <a:bodyPr wrap="square">
            <a:spAutoFit/>
          </a:bodyPr>
          <a:lstStyle/>
          <a:p>
            <a:pPr algn="just" eaLnBrk="1" hangingPunct="1">
              <a:spcBef>
                <a:spcPct val="50000"/>
              </a:spcBef>
            </a:pPr>
            <a:r>
              <a:rPr lang="zh-CN" altLang="en-US" sz="3600" b="1" dirty="0">
                <a:solidFill>
                  <a:schemeClr val="accent1">
                    <a:lumMod val="75000"/>
                  </a:schemeClr>
                </a:solidFill>
                <a:latin typeface="华文中宋" panose="02010600040101010101" charset="-122"/>
                <a:ea typeface="华文中宋" panose="02010600040101010101" charset="-122"/>
                <a:cs typeface="+mj-cs"/>
              </a:rPr>
              <a:t>    二、尊重法律权威</a:t>
            </a:r>
          </a:p>
        </p:txBody>
      </p:sp>
      <p:sp>
        <p:nvSpPr>
          <p:cNvPr id="2" name="圆角矩形 1"/>
          <p:cNvSpPr/>
          <p:nvPr/>
        </p:nvSpPr>
        <p:spPr>
          <a:xfrm>
            <a:off x="1541145" y="2765425"/>
            <a:ext cx="9472295" cy="34886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l">
              <a:lnSpc>
                <a:spcPct val="125000"/>
              </a:lnSpc>
              <a:spcBef>
                <a:spcPts val="0"/>
              </a:spcBef>
              <a:spcAft>
                <a:spcPts val="0"/>
              </a:spcAft>
            </a:pPr>
            <a:r>
              <a:rPr lang="zh-CN" altLang="en-US" sz="2400" dirty="0">
                <a:solidFill>
                  <a:schemeClr val="bg1"/>
                </a:solidFill>
                <a:latin typeface="华文中宋" panose="02010600040101010101" charset="-122"/>
                <a:ea typeface="华文中宋" panose="02010600040101010101" charset="-122"/>
                <a:cs typeface="华文中宋" panose="02010600040101010101" charset="-122"/>
              </a:rPr>
              <a:t>1、尊重法律权威是社会主义法治观念和法治思维的核心要求，是建设社会主义法治国家的前提条件；</a:t>
            </a:r>
          </a:p>
          <a:p>
            <a:pPr lvl="0" algn="l">
              <a:lnSpc>
                <a:spcPct val="125000"/>
              </a:lnSpc>
              <a:spcBef>
                <a:spcPts val="0"/>
              </a:spcBef>
              <a:spcAft>
                <a:spcPts val="0"/>
              </a:spcAft>
            </a:pPr>
            <a:r>
              <a:rPr lang="zh-CN" altLang="en-US" sz="2400" dirty="0">
                <a:solidFill>
                  <a:schemeClr val="bg1"/>
                </a:solidFill>
                <a:latin typeface="华文中宋" panose="02010600040101010101" charset="-122"/>
                <a:ea typeface="华文中宋" panose="02010600040101010101" charset="-122"/>
                <a:cs typeface="华文中宋" panose="02010600040101010101" charset="-122"/>
              </a:rPr>
              <a:t>2、尊重法律权威对于推进国家治理体系和治理能力现代化、实现国家的长治久安极为重要；</a:t>
            </a:r>
          </a:p>
          <a:p>
            <a:pPr lvl="0" algn="l">
              <a:lnSpc>
                <a:spcPct val="125000"/>
              </a:lnSpc>
              <a:spcBef>
                <a:spcPts val="0"/>
              </a:spcBef>
              <a:spcAft>
                <a:spcPts val="0"/>
              </a:spcAft>
            </a:pPr>
            <a:r>
              <a:rPr lang="zh-CN" altLang="en-US" sz="2400" dirty="0">
                <a:solidFill>
                  <a:schemeClr val="bg1"/>
                </a:solidFill>
                <a:latin typeface="华文中宋" panose="02010600040101010101" charset="-122"/>
                <a:ea typeface="华文中宋" panose="02010600040101010101" charset="-122"/>
                <a:cs typeface="华文中宋" panose="02010600040101010101" charset="-122"/>
              </a:rPr>
              <a:t>3、尊重法律权威是实现人民意志、维护人民利益、保障人民权利的基本途径；</a:t>
            </a:r>
          </a:p>
          <a:p>
            <a:pPr lvl="0" algn="l">
              <a:lnSpc>
                <a:spcPct val="125000"/>
              </a:lnSpc>
              <a:spcBef>
                <a:spcPts val="0"/>
              </a:spcBef>
              <a:spcAft>
                <a:spcPts val="0"/>
              </a:spcAft>
            </a:pPr>
            <a:r>
              <a:rPr lang="zh-CN" altLang="en-US" sz="2400" dirty="0">
                <a:solidFill>
                  <a:schemeClr val="bg1"/>
                </a:solidFill>
                <a:latin typeface="华文中宋" panose="02010600040101010101" charset="-122"/>
                <a:ea typeface="华文中宋" panose="02010600040101010101" charset="-122"/>
                <a:cs typeface="华文中宋" panose="02010600040101010101" charset="-122"/>
              </a:rPr>
              <a:t>4、尊重法律权威是维护个人合法权益的根本保障；</a:t>
            </a:r>
          </a:p>
        </p:txBody>
      </p:sp>
      <p:sp>
        <p:nvSpPr>
          <p:cNvPr id="4" name="文本框 3"/>
          <p:cNvSpPr txBox="1"/>
          <p:nvPr/>
        </p:nvSpPr>
        <p:spPr>
          <a:xfrm>
            <a:off x="1541145" y="1722755"/>
            <a:ext cx="9472930" cy="829945"/>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2400" dirty="0">
                <a:latin typeface="华文中宋" panose="02010600040101010101" charset="-122"/>
                <a:ea typeface="华文中宋" panose="02010600040101010101" charset="-122"/>
                <a:sym typeface="+mn-ea"/>
              </a:rPr>
              <a:t>法律权威指法律在社会生活中的</a:t>
            </a:r>
            <a:r>
              <a:rPr lang="zh-CN" altLang="en-US" sz="2400" dirty="0">
                <a:solidFill>
                  <a:srgbClr val="C00000"/>
                </a:solidFill>
                <a:latin typeface="华文中宋" panose="02010600040101010101" charset="-122"/>
                <a:ea typeface="华文中宋" panose="02010600040101010101" charset="-122"/>
                <a:sym typeface="+mn-ea"/>
              </a:rPr>
              <a:t>作用力</a:t>
            </a:r>
            <a:r>
              <a:rPr lang="zh-CN" altLang="en-US" sz="2400" dirty="0">
                <a:latin typeface="华文中宋" panose="02010600040101010101" charset="-122"/>
                <a:ea typeface="华文中宋" panose="02010600040101010101" charset="-122"/>
                <a:sym typeface="+mn-ea"/>
              </a:rPr>
              <a:t>、</a:t>
            </a:r>
            <a:r>
              <a:rPr lang="zh-CN" altLang="en-US" sz="2400" dirty="0">
                <a:solidFill>
                  <a:srgbClr val="C00000"/>
                </a:solidFill>
                <a:latin typeface="华文中宋" panose="02010600040101010101" charset="-122"/>
                <a:ea typeface="华文中宋" panose="02010600040101010101" charset="-122"/>
                <a:sym typeface="+mn-ea"/>
              </a:rPr>
              <a:t>影响力</a:t>
            </a:r>
            <a:r>
              <a:rPr lang="zh-CN" altLang="en-US" sz="2400" dirty="0">
                <a:latin typeface="华文中宋" panose="02010600040101010101" charset="-122"/>
                <a:ea typeface="华文中宋" panose="02010600040101010101" charset="-122"/>
                <a:sym typeface="+mn-ea"/>
              </a:rPr>
              <a:t>和</a:t>
            </a:r>
            <a:r>
              <a:rPr lang="zh-CN" altLang="en-US" sz="2400" dirty="0">
                <a:solidFill>
                  <a:srgbClr val="C00000"/>
                </a:solidFill>
                <a:latin typeface="华文中宋" panose="02010600040101010101" charset="-122"/>
                <a:ea typeface="华文中宋" panose="02010600040101010101" charset="-122"/>
                <a:sym typeface="+mn-ea"/>
              </a:rPr>
              <a:t>公信力</a:t>
            </a:r>
            <a:r>
              <a:rPr lang="zh-CN" altLang="en-US" sz="2400" dirty="0">
                <a:latin typeface="华文中宋" panose="02010600040101010101" charset="-122"/>
                <a:ea typeface="华文中宋" panose="02010600040101010101" charset="-122"/>
                <a:sym typeface="+mn-ea"/>
              </a:rPr>
              <a:t>，是</a:t>
            </a:r>
            <a:r>
              <a:rPr lang="zh-CN" altLang="en-US" sz="2400" dirty="0">
                <a:solidFill>
                  <a:srgbClr val="7030A0"/>
                </a:solidFill>
                <a:latin typeface="华文中宋" panose="02010600040101010101" charset="-122"/>
                <a:ea typeface="华文中宋" panose="02010600040101010101" charset="-122"/>
                <a:sym typeface="+mn-ea"/>
              </a:rPr>
              <a:t>法律应有的尊严和生命</a:t>
            </a:r>
            <a:r>
              <a:rPr lang="zh-CN" altLang="en-US" sz="2400" dirty="0">
                <a:latin typeface="华文中宋" panose="02010600040101010101" charset="-122"/>
                <a:ea typeface="华文中宋" panose="02010600040101010101" charset="-122"/>
                <a:sym typeface="+mn-ea"/>
              </a:rPr>
              <a:t>。</a:t>
            </a:r>
            <a:endParaRPr lang="zh-CN" altLang="en-US" sz="2400" dirty="0">
              <a:latin typeface="华文中宋" panose="02010600040101010101" charset="-122"/>
              <a:ea typeface="华文中宋" panose="020106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1" nodeType="afterEffect">
                                  <p:stCondLst>
                                    <p:cond delay="0"/>
                                  </p:stCondLst>
                                  <p:childTnLst>
                                    <p:set>
                                      <p:cBhvr>
                                        <p:cTn id="6" dur="1" fill="hold">
                                          <p:stCondLst>
                                            <p:cond delay="0"/>
                                          </p:stCondLst>
                                        </p:cTn>
                                        <p:tgtEl>
                                          <p:spTgt spid="659459"/>
                                        </p:tgtEl>
                                        <p:attrNameLst>
                                          <p:attrName>style.visibility</p:attrName>
                                        </p:attrNameLst>
                                      </p:cBhvr>
                                      <p:to>
                                        <p:strVal val="visible"/>
                                      </p:to>
                                    </p:set>
                                    <p:anim calcmode="lin" valueType="num">
                                      <p:cBhvr>
                                        <p:cTn id="7" dur="1000" fill="hold"/>
                                        <p:tgtEl>
                                          <p:spTgt spid="659459"/>
                                        </p:tgtEl>
                                        <p:attrNameLst>
                                          <p:attrName>ppt_x</p:attrName>
                                        </p:attrNameLst>
                                      </p:cBhvr>
                                      <p:tavLst>
                                        <p:tav tm="0">
                                          <p:val>
                                            <p:strVal val="#ppt_x-.2"/>
                                          </p:val>
                                        </p:tav>
                                        <p:tav tm="100000">
                                          <p:val>
                                            <p:strVal val="#ppt_x"/>
                                          </p:val>
                                        </p:tav>
                                      </p:tavLst>
                                    </p:anim>
                                    <p:anim calcmode="lin" valueType="num">
                                      <p:cBhvr>
                                        <p:cTn id="8" dur="1000" fill="hold"/>
                                        <p:tgtEl>
                                          <p:spTgt spid="659459"/>
                                        </p:tgtEl>
                                        <p:attrNameLst>
                                          <p:attrName>ppt_y</p:attrName>
                                        </p:attrNameLst>
                                      </p:cBhvr>
                                      <p:tavLst>
                                        <p:tav tm="0">
                                          <p:val>
                                            <p:strVal val="#ppt_y"/>
                                          </p:val>
                                        </p:tav>
                                        <p:tav tm="100000">
                                          <p:val>
                                            <p:strVal val="#ppt_y"/>
                                          </p:val>
                                        </p:tav>
                                      </p:tavLst>
                                    </p:anim>
                                    <p:animEffect transition="in" filter="wipe(right)" prLst="gradientSize: 0.1">
                                      <p:cBhvr>
                                        <p:cTn id="9" dur="1000"/>
                                        <p:tgtEl>
                                          <p:spTgt spid="659459"/>
                                        </p:tgtEl>
                                      </p:cBhvr>
                                    </p:animEffect>
                                  </p:childTnLst>
                                </p:cTn>
                              </p:par>
                            </p:childTnLst>
                          </p:cTn>
                        </p:par>
                        <p:par>
                          <p:cTn id="10" fill="hold">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ppt_x</p:attrName>
                                        </p:attrNameLst>
                                      </p:cBhvr>
                                      <p:tavLst>
                                        <p:tav tm="0">
                                          <p:val>
                                            <p:strVal val="#ppt_x-.2"/>
                                          </p:val>
                                        </p:tav>
                                        <p:tav tm="100000">
                                          <p:val>
                                            <p:strVal val="#ppt_x"/>
                                          </p:val>
                                        </p:tav>
                                      </p:tavLst>
                                    </p:anim>
                                    <p:anim calcmode="lin" valueType="num">
                                      <p:cBhvr>
                                        <p:cTn id="14"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15" dur="1000"/>
                                        <p:tgtEl>
                                          <p:spTgt spid="4"/>
                                        </p:tgtEl>
                                      </p:cBhvr>
                                    </p:animEffect>
                                  </p:childTnLst>
                                </p:cTn>
                              </p:par>
                            </p:childTnLst>
                          </p:cTn>
                        </p:par>
                        <p:par>
                          <p:cTn id="16" fill="hold">
                            <p:stCondLst>
                              <p:cond delay="2000"/>
                            </p:stCondLst>
                            <p:childTnLst>
                              <p:par>
                                <p:cTn id="17" presetID="29"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ppt_x</p:attrName>
                                        </p:attrNameLst>
                                      </p:cBhvr>
                                      <p:tavLst>
                                        <p:tav tm="0">
                                          <p:val>
                                            <p:strVal val="#ppt_x-.2"/>
                                          </p:val>
                                        </p:tav>
                                        <p:tav tm="100000">
                                          <p:val>
                                            <p:strVal val="#ppt_x"/>
                                          </p:val>
                                        </p:tav>
                                      </p:tavLst>
                                    </p:anim>
                                    <p:anim calcmode="lin" valueType="num">
                                      <p:cBhvr>
                                        <p:cTn id="20"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2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9459" grpId="1"/>
      <p:bldP spid="2" grpId="0" animBg="1"/>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1" name="Text Box 3"/>
          <p:cNvSpPr txBox="1"/>
          <p:nvPr/>
        </p:nvSpPr>
        <p:spPr>
          <a:xfrm>
            <a:off x="698500" y="851535"/>
            <a:ext cx="5177155" cy="583565"/>
          </a:xfrm>
          <a:prstGeom prst="rect">
            <a:avLst/>
          </a:prstGeom>
          <a:noFill/>
          <a:ln w="9525">
            <a:noFill/>
          </a:ln>
        </p:spPr>
        <p:txBody>
          <a:bodyPr wrap="square">
            <a:spAutoFit/>
          </a:bodyPr>
          <a:lstStyle/>
          <a:p>
            <a:pPr algn="just" eaLnBrk="1" hangingPunct="1">
              <a:spcBef>
                <a:spcPct val="50000"/>
              </a:spcBef>
            </a:pPr>
            <a:r>
              <a:rPr lang="zh-CN" altLang="en-US" sz="3200" b="1" dirty="0">
                <a:solidFill>
                  <a:schemeClr val="accent1">
                    <a:lumMod val="75000"/>
                  </a:schemeClr>
                </a:solidFill>
                <a:latin typeface="华文中宋" panose="02010600040101010101" charset="-122"/>
                <a:ea typeface="华文中宋" panose="02010600040101010101" charset="-122"/>
                <a:cs typeface="+mj-cs"/>
              </a:rPr>
              <a:t>尊重法律权威的基本要求</a:t>
            </a:r>
          </a:p>
        </p:txBody>
      </p:sp>
      <p:sp>
        <p:nvSpPr>
          <p:cNvPr id="693258" name="AutoShape 10"/>
          <p:cNvSpPr>
            <a:spLocks noChangeArrowheads="1"/>
          </p:cNvSpPr>
          <p:nvPr/>
        </p:nvSpPr>
        <p:spPr bwMode="gray">
          <a:xfrm>
            <a:off x="1318260" y="2133600"/>
            <a:ext cx="2540000" cy="1189990"/>
          </a:xfrm>
          <a:prstGeom prst="roundRect">
            <a:avLst>
              <a:gd name="adj" fmla="val 50000"/>
            </a:avLst>
          </a:prstGeom>
          <a:gradFill rotWithShape="1">
            <a:gsLst>
              <a:gs pos="0">
                <a:srgbClr val="4EA7EA"/>
              </a:gs>
              <a:gs pos="50000">
                <a:srgbClr val="B4DAF6"/>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华文中宋" panose="02010600040101010101" charset="-122"/>
              <a:ea typeface="华文中宋" panose="02010600040101010101" charset="-122"/>
              <a:cs typeface="+mn-cs"/>
            </a:endParaRPr>
          </a:p>
        </p:txBody>
      </p:sp>
      <p:sp>
        <p:nvSpPr>
          <p:cNvPr id="693259" name="Rectangle 11"/>
          <p:cNvSpPr/>
          <p:nvPr/>
        </p:nvSpPr>
        <p:spPr>
          <a:xfrm>
            <a:off x="1556385" y="2498725"/>
            <a:ext cx="2063750" cy="521970"/>
          </a:xfrm>
          <a:prstGeom prst="rect">
            <a:avLst/>
          </a:prstGeom>
          <a:noFill/>
          <a:ln w="9525">
            <a:noFill/>
          </a:ln>
        </p:spPr>
        <p:txBody>
          <a:bodyPr wrap="square">
            <a:spAutoFit/>
          </a:bodyPr>
          <a:lstStyle/>
          <a:p>
            <a:pPr algn="ctr"/>
            <a:r>
              <a:rPr lang="zh-CN" altLang="en-US" sz="2800" dirty="0">
                <a:solidFill>
                  <a:schemeClr val="tx1"/>
                </a:solidFill>
                <a:latin typeface="华文中宋" panose="02010600040101010101" charset="-122"/>
                <a:ea typeface="华文中宋" panose="02010600040101010101" charset="-122"/>
              </a:rPr>
              <a:t>信 仰 法 律</a:t>
            </a:r>
          </a:p>
        </p:txBody>
      </p:sp>
      <p:grpSp>
        <p:nvGrpSpPr>
          <p:cNvPr id="4" name="组合 3"/>
          <p:cNvGrpSpPr/>
          <p:nvPr/>
        </p:nvGrpSpPr>
        <p:grpSpPr>
          <a:xfrm>
            <a:off x="3378835" y="2891790"/>
            <a:ext cx="2640965" cy="1238885"/>
            <a:chOff x="5321" y="4570"/>
            <a:chExt cx="4159" cy="1951"/>
          </a:xfrm>
        </p:grpSpPr>
        <p:sp>
          <p:nvSpPr>
            <p:cNvPr id="693260" name="AutoShape 12"/>
            <p:cNvSpPr>
              <a:spLocks noChangeArrowheads="1"/>
            </p:cNvSpPr>
            <p:nvPr/>
          </p:nvSpPr>
          <p:spPr bwMode="gray">
            <a:xfrm>
              <a:off x="5321" y="4570"/>
              <a:ext cx="4159" cy="1951"/>
            </a:xfrm>
            <a:prstGeom prst="roundRect">
              <a:avLst>
                <a:gd name="adj" fmla="val 50000"/>
              </a:avLst>
            </a:prstGeom>
            <a:gradFill rotWithShape="1">
              <a:gsLst>
                <a:gs pos="0">
                  <a:srgbClr val="4EA7EA"/>
                </a:gs>
                <a:gs pos="50000">
                  <a:srgbClr val="B4DAF6"/>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华文中宋" panose="02010600040101010101" charset="-122"/>
                <a:ea typeface="华文中宋" panose="02010600040101010101" charset="-122"/>
                <a:cs typeface="+mn-cs"/>
              </a:endParaRPr>
            </a:p>
          </p:txBody>
        </p:sp>
        <p:sp>
          <p:nvSpPr>
            <p:cNvPr id="693261" name="Rectangle 13"/>
            <p:cNvSpPr/>
            <p:nvPr/>
          </p:nvSpPr>
          <p:spPr>
            <a:xfrm>
              <a:off x="5701" y="5135"/>
              <a:ext cx="3201" cy="822"/>
            </a:xfrm>
            <a:prstGeom prst="rect">
              <a:avLst/>
            </a:prstGeom>
            <a:noFill/>
            <a:ln w="9525">
              <a:noFill/>
            </a:ln>
          </p:spPr>
          <p:txBody>
            <a:bodyPr wrap="square">
              <a:spAutoFit/>
            </a:bodyPr>
            <a:lstStyle/>
            <a:p>
              <a:pPr algn="ctr"/>
              <a:r>
                <a:rPr lang="zh-CN" altLang="en-US" sz="2800" dirty="0">
                  <a:solidFill>
                    <a:srgbClr val="1C1C1C"/>
                  </a:solidFill>
                  <a:latin typeface="华文中宋" panose="02010600040101010101" charset="-122"/>
                  <a:ea typeface="华文中宋" panose="02010600040101010101" charset="-122"/>
                </a:rPr>
                <a:t>遵 守 法 律</a:t>
              </a:r>
            </a:p>
          </p:txBody>
        </p:sp>
      </p:grpSp>
      <p:grpSp>
        <p:nvGrpSpPr>
          <p:cNvPr id="3" name="组合 2"/>
          <p:cNvGrpSpPr/>
          <p:nvPr/>
        </p:nvGrpSpPr>
        <p:grpSpPr>
          <a:xfrm>
            <a:off x="5652770" y="3625215"/>
            <a:ext cx="2558415" cy="1274445"/>
            <a:chOff x="11899" y="6443"/>
            <a:chExt cx="4029" cy="2007"/>
          </a:xfrm>
        </p:grpSpPr>
        <p:sp>
          <p:nvSpPr>
            <p:cNvPr id="693265" name="AutoShape 17"/>
            <p:cNvSpPr>
              <a:spLocks noChangeArrowheads="1"/>
            </p:cNvSpPr>
            <p:nvPr/>
          </p:nvSpPr>
          <p:spPr bwMode="gray">
            <a:xfrm>
              <a:off x="11899" y="6443"/>
              <a:ext cx="4029" cy="2007"/>
            </a:xfrm>
            <a:prstGeom prst="roundRect">
              <a:avLst>
                <a:gd name="adj" fmla="val 50000"/>
              </a:avLst>
            </a:prstGeom>
            <a:gradFill rotWithShape="1">
              <a:gsLst>
                <a:gs pos="0">
                  <a:srgbClr val="4EA7EA"/>
                </a:gs>
                <a:gs pos="50000">
                  <a:srgbClr val="B4DAF6"/>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华文中宋" panose="02010600040101010101" charset="-122"/>
                <a:ea typeface="华文中宋" panose="02010600040101010101" charset="-122"/>
                <a:cs typeface="+mn-cs"/>
              </a:endParaRPr>
            </a:p>
          </p:txBody>
        </p:sp>
        <p:sp>
          <p:nvSpPr>
            <p:cNvPr id="693266" name="Rectangle 18"/>
            <p:cNvSpPr/>
            <p:nvPr/>
          </p:nvSpPr>
          <p:spPr>
            <a:xfrm>
              <a:off x="12223" y="7036"/>
              <a:ext cx="3381" cy="822"/>
            </a:xfrm>
            <a:prstGeom prst="rect">
              <a:avLst/>
            </a:prstGeom>
            <a:noFill/>
            <a:ln w="9525">
              <a:noFill/>
            </a:ln>
          </p:spPr>
          <p:txBody>
            <a:bodyPr wrap="square">
              <a:spAutoFit/>
            </a:bodyPr>
            <a:lstStyle/>
            <a:p>
              <a:pPr algn="ctr"/>
              <a:r>
                <a:rPr lang="zh-CN" altLang="en-US" sz="2800" dirty="0">
                  <a:solidFill>
                    <a:srgbClr val="1C1C1C"/>
                  </a:solidFill>
                  <a:latin typeface="华文中宋" panose="02010600040101010101" charset="-122"/>
                  <a:ea typeface="华文中宋" panose="02010600040101010101" charset="-122"/>
                </a:rPr>
                <a:t>服 从 法 律</a:t>
              </a:r>
            </a:p>
          </p:txBody>
        </p:sp>
      </p:grpSp>
      <p:grpSp>
        <p:nvGrpSpPr>
          <p:cNvPr id="5" name="组合 4"/>
          <p:cNvGrpSpPr/>
          <p:nvPr/>
        </p:nvGrpSpPr>
        <p:grpSpPr>
          <a:xfrm>
            <a:off x="7888605" y="4377690"/>
            <a:ext cx="2560955" cy="1141730"/>
            <a:chOff x="6385" y="4113"/>
            <a:chExt cx="4033" cy="1798"/>
          </a:xfrm>
        </p:grpSpPr>
        <p:sp>
          <p:nvSpPr>
            <p:cNvPr id="693262" name="AutoShape 14"/>
            <p:cNvSpPr>
              <a:spLocks noChangeArrowheads="1"/>
            </p:cNvSpPr>
            <p:nvPr/>
          </p:nvSpPr>
          <p:spPr bwMode="gray">
            <a:xfrm>
              <a:off x="6385" y="4113"/>
              <a:ext cx="4033" cy="1798"/>
            </a:xfrm>
            <a:prstGeom prst="roundRect">
              <a:avLst>
                <a:gd name="adj" fmla="val 50000"/>
              </a:avLst>
            </a:prstGeom>
            <a:gradFill rotWithShape="1">
              <a:gsLst>
                <a:gs pos="0">
                  <a:srgbClr val="4EA7EA"/>
                </a:gs>
                <a:gs pos="50000">
                  <a:srgbClr val="B4DAF6"/>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华文中宋" panose="02010600040101010101" charset="-122"/>
                <a:ea typeface="华文中宋" panose="02010600040101010101" charset="-122"/>
                <a:cs typeface="+mn-cs"/>
              </a:endParaRPr>
            </a:p>
          </p:txBody>
        </p:sp>
        <p:sp>
          <p:nvSpPr>
            <p:cNvPr id="693264" name="Rectangle 16"/>
            <p:cNvSpPr/>
            <p:nvPr/>
          </p:nvSpPr>
          <p:spPr>
            <a:xfrm>
              <a:off x="6893" y="4601"/>
              <a:ext cx="3070" cy="822"/>
            </a:xfrm>
            <a:prstGeom prst="rect">
              <a:avLst/>
            </a:prstGeom>
            <a:noFill/>
            <a:ln w="9525">
              <a:noFill/>
            </a:ln>
          </p:spPr>
          <p:txBody>
            <a:bodyPr wrap="square">
              <a:spAutoFit/>
            </a:bodyPr>
            <a:lstStyle/>
            <a:p>
              <a:pPr algn="ctr"/>
              <a:r>
                <a:rPr lang="zh-CN" altLang="en-US" sz="2800" dirty="0">
                  <a:solidFill>
                    <a:srgbClr val="1C1C1C"/>
                  </a:solidFill>
                  <a:latin typeface="华文中宋" panose="02010600040101010101" charset="-122"/>
                  <a:ea typeface="华文中宋" panose="02010600040101010101" charset="-122"/>
                </a:rPr>
                <a:t>维 护 法 律</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744451"/>
                                        </p:tgtEl>
                                        <p:attrNameLst>
                                          <p:attrName>style.visibility</p:attrName>
                                        </p:attrNameLst>
                                      </p:cBhvr>
                                      <p:to>
                                        <p:strVal val="visible"/>
                                      </p:to>
                                    </p:set>
                                    <p:animEffect transition="in" filter="slide(fromBottom)">
                                      <p:cBhvr>
                                        <p:cTn id="7" dur="500"/>
                                        <p:tgtEl>
                                          <p:spTgt spid="7444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93258"/>
                                        </p:tgtEl>
                                        <p:attrNameLst>
                                          <p:attrName>style.visibility</p:attrName>
                                        </p:attrNameLst>
                                      </p:cBhvr>
                                      <p:to>
                                        <p:strVal val="visible"/>
                                      </p:to>
                                    </p:set>
                                    <p:animEffect transition="in" filter="dissolve">
                                      <p:cBhvr>
                                        <p:cTn id="12" dur="500"/>
                                        <p:tgtEl>
                                          <p:spTgt spid="69325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93259"/>
                                        </p:tgtEl>
                                        <p:attrNameLst>
                                          <p:attrName>style.visibility</p:attrName>
                                        </p:attrNameLst>
                                      </p:cBhvr>
                                      <p:to>
                                        <p:strVal val="visible"/>
                                      </p:to>
                                    </p:set>
                                    <p:animEffect transition="in" filter="dissolve">
                                      <p:cBhvr>
                                        <p:cTn id="15" dur="500"/>
                                        <p:tgtEl>
                                          <p:spTgt spid="693259"/>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par>
                          <p:cTn id="20" fill="hold">
                            <p:stCondLst>
                              <p:cond delay="1000"/>
                            </p:stCondLst>
                            <p:childTnLst>
                              <p:par>
                                <p:cTn id="21" presetID="9"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ssolve">
                                      <p:cBhvr>
                                        <p:cTn id="23" dur="500"/>
                                        <p:tgtEl>
                                          <p:spTgt spid="3"/>
                                        </p:tgtEl>
                                      </p:cBhvr>
                                    </p:animEffect>
                                  </p:childTnLst>
                                </p:cTn>
                              </p:par>
                            </p:childTnLst>
                          </p:cTn>
                        </p:par>
                        <p:par>
                          <p:cTn id="24" fill="hold">
                            <p:stCondLst>
                              <p:cond delay="1500"/>
                            </p:stCondLst>
                            <p:childTnLst>
                              <p:par>
                                <p:cTn id="25" presetID="9"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451" grpId="0"/>
      <p:bldP spid="693258" grpId="0" bldLvl="0" animBg="1"/>
      <p:bldP spid="69325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2830" y="1714500"/>
            <a:ext cx="2555875" cy="261239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440046" y="1245362"/>
            <a:ext cx="7071359" cy="4813935"/>
          </a:xfrm>
          <a:prstGeom prst="rect">
            <a:avLst/>
          </a:prstGeom>
        </p:spPr>
        <p:txBody>
          <a:bodyPr vert="horz" wrap="square" lIns="0" tIns="12700" rIns="0" bIns="0" rtlCol="0">
            <a:spAutoFit/>
          </a:bodyPr>
          <a:lstStyle/>
          <a:p>
            <a:pPr marL="12700" marR="5080">
              <a:lnSpc>
                <a:spcPct val="100000"/>
              </a:lnSpc>
              <a:spcBef>
                <a:spcPts val="100"/>
              </a:spcBef>
            </a:pPr>
            <a:r>
              <a:rPr lang="en-US" sz="2400" dirty="0" err="1">
                <a:latin typeface="华文中宋" panose="02010600040101010101" charset="-122"/>
                <a:ea typeface="华文中宋" panose="02010600040101010101" charset="-122"/>
                <a:cs typeface="华文中宋" panose="02010600040101010101" charset="-122"/>
              </a:rPr>
              <a:t>“</a:t>
            </a:r>
            <a:r>
              <a:rPr sz="2400" dirty="0" err="1">
                <a:latin typeface="华文中宋" panose="02010600040101010101" charset="-122"/>
                <a:ea typeface="华文中宋" panose="02010600040101010101" charset="-122"/>
                <a:cs typeface="华文中宋" panose="02010600040101010101" charset="-122"/>
              </a:rPr>
              <a:t>逃监是毁坏国家和法律的行为，如果法庭的判决不</a:t>
            </a:r>
            <a:r>
              <a:rPr sz="2400" dirty="0">
                <a:latin typeface="华文中宋" panose="02010600040101010101" charset="-122"/>
                <a:ea typeface="华文中宋" panose="02010600040101010101" charset="-122"/>
                <a:cs typeface="华文中宋" panose="02010600040101010101" charset="-122"/>
              </a:rPr>
              <a:t> 生效力、可以被私人随意废弃，那么国</a:t>
            </a:r>
            <a:r>
              <a:rPr sz="2400" spc="5" dirty="0">
                <a:latin typeface="华文中宋" panose="02010600040101010101" charset="-122"/>
                <a:ea typeface="华文中宋" panose="02010600040101010101" charset="-122"/>
                <a:cs typeface="华文中宋" panose="02010600040101010101" charset="-122"/>
              </a:rPr>
              <a:t>家</a:t>
            </a:r>
            <a:r>
              <a:rPr sz="2400" dirty="0">
                <a:latin typeface="华文中宋" panose="02010600040101010101" charset="-122"/>
                <a:ea typeface="华文中宋" panose="02010600040101010101" charset="-122"/>
                <a:cs typeface="华文中宋" panose="02010600040101010101" charset="-122"/>
              </a:rPr>
              <a:t>还能存在 吗？国家生我、养我、教我，凡是能赋予其他公民 的权利都有我的一份。我</a:t>
            </a:r>
            <a:r>
              <a:rPr sz="2400" spc="5" dirty="0">
                <a:latin typeface="华文中宋" panose="02010600040101010101" charset="-122"/>
                <a:ea typeface="华文中宋" panose="02010600040101010101" charset="-122"/>
                <a:cs typeface="华文中宋" panose="02010600040101010101" charset="-122"/>
              </a:rPr>
              <a:t>在</a:t>
            </a:r>
            <a:r>
              <a:rPr sz="2400" dirty="0">
                <a:latin typeface="华文中宋" panose="02010600040101010101" charset="-122"/>
                <a:ea typeface="华文中宋" panose="02010600040101010101" charset="-122"/>
                <a:cs typeface="华文中宋" panose="02010600040101010101" charset="-122"/>
              </a:rPr>
              <a:t>70年之间都没有离开雅 典，就等于说我以自身的行为和国家签订了契约，  表示服从国家的法律，做一个守法公民。难道就因 为祖国和法律判处我死刑，我就可以竭力毁坏和颠 覆国家和法律吗？</a:t>
            </a:r>
            <a:r>
              <a:rPr sz="2400" dirty="0">
                <a:solidFill>
                  <a:srgbClr val="7030A0"/>
                </a:solidFill>
                <a:latin typeface="华文中宋" panose="02010600040101010101" charset="-122"/>
                <a:ea typeface="华文中宋" panose="02010600040101010101" charset="-122"/>
                <a:cs typeface="华文中宋" panose="02010600040101010101" charset="-122"/>
              </a:rPr>
              <a:t>逃监是蔑视法律的行为</a:t>
            </a:r>
            <a:r>
              <a:rPr sz="2400" dirty="0">
                <a:latin typeface="华文中宋" panose="02010600040101010101" charset="-122"/>
                <a:ea typeface="华文中宋" panose="02010600040101010101" charset="-122"/>
                <a:cs typeface="华文中宋" panose="02010600040101010101" charset="-122"/>
              </a:rPr>
              <a:t>，是践踏 自己曾经立下的契约，是最下贱的奴才干的勾当。 </a:t>
            </a:r>
            <a:r>
              <a:rPr sz="2400" spc="-5" dirty="0">
                <a:latin typeface="华文中宋" panose="02010600040101010101" charset="-122"/>
                <a:ea typeface="华文中宋" panose="02010600040101010101" charset="-122"/>
                <a:cs typeface="华文中宋" panose="02010600040101010101" charset="-122"/>
              </a:rPr>
              <a:t>如果我含冤而死，这不是法律的原因，而是由于恶 </a:t>
            </a:r>
            <a:r>
              <a:rPr sz="2400" dirty="0">
                <a:latin typeface="华文中宋" panose="02010600040101010101" charset="-122"/>
                <a:ea typeface="华文中宋" panose="02010600040101010101" charset="-122"/>
                <a:cs typeface="华文中宋" panose="02010600040101010101" charset="-122"/>
              </a:rPr>
              <a:t>人的蓄意。如果我无耻逃亡，以错还错、以恶报恶， 毁伤的不仅是法律，而且是我自己、我的朋友和我 的国家。</a:t>
            </a:r>
            <a:r>
              <a:rPr lang="en-US" sz="2400" dirty="0">
                <a:latin typeface="华文中宋" panose="02010600040101010101" charset="-122"/>
                <a:ea typeface="华文中宋" panose="02010600040101010101" charset="-122"/>
                <a:cs typeface="华文中宋" panose="02010600040101010101" charset="-122"/>
              </a:rPr>
              <a:t>”</a:t>
            </a:r>
          </a:p>
        </p:txBody>
      </p:sp>
      <p:sp>
        <p:nvSpPr>
          <p:cNvPr id="4" name="object 4"/>
          <p:cNvSpPr txBox="1"/>
          <p:nvPr/>
        </p:nvSpPr>
        <p:spPr>
          <a:xfrm>
            <a:off x="1252550" y="5034153"/>
            <a:ext cx="2156460" cy="442595"/>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001F5F"/>
                </a:solidFill>
                <a:latin typeface="华文中宋" panose="02010600040101010101" charset="-122"/>
                <a:ea typeface="华文中宋" panose="02010600040101010101" charset="-122"/>
                <a:cs typeface="华文琥珀" panose="02010800040101010101" charset="-122"/>
              </a:rPr>
              <a:t>苏格拉底之死</a:t>
            </a:r>
            <a:endParaRPr sz="2800">
              <a:latin typeface="华文中宋" panose="02010600040101010101" charset="-122"/>
              <a:ea typeface="华文中宋" panose="02010600040101010101" charset="-122"/>
              <a:cs typeface="华文琥珀" panose="020108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p:cNvSpPr>
          <p:nvPr>
            <p:ph type="title"/>
          </p:nvPr>
        </p:nvSpPr>
        <p:spPr>
          <a:xfrm>
            <a:off x="4834255" y="763270"/>
            <a:ext cx="2620645" cy="1132840"/>
          </a:xfrm>
        </p:spPr>
        <p:txBody>
          <a:bodyPr vert="horz" wrap="square" lIns="91440" tIns="45720" rIns="91440" bIns="45720" anchor="ctr" anchorCtr="0"/>
          <a:lstStyle/>
          <a:p>
            <a:pPr eaLnBrk="1" hangingPunct="1"/>
            <a:r>
              <a:rPr lang="zh-CN" altLang="en-US" sz="3600" b="1" dirty="0">
                <a:solidFill>
                  <a:srgbClr val="C00000"/>
                </a:solidFill>
                <a:effectLst>
                  <a:outerShdw blurRad="38100" dist="25400" dir="5400000" algn="ctr" rotWithShape="0">
                    <a:srgbClr val="6E747A">
                      <a:alpha val="43000"/>
                    </a:srgbClr>
                  </a:outerShdw>
                </a:effectLst>
                <a:latin typeface="华文中宋" panose="02010600040101010101" charset="-122"/>
                <a:ea typeface="华文中宋" panose="02010600040101010101" charset="-122"/>
              </a:rPr>
              <a:t>参考书目</a:t>
            </a:r>
          </a:p>
        </p:txBody>
      </p:sp>
      <p:sp>
        <p:nvSpPr>
          <p:cNvPr id="70659" name="Rectangle 3"/>
          <p:cNvSpPr>
            <a:spLocks noGrp="1"/>
          </p:cNvSpPr>
          <p:nvPr>
            <p:ph idx="1"/>
          </p:nvPr>
        </p:nvSpPr>
        <p:spPr>
          <a:xfrm>
            <a:off x="1002030" y="1746250"/>
            <a:ext cx="10541635" cy="4525645"/>
          </a:xfrm>
        </p:spPr>
        <p:txBody>
          <a:bodyPr vert="horz" wrap="square" lIns="91440" tIns="45720" rIns="91440" bIns="45720" anchor="t" anchorCtr="0"/>
          <a:lstStyle/>
          <a:p>
            <a:pPr eaLnBrk="1" hangingPunct="1">
              <a:lnSpc>
                <a:spcPct val="150000"/>
              </a:lnSpc>
              <a:buNone/>
            </a:pPr>
            <a:r>
              <a:rPr lang="en-US" altLang="zh-CN" sz="2400" dirty="0">
                <a:latin typeface="华文中宋" panose="02010600040101010101" charset="-122"/>
                <a:ea typeface="华文中宋" panose="02010600040101010101" charset="-122"/>
                <a:cs typeface="华文中宋" panose="02010600040101010101" charset="-122"/>
              </a:rPr>
              <a:t>1</a:t>
            </a:r>
            <a:r>
              <a:rPr lang="zh-CN" altLang="en-US" sz="2400" dirty="0">
                <a:latin typeface="华文中宋" panose="02010600040101010101" charset="-122"/>
                <a:ea typeface="华文中宋" panose="02010600040101010101" charset="-122"/>
                <a:cs typeface="华文中宋" panose="02010600040101010101" charset="-122"/>
              </a:rPr>
              <a:t>、李龙主编：</a:t>
            </a:r>
            <a:r>
              <a:rPr lang="en-US" altLang="zh-CN" sz="2400" dirty="0">
                <a:latin typeface="华文中宋" panose="02010600040101010101" charset="-122"/>
                <a:ea typeface="华文中宋" panose="02010600040101010101" charset="-122"/>
                <a:cs typeface="华文中宋" panose="02010600040101010101" charset="-122"/>
              </a:rPr>
              <a:t>《</a:t>
            </a:r>
            <a:r>
              <a:rPr lang="zh-CN" altLang="en-US" sz="2400" dirty="0">
                <a:latin typeface="华文中宋" panose="02010600040101010101" charset="-122"/>
                <a:ea typeface="华文中宋" panose="02010600040101010101" charset="-122"/>
                <a:cs typeface="华文中宋" panose="02010600040101010101" charset="-122"/>
              </a:rPr>
              <a:t>法理学</a:t>
            </a:r>
            <a:r>
              <a:rPr lang="en-US" altLang="zh-CN" sz="2400" dirty="0">
                <a:latin typeface="华文中宋" panose="02010600040101010101" charset="-122"/>
                <a:ea typeface="华文中宋" panose="02010600040101010101" charset="-122"/>
                <a:cs typeface="华文中宋" panose="02010600040101010101" charset="-122"/>
              </a:rPr>
              <a:t>》</a:t>
            </a:r>
            <a:r>
              <a:rPr lang="zh-CN" altLang="en-US" sz="2400" dirty="0">
                <a:latin typeface="华文中宋" panose="02010600040101010101" charset="-122"/>
                <a:ea typeface="华文中宋" panose="02010600040101010101" charset="-122"/>
                <a:cs typeface="华文中宋" panose="02010600040101010101" charset="-122"/>
              </a:rPr>
              <a:t>，武汉大学出版社</a:t>
            </a:r>
            <a:r>
              <a:rPr lang="en-US" altLang="zh-CN" sz="2400" dirty="0">
                <a:latin typeface="华文中宋" panose="02010600040101010101" charset="-122"/>
                <a:ea typeface="华文中宋" panose="02010600040101010101" charset="-122"/>
                <a:cs typeface="华文中宋" panose="02010600040101010101" charset="-122"/>
              </a:rPr>
              <a:t>2011</a:t>
            </a:r>
            <a:r>
              <a:rPr lang="zh-CN" altLang="en-US" sz="2400" dirty="0">
                <a:latin typeface="华文中宋" panose="02010600040101010101" charset="-122"/>
                <a:ea typeface="华文中宋" panose="02010600040101010101" charset="-122"/>
                <a:cs typeface="华文中宋" panose="02010600040101010101" charset="-122"/>
              </a:rPr>
              <a:t>年版；</a:t>
            </a:r>
            <a:endParaRPr lang="en-US" altLang="zh-CN" sz="2400" dirty="0">
              <a:latin typeface="华文中宋" panose="02010600040101010101" charset="-122"/>
              <a:ea typeface="华文中宋" panose="02010600040101010101" charset="-122"/>
              <a:cs typeface="华文中宋" panose="02010600040101010101" charset="-122"/>
            </a:endParaRPr>
          </a:p>
          <a:p>
            <a:pPr eaLnBrk="1" hangingPunct="1">
              <a:lnSpc>
                <a:spcPct val="150000"/>
              </a:lnSpc>
              <a:buNone/>
            </a:pPr>
            <a:r>
              <a:rPr lang="en-US" altLang="zh-CN" sz="2400" dirty="0">
                <a:latin typeface="华文中宋" panose="02010600040101010101" charset="-122"/>
                <a:ea typeface="华文中宋" panose="02010600040101010101" charset="-122"/>
                <a:cs typeface="华文中宋" panose="02010600040101010101" charset="-122"/>
              </a:rPr>
              <a:t>2</a:t>
            </a:r>
            <a:r>
              <a:rPr lang="zh-CN" altLang="en-US" sz="2400" dirty="0">
                <a:latin typeface="华文中宋" panose="02010600040101010101" charset="-122"/>
                <a:ea typeface="华文中宋" panose="02010600040101010101" charset="-122"/>
                <a:cs typeface="华文中宋" panose="02010600040101010101" charset="-122"/>
              </a:rPr>
              <a:t>、张文显主编：</a:t>
            </a:r>
            <a:r>
              <a:rPr lang="en-US" altLang="zh-CN" sz="2400" dirty="0">
                <a:latin typeface="华文中宋" panose="02010600040101010101" charset="-122"/>
                <a:ea typeface="华文中宋" panose="02010600040101010101" charset="-122"/>
                <a:cs typeface="华文中宋" panose="02010600040101010101" charset="-122"/>
              </a:rPr>
              <a:t>《</a:t>
            </a:r>
            <a:r>
              <a:rPr lang="zh-CN" altLang="en-US" sz="2400" dirty="0">
                <a:latin typeface="华文中宋" panose="02010600040101010101" charset="-122"/>
                <a:ea typeface="华文中宋" panose="02010600040101010101" charset="-122"/>
                <a:cs typeface="华文中宋" panose="02010600040101010101" charset="-122"/>
              </a:rPr>
              <a:t>法理学</a:t>
            </a:r>
            <a:r>
              <a:rPr lang="en-US" altLang="zh-CN" sz="2400" dirty="0">
                <a:latin typeface="华文中宋" panose="02010600040101010101" charset="-122"/>
                <a:ea typeface="华文中宋" panose="02010600040101010101" charset="-122"/>
                <a:cs typeface="华文中宋" panose="02010600040101010101" charset="-122"/>
              </a:rPr>
              <a:t>》</a:t>
            </a:r>
            <a:r>
              <a:rPr lang="zh-CN" altLang="en-US" sz="2400" dirty="0">
                <a:latin typeface="华文中宋" panose="02010600040101010101" charset="-122"/>
                <a:ea typeface="华文中宋" panose="02010600040101010101" charset="-122"/>
                <a:cs typeface="华文中宋" panose="02010600040101010101" charset="-122"/>
              </a:rPr>
              <a:t>（第五版），高等教育出版社</a:t>
            </a:r>
            <a:r>
              <a:rPr lang="en-US" altLang="zh-CN" sz="2400" dirty="0">
                <a:latin typeface="华文中宋" panose="02010600040101010101" charset="-122"/>
                <a:ea typeface="华文中宋" panose="02010600040101010101" charset="-122"/>
                <a:cs typeface="华文中宋" panose="02010600040101010101" charset="-122"/>
              </a:rPr>
              <a:t>2018</a:t>
            </a:r>
            <a:r>
              <a:rPr lang="zh-CN" altLang="en-US" sz="2400" dirty="0">
                <a:latin typeface="华文中宋" panose="02010600040101010101" charset="-122"/>
                <a:ea typeface="华文中宋" panose="02010600040101010101" charset="-122"/>
                <a:cs typeface="华文中宋" panose="02010600040101010101" charset="-122"/>
              </a:rPr>
              <a:t>年版。</a:t>
            </a:r>
            <a:endParaRPr lang="en-US" altLang="zh-CN" sz="2400" dirty="0">
              <a:latin typeface="华文中宋" panose="02010600040101010101" charset="-122"/>
              <a:ea typeface="华文中宋" panose="02010600040101010101" charset="-122"/>
              <a:cs typeface="华文中宋" panose="02010600040101010101" charset="-122"/>
            </a:endParaRPr>
          </a:p>
          <a:p>
            <a:pPr eaLnBrk="1" hangingPunct="1">
              <a:lnSpc>
                <a:spcPct val="150000"/>
              </a:lnSpc>
              <a:buNone/>
            </a:pPr>
            <a:r>
              <a:rPr lang="en-US" altLang="zh-CN" sz="2400" dirty="0">
                <a:latin typeface="华文中宋" panose="02010600040101010101" charset="-122"/>
                <a:ea typeface="华文中宋" panose="02010600040101010101" charset="-122"/>
                <a:cs typeface="华文中宋" panose="02010600040101010101" charset="-122"/>
              </a:rPr>
              <a:t>3</a:t>
            </a:r>
            <a:r>
              <a:rPr lang="zh-CN" altLang="en-US" sz="2400" dirty="0">
                <a:latin typeface="华文中宋" panose="02010600040101010101" charset="-122"/>
                <a:ea typeface="华文中宋" panose="02010600040101010101" charset="-122"/>
                <a:cs typeface="华文中宋" panose="02010600040101010101" charset="-122"/>
              </a:rPr>
              <a:t>、付子堂主编：</a:t>
            </a:r>
            <a:r>
              <a:rPr lang="en-US" altLang="zh-CN" sz="2400" dirty="0">
                <a:latin typeface="华文中宋" panose="02010600040101010101" charset="-122"/>
                <a:ea typeface="华文中宋" panose="02010600040101010101" charset="-122"/>
                <a:cs typeface="华文中宋" panose="02010600040101010101" charset="-122"/>
              </a:rPr>
              <a:t>《</a:t>
            </a:r>
            <a:r>
              <a:rPr lang="zh-CN" altLang="en-US" sz="2400" dirty="0">
                <a:latin typeface="华文中宋" panose="02010600040101010101" charset="-122"/>
                <a:ea typeface="华文中宋" panose="02010600040101010101" charset="-122"/>
                <a:cs typeface="华文中宋" panose="02010600040101010101" charset="-122"/>
              </a:rPr>
              <a:t>法理学初阶</a:t>
            </a:r>
            <a:r>
              <a:rPr lang="en-US" altLang="zh-CN" sz="2400" dirty="0">
                <a:latin typeface="华文中宋" panose="02010600040101010101" charset="-122"/>
                <a:ea typeface="华文中宋" panose="02010600040101010101" charset="-122"/>
                <a:cs typeface="华文中宋" panose="02010600040101010101" charset="-122"/>
              </a:rPr>
              <a:t>》</a:t>
            </a:r>
            <a:r>
              <a:rPr lang="zh-CN" altLang="en-US" sz="2400" dirty="0">
                <a:latin typeface="华文中宋" panose="02010600040101010101" charset="-122"/>
                <a:ea typeface="华文中宋" panose="02010600040101010101" charset="-122"/>
                <a:cs typeface="华文中宋" panose="02010600040101010101" charset="-122"/>
              </a:rPr>
              <a:t>（第五版），法律出版社</a:t>
            </a:r>
            <a:r>
              <a:rPr lang="en-US" altLang="zh-CN" sz="2400" dirty="0">
                <a:latin typeface="华文中宋" panose="02010600040101010101" charset="-122"/>
                <a:ea typeface="华文中宋" panose="02010600040101010101" charset="-122"/>
                <a:cs typeface="华文中宋" panose="02010600040101010101" charset="-122"/>
              </a:rPr>
              <a:t>2015</a:t>
            </a:r>
            <a:r>
              <a:rPr lang="zh-CN" altLang="en-US" sz="2400" dirty="0">
                <a:latin typeface="华文中宋" panose="02010600040101010101" charset="-122"/>
                <a:ea typeface="华文中宋" panose="02010600040101010101" charset="-122"/>
                <a:cs typeface="华文中宋" panose="02010600040101010101" charset="-122"/>
              </a:rPr>
              <a:t>年版。</a:t>
            </a:r>
            <a:endParaRPr lang="en-US" altLang="zh-CN" sz="2400" dirty="0">
              <a:latin typeface="华文中宋" panose="02010600040101010101" charset="-122"/>
              <a:ea typeface="华文中宋" panose="02010600040101010101" charset="-122"/>
              <a:cs typeface="华文中宋" panose="02010600040101010101" charset="-122"/>
            </a:endParaRPr>
          </a:p>
          <a:p>
            <a:pPr eaLnBrk="1" hangingPunct="1">
              <a:lnSpc>
                <a:spcPct val="150000"/>
              </a:lnSpc>
              <a:buNone/>
            </a:pPr>
            <a:r>
              <a:rPr lang="en-US" altLang="zh-CN" sz="2400" dirty="0">
                <a:latin typeface="华文中宋" panose="02010600040101010101" charset="-122"/>
                <a:ea typeface="华文中宋" panose="02010600040101010101" charset="-122"/>
                <a:cs typeface="华文中宋" panose="02010600040101010101" charset="-122"/>
              </a:rPr>
              <a:t>4</a:t>
            </a:r>
            <a:r>
              <a:rPr lang="zh-CN" altLang="en-US" sz="2400" dirty="0">
                <a:latin typeface="华文中宋" panose="02010600040101010101" charset="-122"/>
                <a:ea typeface="华文中宋" panose="02010600040101010101" charset="-122"/>
                <a:cs typeface="华文中宋" panose="02010600040101010101" charset="-122"/>
              </a:rPr>
              <a:t>、博登海默著、邓正来译：</a:t>
            </a:r>
            <a:r>
              <a:rPr lang="en-US" altLang="zh-CN" sz="2400" dirty="0">
                <a:latin typeface="华文中宋" panose="02010600040101010101" charset="-122"/>
                <a:ea typeface="华文中宋" panose="02010600040101010101" charset="-122"/>
                <a:cs typeface="华文中宋" panose="02010600040101010101" charset="-122"/>
              </a:rPr>
              <a:t>《</a:t>
            </a:r>
            <a:r>
              <a:rPr lang="zh-CN" altLang="en-US" sz="2400" dirty="0">
                <a:latin typeface="华文中宋" panose="02010600040101010101" charset="-122"/>
                <a:ea typeface="华文中宋" panose="02010600040101010101" charset="-122"/>
                <a:cs typeface="华文中宋" panose="02010600040101010101" charset="-122"/>
              </a:rPr>
              <a:t>法理学 法律哲学与法律方法</a:t>
            </a:r>
            <a:r>
              <a:rPr lang="en-US" altLang="zh-CN" sz="2400" dirty="0">
                <a:latin typeface="华文中宋" panose="02010600040101010101" charset="-122"/>
                <a:ea typeface="华文中宋" panose="02010600040101010101" charset="-122"/>
                <a:cs typeface="华文中宋" panose="02010600040101010101" charset="-122"/>
              </a:rPr>
              <a:t>》</a:t>
            </a:r>
            <a:r>
              <a:rPr lang="zh-CN" altLang="en-US" sz="2400" dirty="0">
                <a:latin typeface="华文中宋" panose="02010600040101010101" charset="-122"/>
                <a:ea typeface="华文中宋" panose="02010600040101010101" charset="-122"/>
                <a:cs typeface="华文中宋" panose="02010600040101010101" charset="-122"/>
              </a:rPr>
              <a:t>，中国政法大学出版社</a:t>
            </a:r>
            <a:r>
              <a:rPr lang="en-US" altLang="zh-CN" sz="2400" dirty="0">
                <a:latin typeface="华文中宋" panose="02010600040101010101" charset="-122"/>
                <a:ea typeface="华文中宋" panose="02010600040101010101" charset="-122"/>
                <a:cs typeface="华文中宋" panose="02010600040101010101" charset="-122"/>
              </a:rPr>
              <a:t>2004</a:t>
            </a:r>
            <a:r>
              <a:rPr lang="zh-CN" altLang="en-US" sz="2400" dirty="0">
                <a:latin typeface="华文中宋" panose="02010600040101010101" charset="-122"/>
                <a:ea typeface="华文中宋" panose="02010600040101010101" charset="-122"/>
                <a:cs typeface="华文中宋" panose="02010600040101010101" charset="-122"/>
              </a:rPr>
              <a:t>年版。</a:t>
            </a:r>
            <a:endParaRPr lang="en-US" altLang="zh-CN" sz="2400" dirty="0">
              <a:latin typeface="华文中宋" panose="02010600040101010101" charset="-122"/>
              <a:ea typeface="华文中宋" panose="02010600040101010101" charset="-122"/>
              <a:cs typeface="华文中宋" panose="02010600040101010101" charset="-122"/>
            </a:endParaRPr>
          </a:p>
          <a:p>
            <a:pPr eaLnBrk="1" hangingPunct="1">
              <a:lnSpc>
                <a:spcPct val="150000"/>
              </a:lnSpc>
              <a:buNone/>
            </a:pPr>
            <a:r>
              <a:rPr lang="en-US" altLang="zh-CN" sz="2400" dirty="0">
                <a:latin typeface="华文中宋" panose="02010600040101010101" charset="-122"/>
                <a:ea typeface="华文中宋" panose="02010600040101010101" charset="-122"/>
                <a:cs typeface="华文中宋" panose="02010600040101010101" charset="-122"/>
              </a:rPr>
              <a:t>5</a:t>
            </a:r>
            <a:r>
              <a:rPr lang="zh-CN" altLang="en-US" sz="2400" dirty="0">
                <a:latin typeface="华文中宋" panose="02010600040101010101" charset="-122"/>
                <a:ea typeface="华文中宋" panose="02010600040101010101" charset="-122"/>
                <a:cs typeface="华文中宋" panose="02010600040101010101" charset="-122"/>
              </a:rPr>
              <a:t>、德沃金著、李常青译：</a:t>
            </a:r>
            <a:r>
              <a:rPr lang="en-US" altLang="zh-CN" sz="2400" dirty="0">
                <a:latin typeface="华文中宋" panose="02010600040101010101" charset="-122"/>
                <a:ea typeface="华文中宋" panose="02010600040101010101" charset="-122"/>
                <a:cs typeface="华文中宋" panose="02010600040101010101" charset="-122"/>
              </a:rPr>
              <a:t>《</a:t>
            </a:r>
            <a:r>
              <a:rPr lang="zh-CN" altLang="en-US" sz="2400" dirty="0">
                <a:latin typeface="华文中宋" panose="02010600040101010101" charset="-122"/>
                <a:ea typeface="华文中宋" panose="02010600040101010101" charset="-122"/>
                <a:cs typeface="华文中宋" panose="02010600040101010101" charset="-122"/>
              </a:rPr>
              <a:t>法律帝国</a:t>
            </a:r>
            <a:r>
              <a:rPr lang="en-US" altLang="zh-CN" sz="2400" dirty="0">
                <a:latin typeface="华文中宋" panose="02010600040101010101" charset="-122"/>
                <a:ea typeface="华文中宋" panose="02010600040101010101" charset="-122"/>
                <a:cs typeface="华文中宋" panose="02010600040101010101" charset="-122"/>
              </a:rPr>
              <a:t>》</a:t>
            </a:r>
            <a:r>
              <a:rPr lang="zh-CN" altLang="en-US" sz="2400" dirty="0">
                <a:latin typeface="华文中宋" panose="02010600040101010101" charset="-122"/>
                <a:ea typeface="华文中宋" panose="02010600040101010101" charset="-122"/>
                <a:cs typeface="华文中宋" panose="02010600040101010101" charset="-122"/>
              </a:rPr>
              <a:t>，中国大百科全书出版社</a:t>
            </a:r>
            <a:r>
              <a:rPr lang="en-US" altLang="zh-CN" sz="2400" dirty="0">
                <a:latin typeface="华文中宋" panose="02010600040101010101" charset="-122"/>
                <a:ea typeface="华文中宋" panose="02010600040101010101" charset="-122"/>
                <a:cs typeface="华文中宋" panose="02010600040101010101" charset="-122"/>
              </a:rPr>
              <a:t>1996</a:t>
            </a:r>
            <a:r>
              <a:rPr lang="zh-CN" altLang="en-US" sz="2400" dirty="0">
                <a:latin typeface="华文中宋" panose="02010600040101010101" charset="-122"/>
                <a:ea typeface="华文中宋" panose="02010600040101010101" charset="-122"/>
                <a:cs typeface="华文中宋" panose="02010600040101010101" charset="-122"/>
              </a:rPr>
              <a:t>年版。</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dissolve">
                                      <p:cBhvr>
                                        <p:cTn id="7" dur="500"/>
                                        <p:tgtEl>
                                          <p:spTgt spid="7065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0659">
                                            <p:txEl>
                                              <p:pRg st="0" end="0"/>
                                            </p:txEl>
                                          </p:spTgt>
                                        </p:tgtEl>
                                        <p:attrNameLst>
                                          <p:attrName>style.visibility</p:attrName>
                                        </p:attrNameLst>
                                      </p:cBhvr>
                                      <p:to>
                                        <p:strVal val="visible"/>
                                      </p:to>
                                    </p:set>
                                    <p:animEffect transition="in" filter="dissolve">
                                      <p:cBhvr>
                                        <p:cTn id="11" dur="500"/>
                                        <p:tgtEl>
                                          <p:spTgt spid="70659">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70659">
                                            <p:txEl>
                                              <p:pRg st="1" end="1"/>
                                            </p:txEl>
                                          </p:spTgt>
                                        </p:tgtEl>
                                        <p:attrNameLst>
                                          <p:attrName>style.visibility</p:attrName>
                                        </p:attrNameLst>
                                      </p:cBhvr>
                                      <p:to>
                                        <p:strVal val="visible"/>
                                      </p:to>
                                    </p:set>
                                    <p:animEffect transition="in" filter="dissolve">
                                      <p:cBhvr>
                                        <p:cTn id="15" dur="500"/>
                                        <p:tgtEl>
                                          <p:spTgt spid="70659">
                                            <p:txEl>
                                              <p:pRg st="1" end="1"/>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70659">
                                            <p:txEl>
                                              <p:pRg st="2" end="2"/>
                                            </p:txEl>
                                          </p:spTgt>
                                        </p:tgtEl>
                                        <p:attrNameLst>
                                          <p:attrName>style.visibility</p:attrName>
                                        </p:attrNameLst>
                                      </p:cBhvr>
                                      <p:to>
                                        <p:strVal val="visible"/>
                                      </p:to>
                                    </p:set>
                                    <p:animEffect transition="in" filter="dissolve">
                                      <p:cBhvr>
                                        <p:cTn id="19" dur="500"/>
                                        <p:tgtEl>
                                          <p:spTgt spid="70659">
                                            <p:txEl>
                                              <p:pRg st="2" end="2"/>
                                            </p:txEl>
                                          </p:spTgt>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70659">
                                            <p:txEl>
                                              <p:pRg st="3" end="3"/>
                                            </p:txEl>
                                          </p:spTgt>
                                        </p:tgtEl>
                                        <p:attrNameLst>
                                          <p:attrName>style.visibility</p:attrName>
                                        </p:attrNameLst>
                                      </p:cBhvr>
                                      <p:to>
                                        <p:strVal val="visible"/>
                                      </p:to>
                                    </p:set>
                                    <p:animEffect transition="in" filter="dissolve">
                                      <p:cBhvr>
                                        <p:cTn id="23" dur="500"/>
                                        <p:tgtEl>
                                          <p:spTgt spid="70659">
                                            <p:txEl>
                                              <p:pRg st="3" end="3"/>
                                            </p:txEl>
                                          </p:spTgt>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70659">
                                            <p:txEl>
                                              <p:pRg st="4" end="4"/>
                                            </p:txEl>
                                          </p:spTgt>
                                        </p:tgtEl>
                                        <p:attrNameLst>
                                          <p:attrName>style.visibility</p:attrName>
                                        </p:attrNameLst>
                                      </p:cBhvr>
                                      <p:to>
                                        <p:strVal val="visible"/>
                                      </p:to>
                                    </p:set>
                                    <p:animEffect transition="in" filter="dissolve">
                                      <p:cBhvr>
                                        <p:cTn id="27" dur="500"/>
                                        <p:tgtEl>
                                          <p:spTgt spid="706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8" grpId="0"/>
      <p:bldP spid="70659"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p:cNvSpPr>
          <p:nvPr>
            <p:ph type="title"/>
          </p:nvPr>
        </p:nvSpPr>
        <p:spPr>
          <a:xfrm>
            <a:off x="927418" y="735330"/>
            <a:ext cx="8229600" cy="1143000"/>
          </a:xfrm>
        </p:spPr>
        <p:txBody>
          <a:bodyPr vert="horz" wrap="square" lIns="91440" tIns="45720" rIns="91440" bIns="45720" anchor="ctr" anchorCtr="0"/>
          <a:lstStyle/>
          <a:p>
            <a:pPr algn="l" eaLnBrk="1" hangingPunct="1">
              <a:lnSpc>
                <a:spcPct val="130000"/>
              </a:lnSpc>
              <a:buClrTx/>
              <a:buSzTx/>
              <a:buFontTx/>
            </a:pPr>
            <a:r>
              <a:rPr lang="zh-CN" altLang="en-US" sz="3200" b="1" dirty="0">
                <a:solidFill>
                  <a:srgbClr val="C00000"/>
                </a:solidFill>
                <a:latin typeface="华文中宋" panose="02010600040101010101" charset="-122"/>
                <a:ea typeface="华文中宋" panose="02010600040101010101" charset="-122"/>
                <a:cs typeface="+mn-cs"/>
              </a:rPr>
              <a:t>思考题：</a:t>
            </a:r>
          </a:p>
        </p:txBody>
      </p:sp>
      <p:sp>
        <p:nvSpPr>
          <p:cNvPr id="71683" name="Rectangle 3"/>
          <p:cNvSpPr>
            <a:spLocks noGrp="1"/>
          </p:cNvSpPr>
          <p:nvPr>
            <p:ph idx="1"/>
          </p:nvPr>
        </p:nvSpPr>
        <p:spPr>
          <a:xfrm>
            <a:off x="927735" y="1610686"/>
            <a:ext cx="7705725" cy="3114349"/>
          </a:xfrm>
        </p:spPr>
        <p:txBody>
          <a:bodyPr vert="horz" wrap="square" lIns="91440" tIns="45720" rIns="91440" bIns="45720" anchor="t" anchorCtr="0"/>
          <a:lstStyle/>
          <a:p>
            <a:pPr marL="342900" indent="-342900">
              <a:lnSpc>
                <a:spcPct val="150000"/>
              </a:lnSpc>
            </a:pPr>
            <a:r>
              <a:rPr lang="zh-CN" altLang="en-US" sz="2400" dirty="0">
                <a:latin typeface="华文中宋" panose="02010600040101010101" charset="-122"/>
                <a:ea typeface="华文中宋" panose="02010600040101010101" charset="-122"/>
                <a:cs typeface="华文中宋" panose="02010600040101010101" charset="-122"/>
              </a:rPr>
              <a:t>1、什么是法律？法律的本质和特征是什么？</a:t>
            </a:r>
          </a:p>
          <a:p>
            <a:pPr marL="342900" indent="-342900">
              <a:lnSpc>
                <a:spcPct val="150000"/>
              </a:lnSpc>
            </a:pPr>
            <a:r>
              <a:rPr lang="zh-CN" altLang="en-US" sz="2400" dirty="0">
                <a:latin typeface="华文中宋" panose="02010600040101010101" charset="-122"/>
                <a:ea typeface="华文中宋" panose="02010600040101010101" charset="-122"/>
                <a:cs typeface="华文中宋" panose="02010600040101010101" charset="-122"/>
              </a:rPr>
              <a:t>2、简述中国特色社会主义法</a:t>
            </a:r>
            <a:r>
              <a:rPr lang="zh-CN" altLang="en-US" sz="2400" spc="5" dirty="0">
                <a:latin typeface="华文中宋" panose="02010600040101010101" charset="-122"/>
                <a:ea typeface="华文中宋" panose="02010600040101010101" charset="-122"/>
                <a:cs typeface="华文中宋" panose="02010600040101010101" charset="-122"/>
              </a:rPr>
              <a:t>律</a:t>
            </a:r>
            <a:r>
              <a:rPr lang="zh-CN" altLang="en-US" sz="2400" dirty="0">
                <a:latin typeface="华文中宋" panose="02010600040101010101" charset="-122"/>
                <a:ea typeface="华文中宋" panose="02010600040101010101" charset="-122"/>
                <a:cs typeface="华文中宋" panose="02010600040101010101" charset="-122"/>
              </a:rPr>
              <a:t>体系的主要内容。</a:t>
            </a:r>
            <a:endParaRPr lang="en-US" altLang="zh-CN" sz="2400" dirty="0">
              <a:latin typeface="华文中宋" panose="02010600040101010101" charset="-122"/>
              <a:ea typeface="华文中宋" panose="02010600040101010101" charset="-122"/>
              <a:cs typeface="华文中宋" panose="02010600040101010101" charset="-122"/>
            </a:endParaRPr>
          </a:p>
          <a:p>
            <a:pPr marL="342900" indent="-342900" algn="l" eaLnBrk="1" hangingPunct="1">
              <a:lnSpc>
                <a:spcPct val="150000"/>
              </a:lnSpc>
              <a:buClrTx/>
              <a:buSzTx/>
            </a:pPr>
            <a:r>
              <a:rPr lang="en-US" altLang="zh-CN" sz="2400" dirty="0">
                <a:latin typeface="华文中宋" panose="02010600040101010101" charset="-122"/>
                <a:ea typeface="华文中宋" panose="02010600040101010101" charset="-122"/>
                <a:cs typeface="华文中宋" panose="02010600040101010101" charset="-122"/>
              </a:rPr>
              <a:t>3</a:t>
            </a:r>
            <a:r>
              <a:rPr lang="zh-CN" altLang="en-US" sz="2400" dirty="0">
                <a:latin typeface="华文中宋" panose="02010600040101010101" charset="-122"/>
                <a:ea typeface="华文中宋" panose="02010600040101010101" charset="-122"/>
                <a:cs typeface="华文中宋" panose="02010600040101010101" charset="-122"/>
              </a:rPr>
              <a:t>、全面依法治国的根本遵循是什么？</a:t>
            </a:r>
          </a:p>
          <a:p>
            <a:pPr marL="342900" indent="-342900" algn="l" eaLnBrk="1" hangingPunct="1">
              <a:lnSpc>
                <a:spcPct val="150000"/>
              </a:lnSpc>
              <a:buClrTx/>
              <a:buSzTx/>
            </a:pPr>
            <a:r>
              <a:rPr lang="en-US" altLang="zh-CN" sz="2400" dirty="0">
                <a:latin typeface="华文中宋" panose="02010600040101010101" charset="-122"/>
                <a:ea typeface="华文中宋" panose="02010600040101010101" charset="-122"/>
                <a:cs typeface="华文中宋" panose="02010600040101010101" charset="-122"/>
              </a:rPr>
              <a:t>4</a:t>
            </a:r>
            <a:r>
              <a:rPr lang="zh-CN" altLang="en-US" sz="2400" dirty="0">
                <a:latin typeface="华文中宋" panose="02010600040101010101" charset="-122"/>
                <a:ea typeface="华文中宋" panose="02010600040101010101" charset="-122"/>
                <a:cs typeface="华文中宋" panose="02010600040101010101" charset="-122"/>
              </a:rPr>
              <a:t>、如何正确理解坚持走中国特色社会主义法治道路？</a:t>
            </a:r>
          </a:p>
          <a:p>
            <a:pPr marL="12700">
              <a:lnSpc>
                <a:spcPct val="150000"/>
              </a:lnSpc>
              <a:spcBef>
                <a:spcPts val="710"/>
              </a:spcBef>
            </a:pPr>
            <a:r>
              <a:rPr lang="en-US" altLang="zh-CN" sz="2400" dirty="0">
                <a:latin typeface="华文中宋" panose="02010600040101010101" charset="-122"/>
                <a:ea typeface="华文中宋" panose="02010600040101010101" charset="-122"/>
                <a:cs typeface="华文中宋" panose="02010600040101010101" charset="-122"/>
              </a:rPr>
              <a:t> 5</a:t>
            </a:r>
            <a:r>
              <a:rPr lang="zh-CN" altLang="en-US" sz="2400" dirty="0">
                <a:latin typeface="华文中宋" panose="02010600040101010101" charset="-122"/>
                <a:ea typeface="华文中宋" panose="02010600040101010101" charset="-122"/>
                <a:cs typeface="华文中宋" panose="02010600040101010101" charset="-122"/>
              </a:rPr>
              <a:t>、什么是法治思维？它的主要内容是什</a:t>
            </a:r>
            <a:r>
              <a:rPr lang="zh-CN" altLang="en-US" sz="2400" spc="5" dirty="0">
                <a:latin typeface="华文中宋" panose="02010600040101010101" charset="-122"/>
                <a:ea typeface="华文中宋" panose="02010600040101010101" charset="-122"/>
                <a:cs typeface="华文中宋" panose="02010600040101010101" charset="-122"/>
              </a:rPr>
              <a:t>么</a:t>
            </a:r>
            <a:r>
              <a:rPr lang="en-US" altLang="zh-CN" sz="2400" dirty="0">
                <a:latin typeface="华文中宋" panose="02010600040101010101" charset="-122"/>
                <a:ea typeface="华文中宋" panose="02010600040101010101" charset="-122"/>
                <a:cs typeface="华文中宋" panose="02010600040101010101" charset="-122"/>
              </a:rPr>
              <a:t>?</a:t>
            </a:r>
            <a:r>
              <a:rPr lang="zh-CN" altLang="en-US" sz="2400" dirty="0">
                <a:latin typeface="华文中宋" panose="02010600040101010101" charset="-122"/>
                <a:ea typeface="华文中宋" panose="02010600040101010101" charset="-122"/>
                <a:cs typeface="华文中宋" panose="02010600040101010101" charset="-122"/>
              </a:rPr>
              <a:t>如何培养？</a:t>
            </a:r>
          </a:p>
          <a:p>
            <a:pPr marL="12700">
              <a:lnSpc>
                <a:spcPct val="150000"/>
              </a:lnSpc>
              <a:spcBef>
                <a:spcPts val="720"/>
              </a:spcBef>
            </a:pPr>
            <a:r>
              <a:rPr lang="en-US" altLang="zh-CN" sz="2400" dirty="0">
                <a:latin typeface="华文中宋" panose="02010600040101010101" charset="-122"/>
                <a:ea typeface="华文中宋" panose="02010600040101010101" charset="-122"/>
                <a:cs typeface="华文中宋" panose="02010600040101010101" charset="-122"/>
              </a:rPr>
              <a:t> 6</a:t>
            </a:r>
            <a:r>
              <a:rPr lang="zh-CN" altLang="en-US" sz="2400" dirty="0">
                <a:latin typeface="华文中宋" panose="02010600040101010101" charset="-122"/>
                <a:ea typeface="华文中宋" panose="02010600040101010101" charset="-122"/>
                <a:cs typeface="华文中宋" panose="02010600040101010101" charset="-122"/>
              </a:rPr>
              <a:t>、联系实际谈谈大学生如</a:t>
            </a:r>
            <a:r>
              <a:rPr lang="zh-CN" altLang="en-US" sz="2400" spc="5" dirty="0">
                <a:latin typeface="华文中宋" panose="02010600040101010101" charset="-122"/>
                <a:ea typeface="华文中宋" panose="02010600040101010101" charset="-122"/>
                <a:cs typeface="华文中宋" panose="02010600040101010101" charset="-122"/>
              </a:rPr>
              <a:t>何</a:t>
            </a:r>
            <a:r>
              <a:rPr lang="zh-CN" altLang="en-US" sz="2400" dirty="0">
                <a:latin typeface="华文中宋" panose="02010600040101010101" charset="-122"/>
                <a:ea typeface="华文中宋" panose="02010600040101010101" charset="-122"/>
                <a:cs typeface="华文中宋" panose="02010600040101010101" charset="-122"/>
              </a:rPr>
              <a:t>维护法律权威</a:t>
            </a:r>
            <a:r>
              <a:rPr lang="zh-CN" altLang="en-US" sz="2400" spc="-10" dirty="0">
                <a:latin typeface="华文中宋" panose="02010600040101010101" charset="-122"/>
                <a:ea typeface="华文中宋" panose="02010600040101010101" charset="-122"/>
                <a:cs typeface="华文中宋" panose="02010600040101010101" charset="-122"/>
              </a:rPr>
              <a:t>。</a:t>
            </a:r>
            <a:endParaRPr lang="en-US" altLang="zh-CN" sz="2400" dirty="0">
              <a:latin typeface="华文中宋" panose="02010600040101010101" charset="-122"/>
              <a:ea typeface="华文中宋" panose="02010600040101010101" charset="-122"/>
              <a:cs typeface="华文中宋" panose="02010600040101010101" charset="-122"/>
            </a:endParaRPr>
          </a:p>
          <a:p>
            <a:pPr marL="12700">
              <a:lnSpc>
                <a:spcPct val="150000"/>
              </a:lnSpc>
              <a:spcBef>
                <a:spcPts val="720"/>
              </a:spcBef>
            </a:pPr>
            <a:r>
              <a:rPr lang="en-US" altLang="zh-CN" sz="2400" dirty="0">
                <a:latin typeface="华文中宋" panose="02010600040101010101" charset="-122"/>
                <a:ea typeface="华文中宋" panose="02010600040101010101" charset="-122"/>
                <a:cs typeface="华文中宋" panose="02010600040101010101" charset="-122"/>
              </a:rPr>
              <a:t> 7</a:t>
            </a:r>
            <a:r>
              <a:rPr lang="zh-CN" altLang="en-US" sz="2400" dirty="0">
                <a:latin typeface="华文中宋" panose="02010600040101010101" charset="-122"/>
                <a:ea typeface="华文中宋" panose="02010600040101010101" charset="-122"/>
                <a:cs typeface="华文中宋" panose="02010600040101010101" charset="-122"/>
              </a:rPr>
              <a:t>、大学生应该如何不断提升法治素养？</a:t>
            </a:r>
          </a:p>
        </p:txBody>
      </p:sp>
      <p:pic>
        <p:nvPicPr>
          <p:cNvPr id="71684" name="Picture 4" descr="BD00028_"/>
          <p:cNvPicPr>
            <a:picLocks noChangeAspect="1"/>
          </p:cNvPicPr>
          <p:nvPr/>
        </p:nvPicPr>
        <p:blipFill>
          <a:blip r:embed="rId2">
            <a:lum contrast="24000"/>
          </a:blip>
          <a:stretch>
            <a:fillRect/>
          </a:stretch>
        </p:blipFill>
        <p:spPr>
          <a:xfrm>
            <a:off x="8979296" y="4077335"/>
            <a:ext cx="2334499" cy="2013585"/>
          </a:xfrm>
          <a:prstGeom prst="rect">
            <a:avLst/>
          </a:prstGeom>
          <a:noFill/>
          <a:ln w="9525">
            <a:noFill/>
          </a:ln>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687705" y="1024890"/>
          <a:ext cx="2623820" cy="2449195"/>
        </p:xfrm>
        <a:graphic>
          <a:graphicData uri="http://schemas.openxmlformats.org/presentationml/2006/ole">
            <p:oleObj spid="_x0000_s2051" r:id="rId3" imgW="2606266" imgH="2255238" progId="PBrush">
              <p:embed/>
            </p:oleObj>
          </a:graphicData>
        </a:graphic>
      </p:graphicFrame>
      <p:pic>
        <p:nvPicPr>
          <p:cNvPr id="6" name="Picture 40"/>
          <p:cNvPicPr>
            <a:picLocks noChangeAspect="1" noChangeArrowheads="1"/>
          </p:cNvPicPr>
          <p:nvPr/>
        </p:nvPicPr>
        <p:blipFill>
          <a:blip r:embed="rId4"/>
          <a:srcRect/>
          <a:stretch>
            <a:fillRect/>
          </a:stretch>
        </p:blipFill>
        <p:spPr bwMode="auto">
          <a:xfrm>
            <a:off x="5337810" y="1036320"/>
            <a:ext cx="4083050" cy="2437765"/>
          </a:xfrm>
          <a:prstGeom prst="roundRect">
            <a:avLst>
              <a:gd name="adj" fmla="val 8594"/>
            </a:avLst>
          </a:prstGeom>
          <a:solidFill>
            <a:srgbClr val="FFFFFF">
              <a:shade val="85000"/>
            </a:srgbClr>
          </a:solidFill>
          <a:ln>
            <a:noFill/>
          </a:ln>
          <a:effectLst>
            <a:reflection blurRad="63500" stA="18000" endA="300" endPos="44000" dir="5400000" sy="-100000" algn="bl" rotWithShape="0"/>
          </a:effectLst>
        </p:spPr>
      </p:pic>
      <p:sp>
        <p:nvSpPr>
          <p:cNvPr id="2053" name="Rectangle 7"/>
          <p:cNvSpPr/>
          <p:nvPr/>
        </p:nvSpPr>
        <p:spPr>
          <a:xfrm>
            <a:off x="2791460" y="3698875"/>
            <a:ext cx="8872220" cy="2879725"/>
          </a:xfrm>
          <a:prstGeom prst="rect">
            <a:avLst/>
          </a:prstGeom>
          <a:noFill/>
          <a:ln w="9525">
            <a:noFill/>
          </a:ln>
        </p:spPr>
        <p:txBody>
          <a:bodyPr/>
          <a:lstStyle/>
          <a:p>
            <a:pPr marL="342900" indent="-342900" algn="just" eaLnBrk="1" hangingPunct="1">
              <a:lnSpc>
                <a:spcPct val="90000"/>
              </a:lnSpc>
              <a:spcBef>
                <a:spcPct val="20000"/>
              </a:spcBef>
            </a:pPr>
            <a:r>
              <a:rPr lang="zh-CN" altLang="en-US" sz="2400" b="1" dirty="0">
                <a:latin typeface="Arial" panose="020B0604020202020204" pitchFamily="34" charset="0"/>
                <a:ea typeface="楷体_GB2312" pitchFamily="49" charset="-122"/>
              </a:rPr>
              <a:t>    </a:t>
            </a:r>
            <a:r>
              <a:rPr lang="zh-CN" altLang="en-US" sz="2400" b="1" dirty="0">
                <a:latin typeface="华文中宋" panose="02010600040101010101" charset="-122"/>
                <a:ea typeface="华文中宋" panose="02010600040101010101" charset="-122"/>
                <a:cs typeface="华文中宋" panose="02010600040101010101" charset="-122"/>
              </a:rPr>
              <a:t> </a:t>
            </a:r>
            <a:r>
              <a:rPr lang="zh-CN" altLang="en-US" sz="2400" dirty="0">
                <a:latin typeface="华文中宋" panose="02010600040101010101" charset="-122"/>
                <a:ea typeface="华文中宋" panose="02010600040101010101" charset="-122"/>
                <a:cs typeface="华文中宋" panose="02010600040101010101" charset="-122"/>
              </a:rPr>
              <a:t>    豸，又称獬豸，为中国上古传说中的一种神兽，它似羊非羊，似鹿非鹿，头上长着一只角，故又俗称</a:t>
            </a:r>
            <a:r>
              <a:rPr lang="zh-CN" altLang="en-US" sz="2400" dirty="0">
                <a:solidFill>
                  <a:srgbClr val="FF0000"/>
                </a:solidFill>
                <a:latin typeface="华文中宋" panose="02010600040101010101" charset="-122"/>
                <a:ea typeface="华文中宋" panose="02010600040101010101" charset="-122"/>
                <a:cs typeface="华文中宋" panose="02010600040101010101" charset="-122"/>
              </a:rPr>
              <a:t>独角兽</a:t>
            </a:r>
            <a:r>
              <a:rPr lang="zh-CN" altLang="en-US" sz="2400" dirty="0">
                <a:latin typeface="华文中宋" panose="02010600040101010101" charset="-122"/>
                <a:ea typeface="华文中宋" panose="02010600040101010101" charset="-122"/>
                <a:cs typeface="华文中宋" panose="02010600040101010101" charset="-122"/>
              </a:rPr>
              <a:t>。</a:t>
            </a:r>
          </a:p>
          <a:p>
            <a:pPr marL="342900" indent="-342900" algn="just" eaLnBrk="1" hangingPunct="1">
              <a:lnSpc>
                <a:spcPct val="90000"/>
              </a:lnSpc>
              <a:spcBef>
                <a:spcPct val="20000"/>
              </a:spcBef>
            </a:pPr>
            <a:r>
              <a:rPr lang="zh-CN" altLang="en-US" sz="2400" dirty="0">
                <a:latin typeface="华文中宋" panose="02010600040101010101" charset="-122"/>
                <a:ea typeface="华文中宋" panose="02010600040101010101" charset="-122"/>
                <a:cs typeface="华文中宋" panose="02010600040101010101" charset="-122"/>
              </a:rPr>
              <a:t>            在中国古代的法律文化中，獬豸一向被视为公平正义的象征，它怒目圆睁，能够辨善恶忠奸，发现奸邪的官员，就用角把他触倒，然后吃下肚子。当人们发生冲突或纠纷的时候，独角兽能用角指向无理的一方，甚至会将罪该处死的人用角抵死，令犯法者不寒而栗。自古以来獬豸被认为是驱害辟邪的吉祥瑞物。</a:t>
            </a:r>
          </a:p>
        </p:txBody>
      </p:sp>
      <p:pic>
        <p:nvPicPr>
          <p:cNvPr id="2054" name="Picture 8" descr="djs"/>
          <p:cNvPicPr>
            <a:picLocks noChangeAspect="1"/>
          </p:cNvPicPr>
          <p:nvPr/>
        </p:nvPicPr>
        <p:blipFill>
          <a:blip r:embed="rId5"/>
          <a:stretch>
            <a:fillRect/>
          </a:stretch>
        </p:blipFill>
        <p:spPr>
          <a:xfrm>
            <a:off x="687705" y="3914140"/>
            <a:ext cx="2397760" cy="244919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54"/>
                                        </p:tgtEl>
                                        <p:attrNameLst>
                                          <p:attrName>style.visibility</p:attrName>
                                        </p:attrNameLst>
                                      </p:cBhvr>
                                      <p:to>
                                        <p:strVal val="visible"/>
                                      </p:to>
                                    </p:set>
                                    <p:anim calcmode="lin" valueType="num">
                                      <p:cBhvr additive="base">
                                        <p:cTn id="15" dur="500" fill="hold"/>
                                        <p:tgtEl>
                                          <p:spTgt spid="2054"/>
                                        </p:tgtEl>
                                        <p:attrNameLst>
                                          <p:attrName>ppt_x</p:attrName>
                                        </p:attrNameLst>
                                      </p:cBhvr>
                                      <p:tavLst>
                                        <p:tav tm="0">
                                          <p:val>
                                            <p:strVal val="#ppt_x"/>
                                          </p:val>
                                        </p:tav>
                                        <p:tav tm="100000">
                                          <p:val>
                                            <p:strVal val="#ppt_x"/>
                                          </p:val>
                                        </p:tav>
                                      </p:tavLst>
                                    </p:anim>
                                    <p:anim calcmode="lin" valueType="num">
                                      <p:cBhvr additive="base">
                                        <p:cTn id="16" dur="500" fill="hold"/>
                                        <p:tgtEl>
                                          <p:spTgt spid="2054"/>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9" presetClass="entr" presetSubtype="0" fill="hold" grpId="0" nodeType="afterEffect">
                                  <p:stCondLst>
                                    <p:cond delay="0"/>
                                  </p:stCondLst>
                                  <p:childTnLst>
                                    <p:set>
                                      <p:cBhvr>
                                        <p:cTn id="19" dur="1" fill="hold">
                                          <p:stCondLst>
                                            <p:cond delay="0"/>
                                          </p:stCondLst>
                                        </p:cTn>
                                        <p:tgtEl>
                                          <p:spTgt spid="2053"/>
                                        </p:tgtEl>
                                        <p:attrNameLst>
                                          <p:attrName>style.visibility</p:attrName>
                                        </p:attrNameLst>
                                      </p:cBhvr>
                                      <p:to>
                                        <p:strVal val="visible"/>
                                      </p:to>
                                    </p:set>
                                    <p:anim calcmode="lin" valueType="num">
                                      <p:cBhvr>
                                        <p:cTn id="20" dur="1000" fill="hold"/>
                                        <p:tgtEl>
                                          <p:spTgt spid="2053"/>
                                        </p:tgtEl>
                                        <p:attrNameLst>
                                          <p:attrName>ppt_x</p:attrName>
                                        </p:attrNameLst>
                                      </p:cBhvr>
                                      <p:tavLst>
                                        <p:tav tm="0">
                                          <p:val>
                                            <p:strVal val="#ppt_x-.2"/>
                                          </p:val>
                                        </p:tav>
                                        <p:tav tm="100000">
                                          <p:val>
                                            <p:strVal val="#ppt_x"/>
                                          </p:val>
                                        </p:tav>
                                      </p:tavLst>
                                    </p:anim>
                                    <p:anim calcmode="lin" valueType="num">
                                      <p:cBhvr>
                                        <p:cTn id="21" dur="1000" fill="hold"/>
                                        <p:tgtEl>
                                          <p:spTgt spid="2053"/>
                                        </p:tgtEl>
                                        <p:attrNameLst>
                                          <p:attrName>ppt_y</p:attrName>
                                        </p:attrNameLst>
                                      </p:cBhvr>
                                      <p:tavLst>
                                        <p:tav tm="0">
                                          <p:val>
                                            <p:strVal val="#ppt_y"/>
                                          </p:val>
                                        </p:tav>
                                        <p:tav tm="100000">
                                          <p:val>
                                            <p:strVal val="#ppt_y"/>
                                          </p:val>
                                        </p:tav>
                                      </p:tavLst>
                                    </p:anim>
                                    <p:animEffect transition="in" filter="wipe(right)" prLst="gradientSize: 0.1">
                                      <p:cBhvr>
                                        <p:cTn id="22" dur="10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5"/>
          <p:cNvSpPr/>
          <p:nvPr/>
        </p:nvSpPr>
        <p:spPr>
          <a:xfrm>
            <a:off x="1836420" y="2986405"/>
            <a:ext cx="184150" cy="366713"/>
          </a:xfrm>
          <a:prstGeom prst="rect">
            <a:avLst/>
          </a:prstGeom>
          <a:noFill/>
          <a:ln w="9525">
            <a:noFill/>
          </a:ln>
        </p:spPr>
        <p:txBody>
          <a:bodyPr wrap="none" anchor="ctr" anchorCtr="0">
            <a:spAutoFit/>
          </a:bodyPr>
          <a:lstStyle/>
          <a:p>
            <a:pPr eaLnBrk="1" hangingPunct="1"/>
            <a:endParaRPr lang="zh-CN" altLang="en-US" dirty="0">
              <a:latin typeface="Garamond" panose="02020404030301010803" pitchFamily="18" charset="0"/>
            </a:endParaRPr>
          </a:p>
        </p:txBody>
      </p:sp>
      <p:sp>
        <p:nvSpPr>
          <p:cNvPr id="11268" name="Rectangle 6"/>
          <p:cNvSpPr/>
          <p:nvPr/>
        </p:nvSpPr>
        <p:spPr>
          <a:xfrm>
            <a:off x="7442200" y="5436235"/>
            <a:ext cx="2641600" cy="521970"/>
          </a:xfrm>
          <a:prstGeom prst="rect">
            <a:avLst/>
          </a:prstGeom>
          <a:noFill/>
          <a:ln w="9525">
            <a:noFill/>
          </a:ln>
        </p:spPr>
        <p:txBody>
          <a:bodyPr wrap="square">
            <a:spAutoFit/>
          </a:bodyPr>
          <a:lstStyle/>
          <a:p>
            <a:pPr eaLnBrk="1" hangingPunct="1"/>
            <a:r>
              <a:rPr lang="zh-CN" altLang="en-US" sz="2800" b="1" dirty="0">
                <a:solidFill>
                  <a:srgbClr val="FF0000"/>
                </a:solidFill>
                <a:effectLst/>
                <a:latin typeface="华文楷体" panose="02010600040101010101" charset="-122"/>
                <a:ea typeface="华文楷体" panose="02010600040101010101" charset="-122"/>
                <a:cs typeface="华文中宋" panose="02010600040101010101" charset="-122"/>
              </a:rPr>
              <a:t>《说文解字》</a:t>
            </a:r>
          </a:p>
        </p:txBody>
      </p:sp>
      <p:sp>
        <p:nvSpPr>
          <p:cNvPr id="11269" name="Rectangle 9"/>
          <p:cNvSpPr/>
          <p:nvPr/>
        </p:nvSpPr>
        <p:spPr>
          <a:xfrm>
            <a:off x="971550" y="1151890"/>
            <a:ext cx="5731254" cy="4608830"/>
          </a:xfrm>
          <a:prstGeom prst="rect">
            <a:avLst/>
          </a:prstGeom>
          <a:noFill/>
          <a:ln w="9525">
            <a:noFill/>
          </a:ln>
        </p:spPr>
        <p:txBody>
          <a:bodyPr/>
          <a:lstStyle/>
          <a:p>
            <a:pPr marL="342900" indent="-342900" eaLnBrk="1" hangingPunct="1">
              <a:spcBef>
                <a:spcPct val="20000"/>
              </a:spcBef>
              <a:buChar char="•"/>
            </a:pPr>
            <a:r>
              <a:rPr lang="zh-CN" altLang="en-US" sz="2800" dirty="0">
                <a:effectLst/>
                <a:latin typeface="华文中宋" panose="02010600040101010101" charset="-122"/>
                <a:ea typeface="华文中宋" panose="02010600040101010101" charset="-122"/>
                <a:cs typeface="华文中宋" panose="02010600040101010101" charset="-122"/>
              </a:rPr>
              <a:t>灋 ，刑也。</a:t>
            </a:r>
            <a:r>
              <a:rPr lang="zh-CN" altLang="en-US" sz="2800" b="1" dirty="0">
                <a:solidFill>
                  <a:srgbClr val="7030A0"/>
                </a:solidFill>
                <a:effectLst/>
                <a:latin typeface="华文中宋" panose="02010600040101010101" charset="-122"/>
                <a:ea typeface="华文中宋" panose="02010600040101010101" charset="-122"/>
                <a:cs typeface="华文中宋" panose="02010600040101010101" charset="-122"/>
              </a:rPr>
              <a:t>平</a:t>
            </a:r>
            <a:r>
              <a:rPr lang="zh-CN" altLang="en-US" sz="2800" dirty="0">
                <a:effectLst/>
                <a:latin typeface="华文中宋" panose="02010600040101010101" charset="-122"/>
                <a:ea typeface="华文中宋" panose="02010600040101010101" charset="-122"/>
                <a:cs typeface="华文中宋" panose="02010600040101010101" charset="-122"/>
              </a:rPr>
              <a:t>之如水，从水；廌所以触不</a:t>
            </a:r>
            <a:r>
              <a:rPr lang="zh-CN" altLang="en-US" sz="2800" b="1" dirty="0">
                <a:solidFill>
                  <a:srgbClr val="7030A0"/>
                </a:solidFill>
                <a:effectLst/>
                <a:latin typeface="华文中宋" panose="02010600040101010101" charset="-122"/>
                <a:ea typeface="华文中宋" panose="02010600040101010101" charset="-122"/>
                <a:cs typeface="华文中宋" panose="02010600040101010101" charset="-122"/>
              </a:rPr>
              <a:t>直</a:t>
            </a:r>
            <a:r>
              <a:rPr lang="zh-CN" altLang="en-US" sz="2800" dirty="0">
                <a:effectLst/>
                <a:latin typeface="华文中宋" panose="02010600040101010101" charset="-122"/>
                <a:ea typeface="华文中宋" panose="02010600040101010101" charset="-122"/>
                <a:cs typeface="华文中宋" panose="02010600040101010101" charset="-122"/>
              </a:rPr>
              <a:t>者去之，从廌、去。</a:t>
            </a:r>
          </a:p>
          <a:p>
            <a:pPr marL="342900" indent="-342900" eaLnBrk="1" hangingPunct="1">
              <a:spcBef>
                <a:spcPct val="20000"/>
              </a:spcBef>
              <a:buChar char="•"/>
            </a:pPr>
            <a:r>
              <a:rPr lang="zh-CN" altLang="en-US" sz="2800" dirty="0">
                <a:effectLst/>
                <a:latin typeface="华文中宋" panose="02010600040101010101" charset="-122"/>
                <a:ea typeface="华文中宋" panose="02010600040101010101" charset="-122"/>
                <a:cs typeface="华文中宋" panose="02010600040101010101" charset="-122"/>
              </a:rPr>
              <a:t>律，均布也。 </a:t>
            </a:r>
          </a:p>
          <a:p>
            <a:pPr marL="342900" indent="-342900" eaLnBrk="1" hangingPunct="1">
              <a:spcBef>
                <a:spcPct val="20000"/>
              </a:spcBef>
              <a:buChar char="•"/>
            </a:pPr>
            <a:r>
              <a:rPr lang="zh-CN" altLang="en-US" sz="2800" dirty="0">
                <a:effectLst/>
                <a:latin typeface="华文中宋" panose="02010600040101010101" charset="-122"/>
                <a:ea typeface="华文中宋" panose="02010600040101010101" charset="-122"/>
                <a:cs typeface="华文中宋" panose="02010600040101010101" charset="-122"/>
              </a:rPr>
              <a:t>律者，所以</a:t>
            </a:r>
            <a:r>
              <a:rPr lang="zh-CN" altLang="en-US" sz="2800" b="1" dirty="0">
                <a:solidFill>
                  <a:srgbClr val="7030A0"/>
                </a:solidFill>
                <a:effectLst/>
                <a:latin typeface="华文中宋" panose="02010600040101010101" charset="-122"/>
                <a:ea typeface="华文中宋" panose="02010600040101010101" charset="-122"/>
                <a:cs typeface="华文中宋" panose="02010600040101010101" charset="-122"/>
              </a:rPr>
              <a:t>范</a:t>
            </a:r>
            <a:r>
              <a:rPr lang="zh-CN" altLang="en-US" sz="2800" dirty="0">
                <a:effectLst/>
                <a:latin typeface="华文中宋" panose="02010600040101010101" charset="-122"/>
                <a:ea typeface="华文中宋" panose="02010600040101010101" charset="-122"/>
                <a:cs typeface="华文中宋" panose="02010600040101010101" charset="-122"/>
              </a:rPr>
              <a:t>天下不一者而归一，故曰均布也。</a:t>
            </a:r>
            <a:r>
              <a:rPr lang="en-US" altLang="zh-CN" sz="2800" dirty="0">
                <a:solidFill>
                  <a:srgbClr val="FF0000"/>
                </a:solidFill>
                <a:effectLst/>
                <a:latin typeface="华文中宋" panose="02010600040101010101" charset="-122"/>
                <a:ea typeface="华文中宋" panose="02010600040101010101" charset="-122"/>
                <a:cs typeface="华文中宋" panose="02010600040101010101" charset="-122"/>
              </a:rPr>
              <a:t>(</a:t>
            </a:r>
            <a:r>
              <a:rPr lang="zh-CN" altLang="en-US" sz="2800" dirty="0">
                <a:solidFill>
                  <a:srgbClr val="FF0000"/>
                </a:solidFill>
                <a:effectLst/>
                <a:latin typeface="华文中宋" panose="02010600040101010101" charset="-122"/>
                <a:ea typeface="华文中宋" panose="02010600040101010101" charset="-122"/>
                <a:cs typeface="华文中宋" panose="02010600040101010101" charset="-122"/>
              </a:rPr>
              <a:t>均布：音乐中调律的工具，表征法律的规范和谐功能。</a:t>
            </a:r>
            <a:r>
              <a:rPr lang="en-US" altLang="zh-CN" sz="2800" dirty="0">
                <a:solidFill>
                  <a:srgbClr val="FF0000"/>
                </a:solidFill>
                <a:effectLst/>
                <a:latin typeface="华文中宋" panose="02010600040101010101" charset="-122"/>
                <a:ea typeface="华文中宋" panose="02010600040101010101" charset="-122"/>
                <a:cs typeface="华文中宋" panose="02010600040101010101" charset="-122"/>
              </a:rPr>
              <a:t>) </a:t>
            </a:r>
            <a:endParaRPr lang="zh-CN" altLang="en-US" sz="2800" dirty="0">
              <a:solidFill>
                <a:srgbClr val="008000"/>
              </a:solidFill>
              <a:effectLst/>
              <a:latin typeface="华文中宋" panose="02010600040101010101" charset="-122"/>
              <a:ea typeface="华文中宋" panose="02010600040101010101" charset="-122"/>
              <a:cs typeface="华文中宋" panose="02010600040101010101" charset="-122"/>
            </a:endParaRPr>
          </a:p>
          <a:p>
            <a:pPr marL="342900" indent="-342900" eaLnBrk="1" hangingPunct="1">
              <a:spcBef>
                <a:spcPct val="20000"/>
              </a:spcBef>
              <a:buChar char="•"/>
            </a:pPr>
            <a:endParaRPr lang="zh-CN" altLang="en-US" sz="2800" dirty="0">
              <a:solidFill>
                <a:srgbClr val="008000"/>
              </a:solidFill>
              <a:effectLst/>
              <a:latin typeface="华文中宋" panose="02010600040101010101" charset="-122"/>
              <a:ea typeface="华文中宋" panose="02010600040101010101" charset="-122"/>
              <a:cs typeface="华文中宋" panose="02010600040101010101" charset="-122"/>
            </a:endParaRPr>
          </a:p>
        </p:txBody>
      </p:sp>
      <p:pic>
        <p:nvPicPr>
          <p:cNvPr id="11270" name="Picture 11">
            <a:hlinkClick r:id="rId2"/>
          </p:cNvPr>
          <p:cNvPicPr>
            <a:picLocks noChangeAspect="1"/>
          </p:cNvPicPr>
          <p:nvPr/>
        </p:nvPicPr>
        <p:blipFill>
          <a:blip r:embed="rId3"/>
          <a:stretch>
            <a:fillRect/>
          </a:stretch>
        </p:blipFill>
        <p:spPr>
          <a:xfrm>
            <a:off x="6905625" y="1151890"/>
            <a:ext cx="3178175" cy="39751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11269"/>
                                        </p:tgtEl>
                                        <p:attrNameLst>
                                          <p:attrName>style.visibility</p:attrName>
                                        </p:attrNameLst>
                                      </p:cBhvr>
                                      <p:to>
                                        <p:strVal val="visible"/>
                                      </p:to>
                                    </p:set>
                                    <p:anim calcmode="lin" valueType="num">
                                      <p:cBhvr>
                                        <p:cTn id="7" dur="1000" fill="hold"/>
                                        <p:tgtEl>
                                          <p:spTgt spid="11269"/>
                                        </p:tgtEl>
                                        <p:attrNameLst>
                                          <p:attrName>ppt_x</p:attrName>
                                        </p:attrNameLst>
                                      </p:cBhvr>
                                      <p:tavLst>
                                        <p:tav tm="0">
                                          <p:val>
                                            <p:strVal val="#ppt_x-.2"/>
                                          </p:val>
                                        </p:tav>
                                        <p:tav tm="100000">
                                          <p:val>
                                            <p:strVal val="#ppt_x"/>
                                          </p:val>
                                        </p:tav>
                                      </p:tavLst>
                                    </p:anim>
                                    <p:anim calcmode="lin" valueType="num">
                                      <p:cBhvr>
                                        <p:cTn id="8" dur="1000" fill="hold"/>
                                        <p:tgtEl>
                                          <p:spTgt spid="11269"/>
                                        </p:tgtEl>
                                        <p:attrNameLst>
                                          <p:attrName>ppt_y</p:attrName>
                                        </p:attrNameLst>
                                      </p:cBhvr>
                                      <p:tavLst>
                                        <p:tav tm="0">
                                          <p:val>
                                            <p:strVal val="#ppt_y"/>
                                          </p:val>
                                        </p:tav>
                                        <p:tav tm="100000">
                                          <p:val>
                                            <p:strVal val="#ppt_y"/>
                                          </p:val>
                                        </p:tav>
                                      </p:tavLst>
                                    </p:anim>
                                    <p:animEffect transition="in" filter="wipe(right)" prLst="gradientSize: 0.1">
                                      <p:cBhvr>
                                        <p:cTn id="9" dur="1000"/>
                                        <p:tgtEl>
                                          <p:spTgt spid="11269"/>
                                        </p:tgtEl>
                                      </p:cBhvr>
                                    </p:animEffect>
                                  </p:childTnLst>
                                </p:cTn>
                              </p:par>
                            </p:childTnLst>
                          </p:cTn>
                        </p:par>
                        <p:par>
                          <p:cTn id="10" fill="hold">
                            <p:stCondLst>
                              <p:cond delay="1000"/>
                            </p:stCondLst>
                            <p:childTnLst>
                              <p:par>
                                <p:cTn id="11" presetID="29" presetClass="entr" presetSubtype="0" fill="hold" nodeType="afterEffect">
                                  <p:stCondLst>
                                    <p:cond delay="0"/>
                                  </p:stCondLst>
                                  <p:childTnLst>
                                    <p:set>
                                      <p:cBhvr>
                                        <p:cTn id="12" dur="1" fill="hold">
                                          <p:stCondLst>
                                            <p:cond delay="0"/>
                                          </p:stCondLst>
                                        </p:cTn>
                                        <p:tgtEl>
                                          <p:spTgt spid="11270"/>
                                        </p:tgtEl>
                                        <p:attrNameLst>
                                          <p:attrName>style.visibility</p:attrName>
                                        </p:attrNameLst>
                                      </p:cBhvr>
                                      <p:to>
                                        <p:strVal val="visible"/>
                                      </p:to>
                                    </p:set>
                                    <p:anim calcmode="lin" valueType="num">
                                      <p:cBhvr>
                                        <p:cTn id="13" dur="1000" fill="hold"/>
                                        <p:tgtEl>
                                          <p:spTgt spid="11270"/>
                                        </p:tgtEl>
                                        <p:attrNameLst>
                                          <p:attrName>ppt_x</p:attrName>
                                        </p:attrNameLst>
                                      </p:cBhvr>
                                      <p:tavLst>
                                        <p:tav tm="0">
                                          <p:val>
                                            <p:strVal val="#ppt_x-.2"/>
                                          </p:val>
                                        </p:tav>
                                        <p:tav tm="100000">
                                          <p:val>
                                            <p:strVal val="#ppt_x"/>
                                          </p:val>
                                        </p:tav>
                                      </p:tavLst>
                                    </p:anim>
                                    <p:anim calcmode="lin" valueType="num">
                                      <p:cBhvr>
                                        <p:cTn id="14" dur="1000" fill="hold"/>
                                        <p:tgtEl>
                                          <p:spTgt spid="11270"/>
                                        </p:tgtEl>
                                        <p:attrNameLst>
                                          <p:attrName>ppt_y</p:attrName>
                                        </p:attrNameLst>
                                      </p:cBhvr>
                                      <p:tavLst>
                                        <p:tav tm="0">
                                          <p:val>
                                            <p:strVal val="#ppt_y"/>
                                          </p:val>
                                        </p:tav>
                                        <p:tav tm="100000">
                                          <p:val>
                                            <p:strVal val="#ppt_y"/>
                                          </p:val>
                                        </p:tav>
                                      </p:tavLst>
                                    </p:anim>
                                    <p:animEffect transition="in" filter="wipe(right)" prLst="gradientSize: 0.1">
                                      <p:cBhvr>
                                        <p:cTn id="15" dur="1000"/>
                                        <p:tgtEl>
                                          <p:spTgt spid="11270"/>
                                        </p:tgtEl>
                                      </p:cBhvr>
                                    </p:animEffec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p:bldP spid="11269"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336,&quot;width&quot;:4800}"/>
</p:tagLst>
</file>

<file path=ppt/tags/tag2.xml><?xml version="1.0" encoding="utf-8"?>
<p:tagLst xmlns:a="http://schemas.openxmlformats.org/drawingml/2006/main" xmlns:r="http://schemas.openxmlformats.org/officeDocument/2006/relationships" xmlns:p="http://schemas.openxmlformats.org/presentationml/2006/main">
  <p:tag name="MH" val="20161208115441"/>
  <p:tag name="MH_LIBRARY" val="GRAPHIC"/>
  <p:tag name="MH_ORDER" val="任意多边形 10"/>
</p:tagLst>
</file>

<file path=ppt/tags/tag3.xml><?xml version="1.0" encoding="utf-8"?>
<p:tagLst xmlns:a="http://schemas.openxmlformats.org/drawingml/2006/main" xmlns:r="http://schemas.openxmlformats.org/officeDocument/2006/relationships" xmlns:p="http://schemas.openxmlformats.org/presentationml/2006/main">
  <p:tag name="MH" val="20161208115441"/>
  <p:tag name="MH_LIBRARY" val="GRAPHIC"/>
  <p:tag name="MH_ORDER" val="任意多边形 10"/>
</p:tagLst>
</file>

<file path=ppt/tags/tag4.xml><?xml version="1.0" encoding="utf-8"?>
<p:tagLst xmlns:a="http://schemas.openxmlformats.org/drawingml/2006/main" xmlns:r="http://schemas.openxmlformats.org/officeDocument/2006/relationships" xmlns:p="http://schemas.openxmlformats.org/presentationml/2006/main">
  <p:tag name="MH" val="20161208115441"/>
  <p:tag name="MH_LIBRARY" val="GRAPHIC"/>
  <p:tag name="MH_ORDER" val="任意多边形 10"/>
</p:tagLst>
</file>

<file path=ppt/tags/tag5.xml><?xml version="1.0" encoding="utf-8"?>
<p:tagLst xmlns:a="http://schemas.openxmlformats.org/drawingml/2006/main" xmlns:r="http://schemas.openxmlformats.org/officeDocument/2006/relationships" xmlns:p="http://schemas.openxmlformats.org/presentationml/2006/main">
  <p:tag name="MH" val="20161208115441"/>
  <p:tag name="MH_LIBRARY" val="GRAPHIC"/>
  <p:tag name="MH_ORDER" val="任意多边形 10"/>
</p:tagLst>
</file>

<file path=ppt/tags/tag6.xml><?xml version="1.0" encoding="utf-8"?>
<p:tagLst xmlns:a="http://schemas.openxmlformats.org/drawingml/2006/main" xmlns:r="http://schemas.openxmlformats.org/officeDocument/2006/relationships" xmlns:p="http://schemas.openxmlformats.org/presentationml/2006/main">
  <p:tag name="MH" val="20161208115441"/>
  <p:tag name="MH_LIBRARY" val="GRAPHIC"/>
  <p:tag name="MH_ORDER" val="任意多边形 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4362</Words>
  <Application>Microsoft Office PowerPoint</Application>
  <PresentationFormat>自定义</PresentationFormat>
  <Paragraphs>390</Paragraphs>
  <Slides>76</Slides>
  <Notes>1</Notes>
  <HiddenSlides>0</HiddenSlides>
  <MMClips>0</MMClips>
  <ScaleCrop>false</ScaleCrop>
  <HeadingPairs>
    <vt:vector size="6" baseType="variant">
      <vt:variant>
        <vt:lpstr>主题</vt:lpstr>
      </vt:variant>
      <vt:variant>
        <vt:i4>1</vt:i4>
      </vt:variant>
      <vt:variant>
        <vt:lpstr>嵌入 OLE 服务器</vt:lpstr>
      </vt:variant>
      <vt:variant>
        <vt:i4>0</vt:i4>
      </vt:variant>
      <vt:variant>
        <vt:lpstr>幻灯片标题</vt:lpstr>
      </vt:variant>
      <vt:variant>
        <vt:i4>76</vt:i4>
      </vt:variant>
    </vt:vector>
  </HeadingPairs>
  <TitlesOfParts>
    <vt:vector size="77"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三、法律的历史发展</vt:lpstr>
      <vt:lpstr>幻灯片 18</vt:lpstr>
      <vt:lpstr>原始社会（氏族)习惯是原始社会的 主要社会规范 。</vt:lpstr>
      <vt:lpstr>幻灯片 20</vt:lpstr>
      <vt:lpstr>幻灯片 21</vt:lpstr>
      <vt:lpstr>幻灯片 22</vt:lpstr>
      <vt:lpstr>3、资本主义法</vt:lpstr>
      <vt:lpstr>                            法  系</vt:lpstr>
      <vt:lpstr>幻灯片 25</vt:lpstr>
      <vt:lpstr>两大法系主要分布地区：</vt:lpstr>
      <vt:lpstr>4、社会主义法</vt:lpstr>
      <vt:lpstr>幻灯片 28</vt:lpstr>
      <vt:lpstr>幻灯片 29</vt:lpstr>
      <vt:lpstr>中国特色社会主义法律体系</vt:lpstr>
      <vt:lpstr>中国特色社会主义法律体系的七个部分</vt:lpstr>
      <vt:lpstr>幻灯片 32</vt:lpstr>
      <vt:lpstr>幻灯片 33</vt:lpstr>
      <vt:lpstr>幻灯片 34</vt:lpstr>
      <vt:lpstr>幻灯片 35</vt:lpstr>
      <vt:lpstr>幻灯片 36</vt:lpstr>
      <vt:lpstr>二、补充：几个基本法学概念</vt:lpstr>
      <vt:lpstr>法律规范的逻辑结构</vt:lpstr>
      <vt:lpstr>2.法律关系</vt:lpstr>
      <vt:lpstr>法律关系的基本要素</vt:lpstr>
      <vt:lpstr>幻灯片 41</vt:lpstr>
      <vt:lpstr>幻灯片 42</vt:lpstr>
      <vt:lpstr>4.法律事实 </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    二、坚持走中国特色社会主义法治道路 </vt:lpstr>
      <vt:lpstr>幻灯片 56</vt:lpstr>
      <vt:lpstr>幻灯片 57</vt:lpstr>
      <vt:lpstr>幻灯片 58</vt:lpstr>
      <vt:lpstr>幻灯片 59</vt:lpstr>
      <vt:lpstr>幻灯片 60</vt:lpstr>
      <vt:lpstr>幻灯片 61</vt:lpstr>
      <vt:lpstr>  一、培养社会主义法治思维   </vt:lpstr>
      <vt:lpstr>法治思维和人治思维的区别体现在四个方面：</vt:lpstr>
      <vt:lpstr>2、法治思维的基本内容</vt:lpstr>
      <vt:lpstr>幻灯片 65</vt:lpstr>
      <vt:lpstr>幻灯片 66</vt:lpstr>
      <vt:lpstr>幻灯片 67</vt:lpstr>
      <vt:lpstr>权利保障</vt:lpstr>
      <vt:lpstr>正当程序</vt:lpstr>
      <vt:lpstr>3、培养法治思维的途径</vt:lpstr>
      <vt:lpstr>幻灯片 71</vt:lpstr>
      <vt:lpstr>幻灯片 72</vt:lpstr>
      <vt:lpstr>幻灯片 73</vt:lpstr>
      <vt:lpstr>幻灯片 74</vt:lpstr>
      <vt:lpstr>参考书目</vt:lpstr>
      <vt:lpstr>思考题：</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lenovo</cp:lastModifiedBy>
  <cp:revision>68</cp:revision>
  <dcterms:created xsi:type="dcterms:W3CDTF">2021-08-19T01:01:00Z</dcterms:created>
  <dcterms:modified xsi:type="dcterms:W3CDTF">2022-11-13T02:24:31Z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84A6127F8CD242BB8B78B720E0F2D26D</vt:lpwstr>
  </property>
  <property fmtid="{D5CDD505-2E9C-101B-9397-08002B2CF9AE}" pid="3" name="KSOProductBuildVer">
    <vt:lpwstr>2052-11.1.0.10938</vt:lpwstr>
  </property>
</Properties>
</file>